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404" r:id="rId2"/>
    <p:sldId id="332" r:id="rId3"/>
    <p:sldId id="405" r:id="rId4"/>
    <p:sldId id="406" r:id="rId5"/>
    <p:sldId id="407" r:id="rId6"/>
    <p:sldId id="408" r:id="rId7"/>
    <p:sldId id="409" r:id="rId8"/>
    <p:sldId id="411" r:id="rId9"/>
    <p:sldId id="413" r:id="rId10"/>
    <p:sldId id="414" r:id="rId11"/>
    <p:sldId id="410" r:id="rId12"/>
    <p:sldId id="415" r:id="rId13"/>
    <p:sldId id="416" r:id="rId14"/>
    <p:sldId id="417" r:id="rId15"/>
    <p:sldId id="418" r:id="rId16"/>
    <p:sldId id="419" r:id="rId17"/>
    <p:sldId id="460" r:id="rId18"/>
    <p:sldId id="461" r:id="rId19"/>
    <p:sldId id="420" r:id="rId20"/>
    <p:sldId id="429" r:id="rId21"/>
    <p:sldId id="421" r:id="rId22"/>
    <p:sldId id="422" r:id="rId23"/>
    <p:sldId id="423" r:id="rId24"/>
    <p:sldId id="424" r:id="rId25"/>
    <p:sldId id="425" r:id="rId26"/>
    <p:sldId id="426" r:id="rId27"/>
    <p:sldId id="427" r:id="rId28"/>
    <p:sldId id="428" r:id="rId29"/>
    <p:sldId id="430" r:id="rId30"/>
    <p:sldId id="431" r:id="rId31"/>
    <p:sldId id="432" r:id="rId32"/>
    <p:sldId id="433" r:id="rId33"/>
    <p:sldId id="435" r:id="rId34"/>
    <p:sldId id="434" r:id="rId35"/>
    <p:sldId id="436" r:id="rId36"/>
    <p:sldId id="437" r:id="rId37"/>
    <p:sldId id="440" r:id="rId38"/>
    <p:sldId id="441" r:id="rId39"/>
    <p:sldId id="444" r:id="rId40"/>
    <p:sldId id="443" r:id="rId41"/>
    <p:sldId id="453" r:id="rId42"/>
    <p:sldId id="454" r:id="rId43"/>
    <p:sldId id="456" r:id="rId44"/>
    <p:sldId id="457" r:id="rId45"/>
    <p:sldId id="458" r:id="rId46"/>
    <p:sldId id="450" r:id="rId47"/>
    <p:sldId id="459" r:id="rId48"/>
    <p:sldId id="462" r:id="rId49"/>
    <p:sldId id="463" r:id="rId50"/>
    <p:sldId id="464" r:id="rId51"/>
    <p:sldId id="465" r:id="rId52"/>
    <p:sldId id="466" r:id="rId53"/>
    <p:sldId id="467" r:id="rId54"/>
    <p:sldId id="468" r:id="rId55"/>
    <p:sldId id="469" r:id="rId56"/>
    <p:sldId id="470" r:id="rId57"/>
    <p:sldId id="471" r:id="rId58"/>
    <p:sldId id="472" r:id="rId59"/>
    <p:sldId id="473" r:id="rId60"/>
    <p:sldId id="474" r:id="rId61"/>
    <p:sldId id="475" r:id="rId62"/>
    <p:sldId id="476" r:id="rId63"/>
    <p:sldId id="477" r:id="rId64"/>
    <p:sldId id="478" r:id="rId65"/>
    <p:sldId id="479" r:id="rId66"/>
    <p:sldId id="480" r:id="rId67"/>
    <p:sldId id="481" r:id="rId68"/>
    <p:sldId id="482" r:id="rId69"/>
    <p:sldId id="483" r:id="rId70"/>
    <p:sldId id="484" r:id="rId71"/>
    <p:sldId id="485" r:id="rId72"/>
    <p:sldId id="486" r:id="rId73"/>
    <p:sldId id="487" r:id="rId74"/>
    <p:sldId id="488" r:id="rId75"/>
    <p:sldId id="489" r:id="rId76"/>
    <p:sldId id="490" r:id="rId77"/>
    <p:sldId id="491" r:id="rId78"/>
    <p:sldId id="492" r:id="rId79"/>
    <p:sldId id="493" r:id="rId80"/>
    <p:sldId id="494" r:id="rId81"/>
    <p:sldId id="495" r:id="rId82"/>
    <p:sldId id="496" r:id="rId83"/>
    <p:sldId id="497" r:id="rId84"/>
    <p:sldId id="498" r:id="rId85"/>
    <p:sldId id="499" r:id="rId86"/>
    <p:sldId id="500" r:id="rId87"/>
  </p:sldIdLst>
  <p:sldSz cx="9144000" cy="6858000" type="screen4x3"/>
  <p:notesSz cx="7099300" cy="10234613"/>
  <p:defaultTextStyle>
    <a:defPPr>
      <a:defRPr lang="en-US"/>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thing"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798"/>
    <a:srgbClr val="0000FF"/>
    <a:srgbClr val="00FF00"/>
    <a:srgbClr val="84A5CA"/>
    <a:srgbClr val="5F5F5F"/>
    <a:srgbClr val="AAC1DA"/>
    <a:srgbClr val="3399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9" autoAdjust="0"/>
    <p:restoredTop sz="94660" autoAdjust="0"/>
  </p:normalViewPr>
  <p:slideViewPr>
    <p:cSldViewPr>
      <p:cViewPr varScale="1">
        <p:scale>
          <a:sx n="110" d="100"/>
          <a:sy n="110" d="100"/>
        </p:scale>
        <p:origin x="1428"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5" Type="http://schemas.openxmlformats.org/officeDocument/2006/relationships/image" Target="../media/image11.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image" Target="../media/image7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28.wmf"/><Relationship Id="rId7" Type="http://schemas.openxmlformats.org/officeDocument/2006/relationships/image" Target="../media/image132.wmf"/><Relationship Id="rId2" Type="http://schemas.openxmlformats.org/officeDocument/2006/relationships/image" Target="../media/image127.wmf"/><Relationship Id="rId1" Type="http://schemas.openxmlformats.org/officeDocument/2006/relationships/image" Target="../media/image126.wmf"/><Relationship Id="rId6" Type="http://schemas.openxmlformats.org/officeDocument/2006/relationships/image" Target="../media/image131.wmf"/><Relationship Id="rId5" Type="http://schemas.openxmlformats.org/officeDocument/2006/relationships/image" Target="../media/image130.wmf"/><Relationship Id="rId4" Type="http://schemas.openxmlformats.org/officeDocument/2006/relationships/image" Target="../media/image12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26.wmf"/><Relationship Id="rId1" Type="http://schemas.openxmlformats.org/officeDocument/2006/relationships/image" Target="../media/image133.wmf"/><Relationship Id="rId4" Type="http://schemas.openxmlformats.org/officeDocument/2006/relationships/image" Target="../media/image13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5" Type="http://schemas.openxmlformats.org/officeDocument/2006/relationships/image" Target="../media/image143.wmf"/><Relationship Id="rId4" Type="http://schemas.openxmlformats.org/officeDocument/2006/relationships/image" Target="../media/image14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5" Type="http://schemas.openxmlformats.org/officeDocument/2006/relationships/image" Target="../media/image153.wmf"/><Relationship Id="rId4" Type="http://schemas.openxmlformats.org/officeDocument/2006/relationships/image" Target="../media/image152.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 Id="rId4" Type="http://schemas.openxmlformats.org/officeDocument/2006/relationships/image" Target="../media/image164.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 Id="rId4" Type="http://schemas.openxmlformats.org/officeDocument/2006/relationships/image" Target="../media/image169.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image" Target="../media/image172.wmf"/><Relationship Id="rId7" Type="http://schemas.openxmlformats.org/officeDocument/2006/relationships/image" Target="../media/image176.wmf"/><Relationship Id="rId2" Type="http://schemas.openxmlformats.org/officeDocument/2006/relationships/image" Target="../media/image171.wmf"/><Relationship Id="rId1" Type="http://schemas.openxmlformats.org/officeDocument/2006/relationships/image" Target="../media/image170.wmf"/><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 Id="rId9" Type="http://schemas.openxmlformats.org/officeDocument/2006/relationships/image" Target="../media/image17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image" Target="../media/image189.wmf"/><Relationship Id="rId7" Type="http://schemas.openxmlformats.org/officeDocument/2006/relationships/image" Target="../media/image193.wmf"/><Relationship Id="rId2" Type="http://schemas.openxmlformats.org/officeDocument/2006/relationships/image" Target="../media/image188.wmf"/><Relationship Id="rId1" Type="http://schemas.openxmlformats.org/officeDocument/2006/relationships/image" Target="../media/image187.wmf"/><Relationship Id="rId6" Type="http://schemas.openxmlformats.org/officeDocument/2006/relationships/image" Target="../media/image192.wmf"/><Relationship Id="rId5" Type="http://schemas.openxmlformats.org/officeDocument/2006/relationships/image" Target="../media/image191.wmf"/><Relationship Id="rId4" Type="http://schemas.openxmlformats.org/officeDocument/2006/relationships/image" Target="../media/image190.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5" Type="http://schemas.openxmlformats.org/officeDocument/2006/relationships/image" Target="../media/image202.wmf"/><Relationship Id="rId4" Type="http://schemas.openxmlformats.org/officeDocument/2006/relationships/image" Target="../media/image201.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 Id="rId4" Type="http://schemas.openxmlformats.org/officeDocument/2006/relationships/image" Target="../media/image213.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15.wmf"/><Relationship Id="rId1" Type="http://schemas.openxmlformats.org/officeDocument/2006/relationships/image" Target="../media/image214.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17.wmf"/><Relationship Id="rId1" Type="http://schemas.openxmlformats.org/officeDocument/2006/relationships/image" Target="../media/image216.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112643"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12644"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112645"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7198E92-7CC1-426F-99BD-2DA863389686}" type="slidenum">
              <a:rPr lang="zh-CN" altLang="en-US"/>
              <a:pPr/>
              <a:t>‹#›</a:t>
            </a:fld>
            <a:endParaRPr lang="en-US" altLang="zh-CN"/>
          </a:p>
        </p:txBody>
      </p:sp>
    </p:spTree>
    <p:extLst>
      <p:ext uri="{BB962C8B-B14F-4D97-AF65-F5344CB8AC3E}">
        <p14:creationId xmlns:p14="http://schemas.microsoft.com/office/powerpoint/2010/main" val="1499338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zh-CN" altLang="en-US"/>
          </a:p>
        </p:txBody>
      </p:sp>
      <p:sp>
        <p:nvSpPr>
          <p:cNvPr id="337923"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337924"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25"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37926"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337927"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B83DBFE6-30BA-45BE-BD93-73C3555895C7}" type="slidenum">
              <a:rPr lang="zh-CN" altLang="en-US"/>
              <a:pPr/>
              <a:t>‹#›</a:t>
            </a:fld>
            <a:endParaRPr lang="en-US" altLang="zh-CN"/>
          </a:p>
        </p:txBody>
      </p:sp>
    </p:spTree>
    <p:extLst>
      <p:ext uri="{BB962C8B-B14F-4D97-AF65-F5344CB8AC3E}">
        <p14:creationId xmlns:p14="http://schemas.microsoft.com/office/powerpoint/2010/main" val="365766356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18DF91-56A2-490A-A8F7-FD994D3C62F8}" type="slidenum">
              <a:rPr lang="zh-CN" altLang="en-US"/>
              <a:pPr/>
              <a:t>40</a:t>
            </a:fld>
            <a:endParaRPr lang="en-US" altLang="zh-CN"/>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1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4CE723D-9A7E-4ECF-9D01-E3F9A6E2DD82}" type="slidenum">
              <a:rPr lang="zh-CN" altLang="en-US" smtClean="0"/>
              <a:pPr/>
              <a:t>85</a:t>
            </a:fld>
            <a:endParaRPr lang="en-US" altLang="zh-CN"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6856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090" name="Rectangle 18"/>
          <p:cNvSpPr>
            <a:spLocks noChangeArrowheads="1"/>
          </p:cNvSpPr>
          <p:nvPr userDrawn="1"/>
        </p:nvSpPr>
        <p:spPr bwMode="gray">
          <a:xfrm>
            <a:off x="0" y="628650"/>
            <a:ext cx="9155113" cy="2533650"/>
          </a:xfrm>
          <a:prstGeom prst="rect">
            <a:avLst/>
          </a:prstGeom>
          <a:solidFill>
            <a:srgbClr val="000798"/>
          </a:solidFill>
          <a:ln>
            <a:noFill/>
          </a:ln>
          <a:extLst/>
        </p:spPr>
        <p:txBody>
          <a:bodyPr/>
          <a:lstStyle/>
          <a:p>
            <a:endParaRPr lang="zh-CN" altLang="en-US"/>
          </a:p>
        </p:txBody>
      </p:sp>
      <p:sp>
        <p:nvSpPr>
          <p:cNvPr id="3089" name="Rectangle 17"/>
          <p:cNvSpPr>
            <a:spLocks noChangeArrowheads="1"/>
          </p:cNvSpPr>
          <p:nvPr userDrawn="1"/>
        </p:nvSpPr>
        <p:spPr bwMode="gray">
          <a:xfrm>
            <a:off x="0" y="3141663"/>
            <a:ext cx="9144000" cy="574675"/>
          </a:xfrm>
          <a:prstGeom prst="rect">
            <a:avLst/>
          </a:prstGeom>
          <a:solidFill>
            <a:schemeClr val="tx2">
              <a:lumMod val="20000"/>
              <a:lumOff val="80000"/>
            </a:schemeClr>
          </a:solidFill>
          <a:ln>
            <a:noFill/>
          </a:ln>
          <a:effectLst/>
          <a:extLst/>
        </p:spPr>
        <p:txBody>
          <a:bodyPr wrap="none" anchor="ctr"/>
          <a:lstStyle/>
          <a:p>
            <a:endParaRPr lang="zh-CN" altLang="en-US"/>
          </a:p>
        </p:txBody>
      </p:sp>
      <p:sp>
        <p:nvSpPr>
          <p:cNvPr id="3074" name="Rectangle 2"/>
          <p:cNvSpPr>
            <a:spLocks noGrp="1" noChangeArrowheads="1"/>
          </p:cNvSpPr>
          <p:nvPr userDrawn="1">
            <p:ph type="ctrTitle"/>
          </p:nvPr>
        </p:nvSpPr>
        <p:spPr bwMode="gray">
          <a:xfrm>
            <a:off x="1752600" y="1800225"/>
            <a:ext cx="6629400" cy="1012825"/>
          </a:xfrm>
        </p:spPr>
        <p:txBody>
          <a:bodyPr/>
          <a:lstStyle>
            <a:lvl1pPr algn="ctr">
              <a:defRPr sz="3600" i="1">
                <a:latin typeface="华文琥珀" panose="02010800040101010101" pitchFamily="2" charset="-122"/>
                <a:ea typeface="华文琥珀" panose="02010800040101010101" pitchFamily="2" charset="-122"/>
              </a:defRPr>
            </a:lvl1pPr>
          </a:lstStyle>
          <a:p>
            <a:pPr lvl="0"/>
            <a:r>
              <a:rPr lang="en-US" altLang="zh-CN" noProof="0" dirty="0" smtClean="0"/>
              <a:t>Click to edit Master </a:t>
            </a:r>
            <a:br>
              <a:rPr lang="en-US" altLang="zh-CN" noProof="0" dirty="0" smtClean="0"/>
            </a:br>
            <a:r>
              <a:rPr lang="en-US" altLang="zh-CN" noProof="0" dirty="0" smtClean="0"/>
              <a:t>title style</a:t>
            </a:r>
          </a:p>
        </p:txBody>
      </p:sp>
      <p:sp>
        <p:nvSpPr>
          <p:cNvPr id="3075" name="Rectangle 3"/>
          <p:cNvSpPr>
            <a:spLocks noGrp="1" noChangeArrowheads="1"/>
          </p:cNvSpPr>
          <p:nvPr userDrawn="1">
            <p:ph type="subTitle" idx="1"/>
          </p:nvPr>
        </p:nvSpPr>
        <p:spPr bwMode="gray">
          <a:xfrm>
            <a:off x="1600200" y="3276600"/>
            <a:ext cx="6324600" cy="381000"/>
          </a:xfrm>
        </p:spPr>
        <p:txBody>
          <a:bodyPr/>
          <a:lstStyle>
            <a:lvl1pPr marL="0" indent="0" algn="ctr">
              <a:buFont typeface="Wingdings" panose="05000000000000000000" pitchFamily="2" charset="2"/>
              <a:buNone/>
              <a:defRPr sz="1800" b="1">
                <a:solidFill>
                  <a:schemeClr val="bg1"/>
                </a:solidFill>
              </a:defRPr>
            </a:lvl1pPr>
          </a:lstStyle>
          <a:p>
            <a:pPr lvl="0"/>
            <a:r>
              <a:rPr lang="en-US" altLang="zh-CN" noProof="0" dirty="0" smtClean="0"/>
              <a:t>Click to edit Master subtitle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5C006329-FF8B-463A-B7F2-9FAAC41AE8A2}" type="slidenum">
              <a:rPr lang="zh-CN" altLang="en-US"/>
              <a:pPr/>
              <a:t>‹#›</a:t>
            </a:fld>
            <a:endParaRPr lang="en-US" altLang="zh-CN"/>
          </a:p>
        </p:txBody>
      </p:sp>
    </p:spTree>
    <p:extLst>
      <p:ext uri="{BB962C8B-B14F-4D97-AF65-F5344CB8AC3E}">
        <p14:creationId xmlns:p14="http://schemas.microsoft.com/office/powerpoint/2010/main" val="2815624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5D18EEA7-A424-46C1-AA87-F279AF24CE4E}" type="slidenum">
              <a:rPr lang="zh-CN" altLang="en-US"/>
              <a:pPr/>
              <a:t>‹#›</a:t>
            </a:fld>
            <a:endParaRPr lang="en-US" altLang="zh-CN"/>
          </a:p>
        </p:txBody>
      </p:sp>
    </p:spTree>
    <p:extLst>
      <p:ext uri="{BB962C8B-B14F-4D97-AF65-F5344CB8AC3E}">
        <p14:creationId xmlns:p14="http://schemas.microsoft.com/office/powerpoint/2010/main" val="3999419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6019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FEDEC81C-CAEB-4618-AA3B-EB59FC9C5AE1}" type="slidenum">
              <a:rPr lang="zh-CN" altLang="en-US"/>
              <a:pPr>
                <a:defRPr/>
              </a:pPr>
              <a:t>‹#›</a:t>
            </a:fld>
            <a:endParaRPr lang="en-US" altLang="zh-CN"/>
          </a:p>
        </p:txBody>
      </p:sp>
    </p:spTree>
    <p:extLst>
      <p:ext uri="{BB962C8B-B14F-4D97-AF65-F5344CB8AC3E}">
        <p14:creationId xmlns:p14="http://schemas.microsoft.com/office/powerpoint/2010/main" val="316140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179765DF-30FF-4B7F-BC4F-31D99AE3DFBA}" type="slidenum">
              <a:rPr lang="zh-CN" altLang="en-US"/>
              <a:pPr/>
              <a:t>‹#›</a:t>
            </a:fld>
            <a:endParaRPr lang="en-US" altLang="zh-CN"/>
          </a:p>
        </p:txBody>
      </p:sp>
    </p:spTree>
    <p:extLst>
      <p:ext uri="{BB962C8B-B14F-4D97-AF65-F5344CB8AC3E}">
        <p14:creationId xmlns:p14="http://schemas.microsoft.com/office/powerpoint/2010/main" val="1022745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4EE3E56F-3154-4CFE-ACC0-DEAE888552D3}" type="slidenum">
              <a:rPr lang="zh-CN" altLang="en-US"/>
              <a:pPr/>
              <a:t>‹#›</a:t>
            </a:fld>
            <a:endParaRPr lang="en-US" altLang="zh-CN"/>
          </a:p>
        </p:txBody>
      </p:sp>
    </p:spTree>
    <p:extLst>
      <p:ext uri="{BB962C8B-B14F-4D97-AF65-F5344CB8AC3E}">
        <p14:creationId xmlns:p14="http://schemas.microsoft.com/office/powerpoint/2010/main" val="78624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28725"/>
            <a:ext cx="4038600" cy="5248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0C857A54-CE7F-4F9A-9B83-D3BF3D39D7D4}" type="slidenum">
              <a:rPr lang="zh-CN" altLang="en-US"/>
              <a:pPr/>
              <a:t>‹#›</a:t>
            </a:fld>
            <a:endParaRPr lang="en-US" altLang="zh-CN"/>
          </a:p>
        </p:txBody>
      </p:sp>
    </p:spTree>
    <p:extLst>
      <p:ext uri="{BB962C8B-B14F-4D97-AF65-F5344CB8AC3E}">
        <p14:creationId xmlns:p14="http://schemas.microsoft.com/office/powerpoint/2010/main" val="53470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D177E643-133E-4A76-9878-6EE80D3A8FAF}" type="slidenum">
              <a:rPr lang="zh-CN" altLang="en-US"/>
              <a:pPr/>
              <a:t>‹#›</a:t>
            </a:fld>
            <a:endParaRPr lang="en-US" altLang="zh-CN"/>
          </a:p>
        </p:txBody>
      </p:sp>
    </p:spTree>
    <p:extLst>
      <p:ext uri="{BB962C8B-B14F-4D97-AF65-F5344CB8AC3E}">
        <p14:creationId xmlns:p14="http://schemas.microsoft.com/office/powerpoint/2010/main" val="4271780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93548C8E-6FE9-48DC-A871-925F027FD4F2}" type="slidenum">
              <a:rPr lang="zh-CN" altLang="en-US"/>
              <a:pPr/>
              <a:t>‹#›</a:t>
            </a:fld>
            <a:endParaRPr lang="en-US" altLang="zh-CN"/>
          </a:p>
        </p:txBody>
      </p:sp>
    </p:spTree>
    <p:extLst>
      <p:ext uri="{BB962C8B-B14F-4D97-AF65-F5344CB8AC3E}">
        <p14:creationId xmlns:p14="http://schemas.microsoft.com/office/powerpoint/2010/main" val="678967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48B653D9-ABA1-45D7-A5D2-7BD7BE74523C}" type="slidenum">
              <a:rPr lang="zh-CN" altLang="en-US"/>
              <a:pPr/>
              <a:t>‹#›</a:t>
            </a:fld>
            <a:endParaRPr lang="en-US" altLang="zh-CN"/>
          </a:p>
        </p:txBody>
      </p:sp>
    </p:spTree>
    <p:extLst>
      <p:ext uri="{BB962C8B-B14F-4D97-AF65-F5344CB8AC3E}">
        <p14:creationId xmlns:p14="http://schemas.microsoft.com/office/powerpoint/2010/main" val="1065548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61D92DB3-E934-44A2-BFF9-FF0FE9228660}" type="slidenum">
              <a:rPr lang="zh-CN" altLang="en-US"/>
              <a:pPr/>
              <a:t>‹#›</a:t>
            </a:fld>
            <a:endParaRPr lang="en-US" altLang="zh-CN"/>
          </a:p>
        </p:txBody>
      </p:sp>
    </p:spTree>
    <p:extLst>
      <p:ext uri="{BB962C8B-B14F-4D97-AF65-F5344CB8AC3E}">
        <p14:creationId xmlns:p14="http://schemas.microsoft.com/office/powerpoint/2010/main" val="4218531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D139C444-70D5-4B24-AD56-C9F49FC79844}" type="slidenum">
              <a:rPr lang="zh-CN" altLang="en-US"/>
              <a:pPr/>
              <a:t>‹#›</a:t>
            </a:fld>
            <a:endParaRPr lang="en-US" altLang="zh-CN"/>
          </a:p>
        </p:txBody>
      </p:sp>
    </p:spTree>
    <p:extLst>
      <p:ext uri="{BB962C8B-B14F-4D97-AF65-F5344CB8AC3E}">
        <p14:creationId xmlns:p14="http://schemas.microsoft.com/office/powerpoint/2010/main" val="3779348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655638" y="360363"/>
            <a:ext cx="8497887" cy="71913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0" name="Rectangle 6"/>
          <p:cNvSpPr>
            <a:spLocks noGrp="1" noChangeArrowheads="1"/>
          </p:cNvSpPr>
          <p:nvPr>
            <p:ph type="sldNum" sz="quarter" idx="4"/>
          </p:nvPr>
        </p:nvSpPr>
        <p:spPr bwMode="auto">
          <a:xfrm>
            <a:off x="2971800" y="65373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44528A6-0CA0-4203-AD04-E88A659207B3}" type="slidenum">
              <a:rPr lang="zh-CN" altLang="en-US"/>
              <a:pPr/>
              <a:t>‹#›</a:t>
            </a:fld>
            <a:endParaRPr lang="en-US" altLang="zh-CN"/>
          </a:p>
        </p:txBody>
      </p:sp>
      <p:sp>
        <p:nvSpPr>
          <p:cNvPr id="1026" name="Rectangle 2"/>
          <p:cNvSpPr>
            <a:spLocks noGrp="1" noChangeArrowheads="1"/>
          </p:cNvSpPr>
          <p:nvPr>
            <p:ph type="title"/>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48" name="Rectangle 24"/>
          <p:cNvSpPr>
            <a:spLocks noChangeArrowheads="1"/>
          </p:cNvSpPr>
          <p:nvPr/>
        </p:nvSpPr>
        <p:spPr bwMode="gray">
          <a:xfrm>
            <a:off x="0" y="719138"/>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Rectangle 25"/>
          <p:cNvSpPr>
            <a:spLocks noChangeArrowheads="1"/>
          </p:cNvSpPr>
          <p:nvPr/>
        </p:nvSpPr>
        <p:spPr bwMode="gray">
          <a:xfrm>
            <a:off x="328613" y="357188"/>
            <a:ext cx="328612"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Rectangle 26"/>
          <p:cNvSpPr>
            <a:spLocks noChangeArrowheads="1"/>
          </p:cNvSpPr>
          <p:nvPr/>
        </p:nvSpPr>
        <p:spPr bwMode="gray">
          <a:xfrm>
            <a:off x="657225" y="0"/>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Rectangle 28"/>
          <p:cNvSpPr>
            <a:spLocks noChangeArrowheads="1"/>
          </p:cNvSpPr>
          <p:nvPr/>
        </p:nvSpPr>
        <p:spPr bwMode="gray">
          <a:xfrm>
            <a:off x="657225" y="361950"/>
            <a:ext cx="328613"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Rectangle 29"/>
          <p:cNvSpPr>
            <a:spLocks noChangeArrowheads="1"/>
          </p:cNvSpPr>
          <p:nvPr/>
        </p:nvSpPr>
        <p:spPr bwMode="gray">
          <a:xfrm>
            <a:off x="328613" y="719138"/>
            <a:ext cx="328612"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p:titleStyle>
    <p:body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fontAlgn="base">
        <a:spcBef>
          <a:spcPct val="20000"/>
        </a:spcBef>
        <a:spcAft>
          <a:spcPct val="0"/>
        </a:spcAft>
        <a:buChar char="–"/>
        <a:defRPr sz="2000" kern="1200">
          <a:solidFill>
            <a:schemeClr val="tx1"/>
          </a:solidFill>
          <a:latin typeface="+mj-lt"/>
          <a:ea typeface="+mn-ea"/>
          <a:cs typeface="+mn-cs"/>
        </a:defRPr>
      </a:lvl4pPr>
      <a:lvl5pPr marL="2057400" indent="-228600" algn="l" rtl="0" fontAlgn="base">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oleObject" Target="../embeddings/oleObject23.bin"/><Relationship Id="rId12" Type="http://schemas.openxmlformats.org/officeDocument/2006/relationships/image" Target="../media/image32.wmf"/><Relationship Id="rId2" Type="http://schemas.openxmlformats.org/officeDocument/2006/relationships/tags" Target="../tags/tag1.xml"/><Relationship Id="rId1" Type="http://schemas.openxmlformats.org/officeDocument/2006/relationships/vmlDrawing" Target="../drawings/vmlDrawing6.vml"/><Relationship Id="rId6" Type="http://schemas.openxmlformats.org/officeDocument/2006/relationships/image" Target="../media/image29.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31.wmf"/><Relationship Id="rId4" Type="http://schemas.openxmlformats.org/officeDocument/2006/relationships/image" Target="../media/image33.jpeg"/><Relationship Id="rId9" Type="http://schemas.openxmlformats.org/officeDocument/2006/relationships/oleObject" Target="../embeddings/oleObject24.bin"/></Relationships>
</file>

<file path=ppt/slides/_rels/slide11.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6.wmf"/><Relationship Id="rId5" Type="http://schemas.openxmlformats.org/officeDocument/2006/relationships/oleObject" Target="../embeddings/oleObject27.bin"/><Relationship Id="rId4" Type="http://schemas.openxmlformats.org/officeDocument/2006/relationships/image" Target="../media/image35.wmf"/><Relationship Id="rId9" Type="http://schemas.openxmlformats.org/officeDocument/2006/relationships/image" Target="../media/image38.gi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3.wmf"/><Relationship Id="rId3" Type="http://schemas.openxmlformats.org/officeDocument/2006/relationships/slideLayout" Target="../slideLayouts/slideLayout2.xml"/><Relationship Id="rId7" Type="http://schemas.openxmlformats.org/officeDocument/2006/relationships/image" Target="../media/image40.wmf"/><Relationship Id="rId12" Type="http://schemas.openxmlformats.org/officeDocument/2006/relationships/oleObject" Target="../embeddings/oleObject33.bin"/><Relationship Id="rId2" Type="http://schemas.openxmlformats.org/officeDocument/2006/relationships/tags" Target="../tags/tag2.xml"/><Relationship Id="rId16" Type="http://schemas.openxmlformats.org/officeDocument/2006/relationships/image" Target="../media/image45.png"/><Relationship Id="rId1" Type="http://schemas.openxmlformats.org/officeDocument/2006/relationships/vmlDrawing" Target="../drawings/vmlDrawing8.vml"/><Relationship Id="rId6" Type="http://schemas.openxmlformats.org/officeDocument/2006/relationships/oleObject" Target="../embeddings/oleObject30.bin"/><Relationship Id="rId11" Type="http://schemas.openxmlformats.org/officeDocument/2006/relationships/image" Target="../media/image42.wmf"/><Relationship Id="rId5" Type="http://schemas.openxmlformats.org/officeDocument/2006/relationships/image" Target="../media/image39.wmf"/><Relationship Id="rId15" Type="http://schemas.openxmlformats.org/officeDocument/2006/relationships/image" Target="../media/image44.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1.wmf"/><Relationship Id="rId14" Type="http://schemas.openxmlformats.org/officeDocument/2006/relationships/oleObject" Target="../embeddings/oleObject34.bin"/></Relationships>
</file>

<file path=ppt/slides/_rels/slide13.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7.wmf"/><Relationship Id="rId5" Type="http://schemas.openxmlformats.org/officeDocument/2006/relationships/oleObject" Target="../embeddings/oleObject36.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38.bin"/></Relationships>
</file>

<file path=ppt/slides/_rels/slide14.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1.wmf"/><Relationship Id="rId5" Type="http://schemas.openxmlformats.org/officeDocument/2006/relationships/oleObject" Target="../embeddings/oleObject40.bin"/><Relationship Id="rId4" Type="http://schemas.openxmlformats.org/officeDocument/2006/relationships/image" Target="../media/image50.wmf"/></Relationships>
</file>

<file path=ppt/slides/_rels/slide15.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4.wmf"/><Relationship Id="rId5" Type="http://schemas.openxmlformats.org/officeDocument/2006/relationships/oleObject" Target="../embeddings/oleObject43.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45.bin"/></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3.wmf"/><Relationship Id="rId5" Type="http://schemas.openxmlformats.org/officeDocument/2006/relationships/oleObject" Target="../embeddings/oleObject47.bin"/><Relationship Id="rId4" Type="http://schemas.openxmlformats.org/officeDocument/2006/relationships/image" Target="../media/image62.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oleObject" Target="../embeddings/oleObject48.bin"/><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49.bin"/><Relationship Id="rId11" Type="http://schemas.openxmlformats.org/officeDocument/2006/relationships/image" Target="../media/image67.wmf"/><Relationship Id="rId5" Type="http://schemas.openxmlformats.org/officeDocument/2006/relationships/image" Target="../media/image68.png"/><Relationship Id="rId10" Type="http://schemas.openxmlformats.org/officeDocument/2006/relationships/oleObject" Target="../embeddings/oleObject51.bin"/><Relationship Id="rId4" Type="http://schemas.openxmlformats.org/officeDocument/2006/relationships/image" Target="../media/image64.wmf"/><Relationship Id="rId9" Type="http://schemas.openxmlformats.org/officeDocument/2006/relationships/image" Target="../media/image66.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9.wmf"/></Relationships>
</file>

<file path=ppt/slides/_rels/slide24.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1.wmf"/><Relationship Id="rId5" Type="http://schemas.openxmlformats.org/officeDocument/2006/relationships/oleObject" Target="../embeddings/oleObject54.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56.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5.wmf"/><Relationship Id="rId5" Type="http://schemas.openxmlformats.org/officeDocument/2006/relationships/oleObject" Target="../embeddings/oleObject58.bin"/><Relationship Id="rId4" Type="http://schemas.openxmlformats.org/officeDocument/2006/relationships/image" Target="../media/image74.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77.wmf"/><Relationship Id="rId5" Type="http://schemas.openxmlformats.org/officeDocument/2006/relationships/oleObject" Target="../embeddings/oleObject60.bin"/><Relationship Id="rId4" Type="http://schemas.openxmlformats.org/officeDocument/2006/relationships/image" Target="../media/image76.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9.wmf"/><Relationship Id="rId5" Type="http://schemas.openxmlformats.org/officeDocument/2006/relationships/oleObject" Target="../embeddings/oleObject62.bin"/><Relationship Id="rId4" Type="http://schemas.openxmlformats.org/officeDocument/2006/relationships/image" Target="../media/image78.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2.wmf"/><Relationship Id="rId5" Type="http://schemas.openxmlformats.org/officeDocument/2006/relationships/oleObject" Target="../embeddings/oleObject65.bin"/><Relationship Id="rId4" Type="http://schemas.openxmlformats.org/officeDocument/2006/relationships/image" Target="../media/image81.wmf"/></Relationships>
</file>

<file path=ppt/slides/_rels/slide31.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85.wmf"/><Relationship Id="rId5" Type="http://schemas.openxmlformats.org/officeDocument/2006/relationships/oleObject" Target="../embeddings/oleObject68.bin"/><Relationship Id="rId4" Type="http://schemas.openxmlformats.org/officeDocument/2006/relationships/image" Target="../media/image84.wmf"/></Relationships>
</file>

<file path=ppt/slides/_rels/slide32.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88.wmf"/><Relationship Id="rId5" Type="http://schemas.openxmlformats.org/officeDocument/2006/relationships/oleObject" Target="../embeddings/oleObject71.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73.bin"/></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image" Target="../media/image95.png"/><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75.bin"/><Relationship Id="rId5" Type="http://schemas.openxmlformats.org/officeDocument/2006/relationships/image" Target="../media/image92.wmf"/><Relationship Id="rId4" Type="http://schemas.openxmlformats.org/officeDocument/2006/relationships/oleObject" Target="../embeddings/oleObject74.bin"/><Relationship Id="rId9" Type="http://schemas.openxmlformats.org/officeDocument/2006/relationships/image" Target="../media/image94.wmf"/></Relationships>
</file>

<file path=ppt/slides/_rels/slide3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Layout" Target="../slideLayouts/slideLayout2.xml"/><Relationship Id="rId7" Type="http://schemas.openxmlformats.org/officeDocument/2006/relationships/image" Target="../media/image97.wmf"/><Relationship Id="rId2" Type="http://schemas.openxmlformats.org/officeDocument/2006/relationships/tags" Target="../tags/tag3.xml"/><Relationship Id="rId1" Type="http://schemas.openxmlformats.org/officeDocument/2006/relationships/vmlDrawing" Target="../drawings/vmlDrawing23.vml"/><Relationship Id="rId6" Type="http://schemas.openxmlformats.org/officeDocument/2006/relationships/oleObject" Target="../embeddings/oleObject78.bin"/><Relationship Id="rId11" Type="http://schemas.openxmlformats.org/officeDocument/2006/relationships/image" Target="../media/image99.png"/><Relationship Id="rId5" Type="http://schemas.openxmlformats.org/officeDocument/2006/relationships/image" Target="../media/image96.wmf"/><Relationship Id="rId10" Type="http://schemas.openxmlformats.org/officeDocument/2006/relationships/image" Target="../media/image98.wmf"/><Relationship Id="rId4" Type="http://schemas.openxmlformats.org/officeDocument/2006/relationships/oleObject" Target="../embeddings/oleObject77.bin"/><Relationship Id="rId9" Type="http://schemas.openxmlformats.org/officeDocument/2006/relationships/oleObject" Target="../embeddings/oleObject79.bin"/></Relationships>
</file>

<file path=ppt/slides/_rels/slide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2.wmf"/><Relationship Id="rId5" Type="http://schemas.openxmlformats.org/officeDocument/2006/relationships/oleObject" Target="../embeddings/oleObject81.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83.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05.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106.wm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07.png"/><Relationship Id="rId5" Type="http://schemas.openxmlformats.org/officeDocument/2006/relationships/oleObject" Target="../embeddings/oleObject87.bin"/><Relationship Id="rId4" Type="http://schemas.openxmlformats.org/officeDocument/2006/relationships/image" Target="../media/image77.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08.wmf"/><Relationship Id="rId5" Type="http://schemas.openxmlformats.org/officeDocument/2006/relationships/oleObject" Target="../embeddings/oleObject89.bin"/><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09.wmf"/><Relationship Id="rId4" Type="http://schemas.openxmlformats.org/officeDocument/2006/relationships/oleObject" Target="../embeddings/oleObject90.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12.png"/><Relationship Id="rId4" Type="http://schemas.openxmlformats.org/officeDocument/2006/relationships/image" Target="../media/image111.wmf"/></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20.wmf"/><Relationship Id="rId5" Type="http://schemas.openxmlformats.org/officeDocument/2006/relationships/oleObject" Target="../embeddings/oleObject93.bin"/><Relationship Id="rId4" Type="http://schemas.openxmlformats.org/officeDocument/2006/relationships/image" Target="../media/image119.wmf"/></Relationships>
</file>

<file path=ppt/slides/_rels/slide54.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22.wmf"/><Relationship Id="rId5" Type="http://schemas.openxmlformats.org/officeDocument/2006/relationships/oleObject" Target="../embeddings/oleObject95.bin"/><Relationship Id="rId4" Type="http://schemas.openxmlformats.org/officeDocument/2006/relationships/image" Target="../media/image121.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25.wmf"/><Relationship Id="rId5" Type="http://schemas.openxmlformats.org/officeDocument/2006/relationships/oleObject" Target="../embeddings/oleObject98.bin"/><Relationship Id="rId4" Type="http://schemas.openxmlformats.org/officeDocument/2006/relationships/image" Target="../media/image124.wmf"/></Relationships>
</file>

<file path=ppt/slides/_rels/slide56.xml.rels><?xml version="1.0" encoding="UTF-8" standalone="yes"?>
<Relationships xmlns="http://schemas.openxmlformats.org/package/2006/relationships"><Relationship Id="rId8" Type="http://schemas.openxmlformats.org/officeDocument/2006/relationships/image" Target="../media/image128.wmf"/><Relationship Id="rId13"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130.wmf"/><Relationship Id="rId2" Type="http://schemas.openxmlformats.org/officeDocument/2006/relationships/slideLayout" Target="../slideLayouts/slideLayout2.xml"/><Relationship Id="rId16" Type="http://schemas.openxmlformats.org/officeDocument/2006/relationships/image" Target="../media/image132.wmf"/><Relationship Id="rId1" Type="http://schemas.openxmlformats.org/officeDocument/2006/relationships/vmlDrawing" Target="../drawings/vmlDrawing34.vml"/><Relationship Id="rId6" Type="http://schemas.openxmlformats.org/officeDocument/2006/relationships/image" Target="../media/image127.w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oleObject" Target="../embeddings/oleObject105.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102.bin"/><Relationship Id="rId14" Type="http://schemas.openxmlformats.org/officeDocument/2006/relationships/image" Target="../media/image131.wmf"/></Relationships>
</file>

<file path=ppt/slides/_rels/slide57.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26.wmf"/><Relationship Id="rId5" Type="http://schemas.openxmlformats.org/officeDocument/2006/relationships/oleObject" Target="../embeddings/oleObject107.bin"/><Relationship Id="rId10" Type="http://schemas.openxmlformats.org/officeDocument/2006/relationships/image" Target="../media/image135.wmf"/><Relationship Id="rId4" Type="http://schemas.openxmlformats.org/officeDocument/2006/relationships/image" Target="../media/image133.wmf"/><Relationship Id="rId9" Type="http://schemas.openxmlformats.org/officeDocument/2006/relationships/oleObject" Target="../embeddings/oleObject109.bin"/></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6.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11" Type="http://schemas.openxmlformats.org/officeDocument/2006/relationships/oleObject" Target="../embeddings/oleObject5.bin"/><Relationship Id="rId5" Type="http://schemas.openxmlformats.org/officeDocument/2006/relationships/oleObject" Target="../embeddings/oleObject3.bin"/><Relationship Id="rId10" Type="http://schemas.openxmlformats.org/officeDocument/2006/relationships/image" Target="../media/image13.jpeg"/><Relationship Id="rId4" Type="http://schemas.openxmlformats.org/officeDocument/2006/relationships/image" Target="../media/image7.wmf"/><Relationship Id="rId9" Type="http://schemas.openxmlformats.org/officeDocument/2006/relationships/image" Target="../media/image12.jpeg"/><Relationship Id="rId14" Type="http://schemas.openxmlformats.org/officeDocument/2006/relationships/image" Target="../media/image11.w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12.bin"/><Relationship Id="rId13" Type="http://schemas.openxmlformats.org/officeDocument/2006/relationships/image" Target="../media/image143.wmf"/><Relationship Id="rId3" Type="http://schemas.openxmlformats.org/officeDocument/2006/relationships/image" Target="../media/image144.png"/><Relationship Id="rId7" Type="http://schemas.openxmlformats.org/officeDocument/2006/relationships/image" Target="../media/image140.wmf"/><Relationship Id="rId12"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11.bin"/><Relationship Id="rId11" Type="http://schemas.openxmlformats.org/officeDocument/2006/relationships/image" Target="../media/image142.wmf"/><Relationship Id="rId5" Type="http://schemas.openxmlformats.org/officeDocument/2006/relationships/image" Target="../media/image139.wmf"/><Relationship Id="rId10" Type="http://schemas.openxmlformats.org/officeDocument/2006/relationships/oleObject" Target="../embeddings/oleObject113.bin"/><Relationship Id="rId4" Type="http://schemas.openxmlformats.org/officeDocument/2006/relationships/oleObject" Target="../embeddings/oleObject110.bin"/><Relationship Id="rId9" Type="http://schemas.openxmlformats.org/officeDocument/2006/relationships/image" Target="../media/image141.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image" Target="../media/image148.png"/><Relationship Id="rId7" Type="http://schemas.openxmlformats.org/officeDocument/2006/relationships/image" Target="../media/image146.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16.bin"/><Relationship Id="rId5" Type="http://schemas.openxmlformats.org/officeDocument/2006/relationships/image" Target="../media/image145.wmf"/><Relationship Id="rId4" Type="http://schemas.openxmlformats.org/officeDocument/2006/relationships/oleObject" Target="../embeddings/oleObject115.bin"/><Relationship Id="rId9" Type="http://schemas.openxmlformats.org/officeDocument/2006/relationships/image" Target="../media/image147.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20.bin"/><Relationship Id="rId13" Type="http://schemas.openxmlformats.org/officeDocument/2006/relationships/image" Target="../media/image153.wmf"/><Relationship Id="rId3" Type="http://schemas.openxmlformats.org/officeDocument/2006/relationships/oleObject" Target="../embeddings/oleObject118.bin"/><Relationship Id="rId7" Type="http://schemas.openxmlformats.org/officeDocument/2006/relationships/image" Target="../media/image154.jpeg"/><Relationship Id="rId12"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50.wmf"/><Relationship Id="rId11" Type="http://schemas.openxmlformats.org/officeDocument/2006/relationships/image" Target="../media/image152.wmf"/><Relationship Id="rId5" Type="http://schemas.openxmlformats.org/officeDocument/2006/relationships/oleObject" Target="../embeddings/oleObject119.bin"/><Relationship Id="rId10" Type="http://schemas.openxmlformats.org/officeDocument/2006/relationships/oleObject" Target="../embeddings/oleObject121.bin"/><Relationship Id="rId4" Type="http://schemas.openxmlformats.org/officeDocument/2006/relationships/image" Target="../media/image149.wmf"/><Relationship Id="rId9" Type="http://schemas.openxmlformats.org/officeDocument/2006/relationships/image" Target="../media/image151.wmf"/></Relationships>
</file>

<file path=ppt/slides/_rels/slide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157.png"/><Relationship Id="rId4" Type="http://schemas.openxmlformats.org/officeDocument/2006/relationships/image" Target="../media/image156.wmf"/></Relationships>
</file>

<file path=ppt/slides/_rels/slide6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59.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25.bin"/><Relationship Id="rId5" Type="http://schemas.openxmlformats.org/officeDocument/2006/relationships/image" Target="../media/image158.wmf"/><Relationship Id="rId4" Type="http://schemas.openxmlformats.org/officeDocument/2006/relationships/oleObject" Target="../embeddings/oleObject124.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image" Target="../media/image165.png"/><Relationship Id="rId7" Type="http://schemas.openxmlformats.org/officeDocument/2006/relationships/image" Target="../media/image162.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127.bin"/><Relationship Id="rId11" Type="http://schemas.openxmlformats.org/officeDocument/2006/relationships/image" Target="../media/image164.wmf"/><Relationship Id="rId5" Type="http://schemas.openxmlformats.org/officeDocument/2006/relationships/image" Target="../media/image161.wmf"/><Relationship Id="rId10" Type="http://schemas.openxmlformats.org/officeDocument/2006/relationships/oleObject" Target="../embeddings/oleObject129.bin"/><Relationship Id="rId4" Type="http://schemas.openxmlformats.org/officeDocument/2006/relationships/oleObject" Target="../embeddings/oleObject126.bin"/><Relationship Id="rId9" Type="http://schemas.openxmlformats.org/officeDocument/2006/relationships/image" Target="../media/image163.wmf"/></Relationships>
</file>

<file path=ppt/slides/_rels/slide67.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oleObject" Target="../embeddings/oleObject130.bin"/><Relationship Id="rId7"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67.wmf"/><Relationship Id="rId5" Type="http://schemas.openxmlformats.org/officeDocument/2006/relationships/oleObject" Target="../embeddings/oleObject131.bin"/><Relationship Id="rId10" Type="http://schemas.openxmlformats.org/officeDocument/2006/relationships/image" Target="../media/image169.wmf"/><Relationship Id="rId4" Type="http://schemas.openxmlformats.org/officeDocument/2006/relationships/image" Target="../media/image166.wmf"/><Relationship Id="rId9" Type="http://schemas.openxmlformats.org/officeDocument/2006/relationships/oleObject" Target="../embeddings/oleObject133.bin"/></Relationships>
</file>

<file path=ppt/slides/_rels/slide68.x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image" Target="../media/image174.wmf"/><Relationship Id="rId18" Type="http://schemas.openxmlformats.org/officeDocument/2006/relationships/oleObject" Target="../embeddings/oleObject141.bin"/><Relationship Id="rId3" Type="http://schemas.openxmlformats.org/officeDocument/2006/relationships/oleObject" Target="../embeddings/oleObject134.bin"/><Relationship Id="rId21" Type="http://schemas.openxmlformats.org/officeDocument/2006/relationships/image" Target="../media/image178.wmf"/><Relationship Id="rId7" Type="http://schemas.openxmlformats.org/officeDocument/2006/relationships/oleObject" Target="../embeddings/oleObject136.bin"/><Relationship Id="rId12" Type="http://schemas.openxmlformats.org/officeDocument/2006/relationships/oleObject" Target="../embeddings/oleObject138.bin"/><Relationship Id="rId17" Type="http://schemas.openxmlformats.org/officeDocument/2006/relationships/image" Target="../media/image176.wmf"/><Relationship Id="rId2" Type="http://schemas.openxmlformats.org/officeDocument/2006/relationships/slideLayout" Target="../slideLayouts/slideLayout2.xml"/><Relationship Id="rId16" Type="http://schemas.openxmlformats.org/officeDocument/2006/relationships/oleObject" Target="../embeddings/oleObject140.bin"/><Relationship Id="rId20" Type="http://schemas.openxmlformats.org/officeDocument/2006/relationships/oleObject" Target="../embeddings/oleObject142.bin"/><Relationship Id="rId1" Type="http://schemas.openxmlformats.org/officeDocument/2006/relationships/vmlDrawing" Target="../drawings/vmlDrawing43.vml"/><Relationship Id="rId6" Type="http://schemas.openxmlformats.org/officeDocument/2006/relationships/image" Target="../media/image171.wmf"/><Relationship Id="rId11" Type="http://schemas.openxmlformats.org/officeDocument/2006/relationships/image" Target="../media/image179.png"/><Relationship Id="rId5" Type="http://schemas.openxmlformats.org/officeDocument/2006/relationships/oleObject" Target="../embeddings/oleObject135.bin"/><Relationship Id="rId15" Type="http://schemas.openxmlformats.org/officeDocument/2006/relationships/image" Target="../media/image175.wmf"/><Relationship Id="rId10" Type="http://schemas.openxmlformats.org/officeDocument/2006/relationships/image" Target="../media/image173.wmf"/><Relationship Id="rId19" Type="http://schemas.openxmlformats.org/officeDocument/2006/relationships/image" Target="../media/image177.wmf"/><Relationship Id="rId4" Type="http://schemas.openxmlformats.org/officeDocument/2006/relationships/image" Target="../media/image170.wmf"/><Relationship Id="rId9" Type="http://schemas.openxmlformats.org/officeDocument/2006/relationships/oleObject" Target="../embeddings/oleObject137.bin"/><Relationship Id="rId14" Type="http://schemas.openxmlformats.org/officeDocument/2006/relationships/oleObject" Target="../embeddings/oleObject139.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45.bin"/><Relationship Id="rId13" Type="http://schemas.openxmlformats.org/officeDocument/2006/relationships/image" Target="../media/image184.wmf"/><Relationship Id="rId3" Type="http://schemas.openxmlformats.org/officeDocument/2006/relationships/image" Target="../media/image186.png"/><Relationship Id="rId7" Type="http://schemas.openxmlformats.org/officeDocument/2006/relationships/image" Target="../media/image181.wmf"/><Relationship Id="rId12"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44.bin"/><Relationship Id="rId11" Type="http://schemas.openxmlformats.org/officeDocument/2006/relationships/image" Target="../media/image183.wmf"/><Relationship Id="rId5" Type="http://schemas.openxmlformats.org/officeDocument/2006/relationships/image" Target="../media/image180.wmf"/><Relationship Id="rId15" Type="http://schemas.openxmlformats.org/officeDocument/2006/relationships/image" Target="../media/image185.wmf"/><Relationship Id="rId10" Type="http://schemas.openxmlformats.org/officeDocument/2006/relationships/oleObject" Target="../embeddings/oleObject146.bin"/><Relationship Id="rId4" Type="http://schemas.openxmlformats.org/officeDocument/2006/relationships/oleObject" Target="../embeddings/oleObject143.bin"/><Relationship Id="rId9" Type="http://schemas.openxmlformats.org/officeDocument/2006/relationships/image" Target="../media/image182.wmf"/><Relationship Id="rId14" Type="http://schemas.openxmlformats.org/officeDocument/2006/relationships/oleObject" Target="../embeddings/oleObject148.bin"/></Relationships>
</file>

<file path=ppt/slides/_rels/slide7.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8.wmf"/><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image" Target="../media/image19.wmf"/><Relationship Id="rId1" Type="http://schemas.openxmlformats.org/officeDocument/2006/relationships/vmlDrawing" Target="../drawings/vmlDrawing3.vml"/><Relationship Id="rId6" Type="http://schemas.openxmlformats.org/officeDocument/2006/relationships/image" Target="../media/image15.wmf"/><Relationship Id="rId11" Type="http://schemas.openxmlformats.org/officeDocument/2006/relationships/image" Target="../media/image20.jpeg"/><Relationship Id="rId5" Type="http://schemas.openxmlformats.org/officeDocument/2006/relationships/oleObject" Target="../embeddings/oleObject8.bin"/><Relationship Id="rId15" Type="http://schemas.openxmlformats.org/officeDocument/2006/relationships/oleObject" Target="../embeddings/oleObject12.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10.bin"/><Relationship Id="rId14" Type="http://schemas.openxmlformats.org/officeDocument/2006/relationships/image" Target="../media/image12.jpeg"/></Relationships>
</file>

<file path=ppt/slides/_rels/slide70.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oleObject" Target="../embeddings/oleObject154.bin"/><Relationship Id="rId18" Type="http://schemas.openxmlformats.org/officeDocument/2006/relationships/image" Target="../media/image194.wmf"/><Relationship Id="rId3" Type="http://schemas.openxmlformats.org/officeDocument/2006/relationships/oleObject" Target="../embeddings/oleObject149.bin"/><Relationship Id="rId7" Type="http://schemas.openxmlformats.org/officeDocument/2006/relationships/oleObject" Target="../embeddings/oleObject151.bin"/><Relationship Id="rId12" Type="http://schemas.openxmlformats.org/officeDocument/2006/relationships/image" Target="../media/image191.wmf"/><Relationship Id="rId17" Type="http://schemas.openxmlformats.org/officeDocument/2006/relationships/oleObject" Target="../embeddings/oleObject156.bin"/><Relationship Id="rId2" Type="http://schemas.openxmlformats.org/officeDocument/2006/relationships/slideLayout" Target="../slideLayouts/slideLayout2.xml"/><Relationship Id="rId16" Type="http://schemas.openxmlformats.org/officeDocument/2006/relationships/image" Target="../media/image193.wmf"/><Relationship Id="rId1" Type="http://schemas.openxmlformats.org/officeDocument/2006/relationships/vmlDrawing" Target="../drawings/vmlDrawing45.vml"/><Relationship Id="rId6" Type="http://schemas.openxmlformats.org/officeDocument/2006/relationships/image" Target="../media/image188.wmf"/><Relationship Id="rId11" Type="http://schemas.openxmlformats.org/officeDocument/2006/relationships/oleObject" Target="../embeddings/oleObject153.bin"/><Relationship Id="rId5" Type="http://schemas.openxmlformats.org/officeDocument/2006/relationships/oleObject" Target="../embeddings/oleObject150.bin"/><Relationship Id="rId15" Type="http://schemas.openxmlformats.org/officeDocument/2006/relationships/oleObject" Target="../embeddings/oleObject155.bin"/><Relationship Id="rId10" Type="http://schemas.openxmlformats.org/officeDocument/2006/relationships/image" Target="../media/image190.wmf"/><Relationship Id="rId4" Type="http://schemas.openxmlformats.org/officeDocument/2006/relationships/image" Target="../media/image187.wmf"/><Relationship Id="rId9" Type="http://schemas.openxmlformats.org/officeDocument/2006/relationships/oleObject" Target="../embeddings/oleObject152.bin"/><Relationship Id="rId14" Type="http://schemas.openxmlformats.org/officeDocument/2006/relationships/image" Target="../media/image192.wmf"/></Relationships>
</file>

<file path=ppt/slides/_rels/slide71.xml.rels><?xml version="1.0" encoding="UTF-8" standalone="yes"?>
<Relationships xmlns="http://schemas.openxmlformats.org/package/2006/relationships"><Relationship Id="rId8" Type="http://schemas.openxmlformats.org/officeDocument/2006/relationships/image" Target="../media/image197.wmf"/><Relationship Id="rId3" Type="http://schemas.openxmlformats.org/officeDocument/2006/relationships/oleObject" Target="../embeddings/oleObject157.bin"/><Relationship Id="rId7"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196.wmf"/><Relationship Id="rId5" Type="http://schemas.openxmlformats.org/officeDocument/2006/relationships/oleObject" Target="../embeddings/oleObject158.bin"/><Relationship Id="rId4" Type="http://schemas.openxmlformats.org/officeDocument/2006/relationships/image" Target="../media/image195.wmf"/></Relationships>
</file>

<file path=ppt/slides/_rels/slide72.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202.wmf"/><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image" Target="../media/image199.wmf"/><Relationship Id="rId11" Type="http://schemas.openxmlformats.org/officeDocument/2006/relationships/oleObject" Target="../embeddings/oleObject164.bin"/><Relationship Id="rId5" Type="http://schemas.openxmlformats.org/officeDocument/2006/relationships/oleObject" Target="../embeddings/oleObject161.bin"/><Relationship Id="rId10" Type="http://schemas.openxmlformats.org/officeDocument/2006/relationships/image" Target="../media/image201.wmf"/><Relationship Id="rId4" Type="http://schemas.openxmlformats.org/officeDocument/2006/relationships/image" Target="../media/image198.wmf"/><Relationship Id="rId9" Type="http://schemas.openxmlformats.org/officeDocument/2006/relationships/oleObject" Target="../embeddings/oleObject163.bin"/></Relationships>
</file>

<file path=ppt/slides/_rels/slide7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205.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oleObject" Target="../embeddings/oleObject166.bin"/><Relationship Id="rId7" Type="http://schemas.openxmlformats.org/officeDocument/2006/relationships/oleObject" Target="../embeddings/oleObject168.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07.wmf"/><Relationship Id="rId5" Type="http://schemas.openxmlformats.org/officeDocument/2006/relationships/oleObject" Target="../embeddings/oleObject167.bin"/><Relationship Id="rId4" Type="http://schemas.openxmlformats.org/officeDocument/2006/relationships/image" Target="../media/image206.wmf"/><Relationship Id="rId9" Type="http://schemas.openxmlformats.org/officeDocument/2006/relationships/image" Target="../media/image209.png"/></Relationships>
</file>

<file path=ppt/slides/_rels/slide78.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11.wmf"/><Relationship Id="rId5" Type="http://schemas.openxmlformats.org/officeDocument/2006/relationships/oleObject" Target="../embeddings/oleObject170.bin"/><Relationship Id="rId10" Type="http://schemas.openxmlformats.org/officeDocument/2006/relationships/image" Target="../media/image213.wmf"/><Relationship Id="rId4" Type="http://schemas.openxmlformats.org/officeDocument/2006/relationships/image" Target="../media/image210.wmf"/><Relationship Id="rId9" Type="http://schemas.openxmlformats.org/officeDocument/2006/relationships/oleObject" Target="../embeddings/oleObject172.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215.wmf"/><Relationship Id="rId5" Type="http://schemas.openxmlformats.org/officeDocument/2006/relationships/oleObject" Target="../embeddings/oleObject174.bin"/><Relationship Id="rId4" Type="http://schemas.openxmlformats.org/officeDocument/2006/relationships/image" Target="../media/image214.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oleObject" Target="../embeddings/oleObject13.bin"/><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image" Target="../media/image22.png"/><Relationship Id="rId4" Type="http://schemas.openxmlformats.org/officeDocument/2006/relationships/image" Target="../media/image21.wmf"/><Relationship Id="rId9" Type="http://schemas.openxmlformats.org/officeDocument/2006/relationships/image" Target="../media/image19.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217.wmf"/><Relationship Id="rId5" Type="http://schemas.openxmlformats.org/officeDocument/2006/relationships/oleObject" Target="../embeddings/oleObject176.bin"/><Relationship Id="rId4" Type="http://schemas.openxmlformats.org/officeDocument/2006/relationships/image" Target="../media/image216.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219.png"/><Relationship Id="rId4" Type="http://schemas.openxmlformats.org/officeDocument/2006/relationships/image" Target="../media/image218.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www.jpkc.swust.edu.cn/c573/Course/Content/files/%B9%E2%B5%E7%D7&#1276;%BC%CA%F5%BF&#956;%FE/%B5%DA3%D5%C2%20%B9%E2%CA%F8%B5&#309;%F7%D6&#442;%CD&#616;%C3%E8/&#30005;&#35843;&#21046;.swf" TargetMode="Externa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19.bin"/><Relationship Id="rId14" Type="http://schemas.openxmlformats.org/officeDocument/2006/relationships/image" Target="../media/image2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ctrTitle"/>
          </p:nvPr>
        </p:nvSpPr>
        <p:spPr/>
        <p:txBody>
          <a:bodyPr/>
          <a:lstStyle/>
          <a:p>
            <a:r>
              <a:rPr lang="zh-CN" altLang="en-US" sz="5400" i="0" dirty="0"/>
              <a:t>激光调制和偏转技术</a:t>
            </a:r>
          </a:p>
        </p:txBody>
      </p:sp>
      <p:sp>
        <p:nvSpPr>
          <p:cNvPr id="351235" name="Rectangle 3"/>
          <p:cNvSpPr>
            <a:spLocks noGrp="1" noChangeArrowheads="1"/>
          </p:cNvSpPr>
          <p:nvPr>
            <p:ph type="subTitle" idx="1"/>
          </p:nvPr>
        </p:nvSpPr>
        <p:spPr>
          <a:xfrm>
            <a:off x="1600200" y="3124200"/>
            <a:ext cx="6324600" cy="609600"/>
          </a:xfrm>
        </p:spPr>
        <p:txBody>
          <a:bodyPr/>
          <a:lstStyle/>
          <a:p>
            <a:r>
              <a:rPr lang="en-US" altLang="zh-CN" sz="3200" dirty="0" smtClean="0">
                <a:solidFill>
                  <a:schemeClr val="tx1"/>
                </a:solidFill>
                <a:ea typeface="宋体" panose="02010600030101010101" pitchFamily="2" charset="-122"/>
              </a:rPr>
              <a:t>2018</a:t>
            </a:r>
            <a:r>
              <a:rPr lang="zh-CN" altLang="en-US" sz="3200" dirty="0" smtClean="0">
                <a:solidFill>
                  <a:schemeClr val="tx1"/>
                </a:solidFill>
                <a:ea typeface="宋体" panose="02010600030101010101" pitchFamily="2" charset="-122"/>
              </a:rPr>
              <a:t>年</a:t>
            </a:r>
            <a:r>
              <a:rPr lang="en-US" altLang="zh-CN" sz="3200" dirty="0" smtClean="0">
                <a:solidFill>
                  <a:schemeClr val="tx1"/>
                </a:solidFill>
                <a:ea typeface="宋体" panose="02010600030101010101" pitchFamily="2" charset="-122"/>
              </a:rPr>
              <a:t>4</a:t>
            </a:r>
            <a:r>
              <a:rPr lang="zh-CN" altLang="en-US" sz="3200" dirty="0" smtClean="0">
                <a:solidFill>
                  <a:schemeClr val="tx1"/>
                </a:solidFill>
                <a:ea typeface="宋体" panose="02010600030101010101" pitchFamily="2" charset="-122"/>
              </a:rPr>
              <a:t>月</a:t>
            </a:r>
            <a:endParaRPr lang="zh-CN" altLang="en-US" sz="3200" dirty="0">
              <a:solidFill>
                <a:schemeClr val="tx1"/>
              </a:solidFill>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1066800" y="4044950"/>
            <a:ext cx="3352800" cy="2514600"/>
          </a:xfrm>
          <a:prstGeom prst="rect">
            <a:avLst/>
          </a:prstGeom>
        </p:spPr>
      </p:pic>
      <p:pic>
        <p:nvPicPr>
          <p:cNvPr id="3" name="图片 2"/>
          <p:cNvPicPr>
            <a:picLocks noChangeAspect="1"/>
          </p:cNvPicPr>
          <p:nvPr/>
        </p:nvPicPr>
        <p:blipFill>
          <a:blip r:embed="rId3"/>
          <a:stretch>
            <a:fillRect/>
          </a:stretch>
        </p:blipFill>
        <p:spPr>
          <a:xfrm>
            <a:off x="4453759" y="5150580"/>
            <a:ext cx="3962116" cy="1549765"/>
          </a:xfrm>
          <a:prstGeom prst="rect">
            <a:avLst/>
          </a:prstGeom>
        </p:spPr>
      </p:pic>
      <p:pic>
        <p:nvPicPr>
          <p:cNvPr id="4" name="图片 3"/>
          <p:cNvPicPr>
            <a:picLocks noChangeAspect="1"/>
          </p:cNvPicPr>
          <p:nvPr/>
        </p:nvPicPr>
        <p:blipFill>
          <a:blip r:embed="rId4"/>
          <a:stretch>
            <a:fillRect/>
          </a:stretch>
        </p:blipFill>
        <p:spPr>
          <a:xfrm>
            <a:off x="4469525" y="3720440"/>
            <a:ext cx="3332454" cy="1443500"/>
          </a:xfrm>
          <a:prstGeom prst="rect">
            <a:avLst/>
          </a:prstGeom>
        </p:spPr>
      </p:pic>
      <p:sp>
        <p:nvSpPr>
          <p:cNvPr id="7" name="文本框 6"/>
          <p:cNvSpPr txBox="1"/>
          <p:nvPr/>
        </p:nvSpPr>
        <p:spPr>
          <a:xfrm>
            <a:off x="0" y="0"/>
            <a:ext cx="1364477" cy="646331"/>
          </a:xfrm>
          <a:prstGeom prst="rect">
            <a:avLst/>
          </a:prstGeom>
          <a:solidFill>
            <a:schemeClr val="bg2">
              <a:lumMod val="20000"/>
              <a:lumOff val="80000"/>
            </a:schemeClr>
          </a:solidFill>
        </p:spPr>
        <p:txBody>
          <a:bodyPr wrap="none" rtlCol="0">
            <a:spAutoFit/>
          </a:bodyPr>
          <a:lstStyle/>
          <a:p>
            <a:r>
              <a:rPr lang="zh-CN" altLang="en-US" sz="3600" dirty="0" smtClean="0"/>
              <a:t>专题</a:t>
            </a:r>
            <a:r>
              <a:rPr lang="en-US" altLang="zh-CN" sz="3600" dirty="0" smtClean="0"/>
              <a:t>3</a:t>
            </a:r>
            <a:endParaRPr lang="zh-CN" altLang="en-US" sz="3600" dirty="0"/>
          </a:p>
        </p:txBody>
      </p:sp>
    </p:spTree>
  </p:cSld>
  <p:clrMapOvr>
    <a:masterClrMapping/>
  </p:clrMapOvr>
  <p:transition>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3" name="Rectangle 3"/>
          <p:cNvSpPr>
            <a:spLocks noChangeArrowheads="1"/>
          </p:cNvSpPr>
          <p:nvPr/>
        </p:nvSpPr>
        <p:spPr bwMode="auto">
          <a:xfrm>
            <a:off x="0" y="839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476168" name="Picture 8" descr="图1"/>
          <p:cNvPicPr>
            <a:picLocks noChangeAspect="1" noChangeArrowheads="1"/>
          </p:cNvPicPr>
          <p:nvPr/>
        </p:nvPicPr>
        <p:blipFill>
          <a:blip r:embed="rId4">
            <a:extLst>
              <a:ext uri="{28A0092B-C50C-407E-A947-70E740481C1C}">
                <a14:useLocalDpi xmlns:a14="http://schemas.microsoft.com/office/drawing/2010/main" val="0"/>
              </a:ext>
            </a:extLst>
          </a:blip>
          <a:srcRect l="10187" t="2362" r="7677" b="11417"/>
          <a:stretch>
            <a:fillRect/>
          </a:stretch>
        </p:blipFill>
        <p:spPr bwMode="auto">
          <a:xfrm>
            <a:off x="303213" y="3668713"/>
            <a:ext cx="4344987" cy="3036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76169" name="Rectangle 9"/>
          <p:cNvSpPr>
            <a:spLocks noGrp="1" noChangeArrowheads="1"/>
          </p:cNvSpPr>
          <p:nvPr>
            <p:ph type="title"/>
          </p:nvPr>
        </p:nvSpPr>
        <p:spPr>
          <a:noFill/>
          <a:ln/>
        </p:spPr>
        <p:txBody>
          <a:bodyPr/>
          <a:lstStyle/>
          <a:p>
            <a:r>
              <a:rPr lang="zh-CN" altLang="en-US">
                <a:ea typeface="宋体" panose="02010600030101010101" pitchFamily="2" charset="-122"/>
              </a:rPr>
              <a:t>强度调制</a:t>
            </a:r>
          </a:p>
        </p:txBody>
      </p:sp>
      <p:grpSp>
        <p:nvGrpSpPr>
          <p:cNvPr id="476172" name="Group 12"/>
          <p:cNvGrpSpPr>
            <a:grpSpLocks/>
          </p:cNvGrpSpPr>
          <p:nvPr/>
        </p:nvGrpSpPr>
        <p:grpSpPr bwMode="auto">
          <a:xfrm>
            <a:off x="1003300" y="1157288"/>
            <a:ext cx="4864100" cy="569912"/>
            <a:chOff x="632" y="729"/>
            <a:chExt cx="2824" cy="359"/>
          </a:xfrm>
        </p:grpSpPr>
        <p:graphicFrame>
          <p:nvGraphicFramePr>
            <p:cNvPr id="476164" name="Object 4"/>
            <p:cNvGraphicFramePr>
              <a:graphicFrameLocks noChangeAspect="1"/>
            </p:cNvGraphicFramePr>
            <p:nvPr/>
          </p:nvGraphicFramePr>
          <p:xfrm>
            <a:off x="1909" y="745"/>
            <a:ext cx="1547" cy="343"/>
          </p:xfrm>
          <a:graphic>
            <a:graphicData uri="http://schemas.openxmlformats.org/presentationml/2006/ole">
              <mc:AlternateContent xmlns:mc="http://schemas.openxmlformats.org/markup-compatibility/2006">
                <mc:Choice xmlns:v="urn:schemas-microsoft-com:vml" Requires="v">
                  <p:oleObj spid="_x0000_s476280" name="Equation" r:id="rId5" imgW="1028520" imgH="228600" progId="Equation.DSMT4">
                    <p:embed/>
                  </p:oleObj>
                </mc:Choice>
                <mc:Fallback>
                  <p:oleObj name="Equation" r:id="rId5" imgW="1028520" imgH="228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9" y="745"/>
                          <a:ext cx="1547" cy="343"/>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6171" name="Text Box 11"/>
            <p:cNvSpPr txBox="1">
              <a:spLocks noChangeArrowheads="1"/>
            </p:cNvSpPr>
            <p:nvPr/>
          </p:nvSpPr>
          <p:spPr bwMode="auto">
            <a:xfrm>
              <a:off x="632" y="729"/>
              <a:ext cx="1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solidFill>
                    <a:schemeClr val="tx2"/>
                  </a:solidFill>
                  <a:ea typeface="楷体_GB2312" pitchFamily="49" charset="-122"/>
                </a:rPr>
                <a:t>设</a:t>
              </a:r>
              <a:r>
                <a:rPr lang="zh-CN" altLang="en-US" sz="2800" b="1">
                  <a:solidFill>
                    <a:schemeClr val="tx2"/>
                  </a:solidFill>
                  <a:ea typeface="楷体_GB2312" pitchFamily="49" charset="-122"/>
                </a:rPr>
                <a:t>调制信号  </a:t>
              </a:r>
            </a:p>
          </p:txBody>
        </p:sp>
      </p:grpSp>
      <p:grpSp>
        <p:nvGrpSpPr>
          <p:cNvPr id="476180" name="Group 20"/>
          <p:cNvGrpSpPr>
            <a:grpSpLocks/>
          </p:cNvGrpSpPr>
          <p:nvPr/>
        </p:nvGrpSpPr>
        <p:grpSpPr bwMode="auto">
          <a:xfrm>
            <a:off x="990600" y="1892300"/>
            <a:ext cx="6400800" cy="823913"/>
            <a:chOff x="624" y="1192"/>
            <a:chExt cx="3696" cy="519"/>
          </a:xfrm>
        </p:grpSpPr>
        <p:graphicFrame>
          <p:nvGraphicFramePr>
            <p:cNvPr id="476165" name="Object 5"/>
            <p:cNvGraphicFramePr>
              <a:graphicFrameLocks noChangeAspect="1"/>
            </p:cNvGraphicFramePr>
            <p:nvPr/>
          </p:nvGraphicFramePr>
          <p:xfrm>
            <a:off x="1961" y="1192"/>
            <a:ext cx="2359" cy="519"/>
          </p:xfrm>
          <a:graphic>
            <a:graphicData uri="http://schemas.openxmlformats.org/presentationml/2006/ole">
              <mc:AlternateContent xmlns:mc="http://schemas.openxmlformats.org/markup-compatibility/2006">
                <mc:Choice xmlns:v="urn:schemas-microsoft-com:vml" Requires="v">
                  <p:oleObj spid="_x0000_s476281" name="Equation" r:id="rId7" imgW="2145960" imgH="457200" progId="Equation.DSMT4">
                    <p:embed/>
                  </p:oleObj>
                </mc:Choice>
                <mc:Fallback>
                  <p:oleObj name="Equation" r:id="rId7" imgW="2145960" imgH="457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1" y="1192"/>
                          <a:ext cx="2359" cy="519"/>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6175" name="Text Box 15"/>
            <p:cNvSpPr txBox="1">
              <a:spLocks noChangeArrowheads="1"/>
            </p:cNvSpPr>
            <p:nvPr/>
          </p:nvSpPr>
          <p:spPr bwMode="auto">
            <a:xfrm>
              <a:off x="624" y="1272"/>
              <a:ext cx="12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solidFill>
                    <a:schemeClr val="tx2"/>
                  </a:solidFill>
                  <a:ea typeface="楷体_GB2312" pitchFamily="49" charset="-122"/>
                </a:rPr>
                <a:t>则</a:t>
              </a:r>
              <a:r>
                <a:rPr lang="zh-CN" altLang="en-US" sz="2800" b="1">
                  <a:solidFill>
                    <a:schemeClr val="tx2"/>
                  </a:solidFill>
                  <a:ea typeface="楷体_GB2312" pitchFamily="49" charset="-122"/>
                </a:rPr>
                <a:t>调制系数  </a:t>
              </a:r>
            </a:p>
          </p:txBody>
        </p:sp>
      </p:grpSp>
      <p:grpSp>
        <p:nvGrpSpPr>
          <p:cNvPr id="476181" name="Group 21"/>
          <p:cNvGrpSpPr>
            <a:grpSpLocks/>
          </p:cNvGrpSpPr>
          <p:nvPr/>
        </p:nvGrpSpPr>
        <p:grpSpPr bwMode="auto">
          <a:xfrm>
            <a:off x="152400" y="2760663"/>
            <a:ext cx="8305800" cy="882650"/>
            <a:chOff x="96" y="1739"/>
            <a:chExt cx="5184" cy="556"/>
          </a:xfrm>
        </p:grpSpPr>
        <p:graphicFrame>
          <p:nvGraphicFramePr>
            <p:cNvPr id="476166" name="Object 6"/>
            <p:cNvGraphicFramePr>
              <a:graphicFrameLocks noChangeAspect="1"/>
            </p:cNvGraphicFramePr>
            <p:nvPr/>
          </p:nvGraphicFramePr>
          <p:xfrm>
            <a:off x="1902" y="1739"/>
            <a:ext cx="3378" cy="556"/>
          </p:xfrm>
          <a:graphic>
            <a:graphicData uri="http://schemas.openxmlformats.org/presentationml/2006/ole">
              <mc:AlternateContent xmlns:mc="http://schemas.openxmlformats.org/markup-compatibility/2006">
                <mc:Choice xmlns:v="urn:schemas-microsoft-com:vml" Requires="v">
                  <p:oleObj spid="_x0000_s476282" name="Equation" r:id="rId9" imgW="2374900" imgH="393700" progId="Equation.DSMT4">
                    <p:embed/>
                  </p:oleObj>
                </mc:Choice>
                <mc:Fallback>
                  <p:oleObj name="Equation" r:id="rId9" imgW="2374900" imgH="3937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2" y="1739"/>
                          <a:ext cx="3378" cy="556"/>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6176" name="Text Box 16"/>
            <p:cNvSpPr txBox="1">
              <a:spLocks noChangeArrowheads="1"/>
            </p:cNvSpPr>
            <p:nvPr/>
          </p:nvSpPr>
          <p:spPr bwMode="auto">
            <a:xfrm>
              <a:off x="592" y="1846"/>
              <a:ext cx="130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chemeClr val="tx2"/>
                  </a:solidFill>
                  <a:ea typeface="楷体_GB2312" pitchFamily="49" charset="-122"/>
                </a:rPr>
                <a:t>调制后光强  </a:t>
              </a:r>
            </a:p>
          </p:txBody>
        </p:sp>
        <p:sp>
          <p:nvSpPr>
            <p:cNvPr id="476178" name="AutoShape 18"/>
            <p:cNvSpPr>
              <a:spLocks noChangeArrowheads="1"/>
            </p:cNvSpPr>
            <p:nvPr/>
          </p:nvSpPr>
          <p:spPr bwMode="auto">
            <a:xfrm>
              <a:off x="96" y="1920"/>
              <a:ext cx="528" cy="144"/>
            </a:xfrm>
            <a:prstGeom prst="rightArrow">
              <a:avLst>
                <a:gd name="adj1" fmla="val 50000"/>
                <a:gd name="adj2" fmla="val 91667"/>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6190" name="Group 30"/>
          <p:cNvGrpSpPr>
            <a:grpSpLocks/>
          </p:cNvGrpSpPr>
          <p:nvPr/>
        </p:nvGrpSpPr>
        <p:grpSpPr bwMode="auto">
          <a:xfrm>
            <a:off x="5334000" y="5969000"/>
            <a:ext cx="2171700" cy="576263"/>
            <a:chOff x="3360" y="3760"/>
            <a:chExt cx="1368" cy="363"/>
          </a:xfrm>
        </p:grpSpPr>
        <p:graphicFrame>
          <p:nvGraphicFramePr>
            <p:cNvPr id="476183" name="Object 23"/>
            <p:cNvGraphicFramePr>
              <a:graphicFrameLocks noChangeAspect="1"/>
            </p:cNvGraphicFramePr>
            <p:nvPr/>
          </p:nvGraphicFramePr>
          <p:xfrm>
            <a:off x="4008" y="3760"/>
            <a:ext cx="720" cy="363"/>
          </p:xfrm>
          <a:graphic>
            <a:graphicData uri="http://schemas.openxmlformats.org/presentationml/2006/ole">
              <mc:AlternateContent xmlns:mc="http://schemas.openxmlformats.org/markup-compatibility/2006">
                <mc:Choice xmlns:v="urn:schemas-microsoft-com:vml" Requires="v">
                  <p:oleObj spid="_x0000_s476283" name="Equation" r:id="rId11" imgW="431640" imgH="241200" progId="Equation.DSMT4">
                    <p:embed/>
                  </p:oleObj>
                </mc:Choice>
                <mc:Fallback>
                  <p:oleObj name="Equation" r:id="rId11" imgW="431640" imgH="241200" progId="Equation.DSMT4">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8" y="3760"/>
                          <a:ext cx="720" cy="363"/>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6187" name="AutoShape 27"/>
            <p:cNvSpPr>
              <a:spLocks noChangeArrowheads="1"/>
            </p:cNvSpPr>
            <p:nvPr/>
          </p:nvSpPr>
          <p:spPr bwMode="auto">
            <a:xfrm>
              <a:off x="3360" y="3840"/>
              <a:ext cx="528" cy="144"/>
            </a:xfrm>
            <a:prstGeom prst="rightArrow">
              <a:avLst>
                <a:gd name="adj1" fmla="val 50000"/>
                <a:gd name="adj2" fmla="val 91667"/>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 name="组合 2"/>
          <p:cNvGrpSpPr/>
          <p:nvPr/>
        </p:nvGrpSpPr>
        <p:grpSpPr>
          <a:xfrm>
            <a:off x="5257800" y="3657600"/>
            <a:ext cx="3124200" cy="1741488"/>
            <a:chOff x="5257800" y="3657600"/>
            <a:chExt cx="3124200" cy="1741488"/>
          </a:xfrm>
        </p:grpSpPr>
        <p:sp>
          <p:nvSpPr>
            <p:cNvPr id="476182" name="Rectangle 22"/>
            <p:cNvSpPr>
              <a:spLocks noChangeArrowheads="1"/>
            </p:cNvSpPr>
            <p:nvPr/>
          </p:nvSpPr>
          <p:spPr bwMode="auto">
            <a:xfrm>
              <a:off x="5257800" y="3657600"/>
              <a:ext cx="3124200" cy="10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dirty="0">
                  <a:solidFill>
                    <a:schemeClr val="tx2"/>
                  </a:solidFill>
                  <a:latin typeface="楷体_GB2312" pitchFamily="49" charset="-122"/>
                  <a:ea typeface="楷体_GB2312" pitchFamily="49" charset="-122"/>
                </a:rPr>
                <a:t>为了波形不失真  </a:t>
              </a:r>
            </a:p>
            <a:p>
              <a:pPr algn="l"/>
              <a:r>
                <a:rPr lang="zh-CN" altLang="en-US" sz="3600" dirty="0">
                  <a:solidFill>
                    <a:srgbClr val="FF0000"/>
                  </a:solidFill>
                  <a:latin typeface="隶书" panose="02010509060101010101" pitchFamily="49" charset="-122"/>
                  <a:ea typeface="隶书" panose="02010509060101010101" pitchFamily="49" charset="-122"/>
                </a:rPr>
                <a:t>要求</a:t>
              </a:r>
              <a:r>
                <a:rPr lang="en-US" altLang="zh-CN" sz="3600" dirty="0">
                  <a:solidFill>
                    <a:srgbClr val="FF0000"/>
                  </a:solidFill>
                  <a:latin typeface="隶书" panose="02010509060101010101" pitchFamily="49" charset="-122"/>
                  <a:ea typeface="隶书" panose="02010509060101010101" pitchFamily="49" charset="-122"/>
                </a:rPr>
                <a:t>:</a:t>
              </a:r>
              <a:r>
                <a:rPr lang="en-US" altLang="zh-CN" sz="3600" dirty="0">
                  <a:solidFill>
                    <a:schemeClr val="tx2"/>
                  </a:solidFill>
                  <a:latin typeface="隶书" panose="02010509060101010101" pitchFamily="49" charset="-122"/>
                  <a:ea typeface="隶书" panose="02010509060101010101" pitchFamily="49" charset="-122"/>
                </a:rPr>
                <a:t>   </a:t>
              </a:r>
              <a:endParaRPr lang="en-US" altLang="zh-CN" sz="2800" b="1" dirty="0">
                <a:ea typeface="宋体" panose="02010600030101010101" pitchFamily="2" charset="-122"/>
              </a:endParaRPr>
            </a:p>
          </p:txBody>
        </p:sp>
        <p:pic>
          <p:nvPicPr>
            <p:cNvPr id="2" name="图片 1"/>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410200" y="4953000"/>
              <a:ext cx="2508903" cy="446088"/>
            </a:xfrm>
            <a:prstGeom prst="rect">
              <a:avLst/>
            </a:prstGeom>
          </p:spPr>
        </p:pic>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76172"/>
                                        </p:tgtEl>
                                        <p:attrNameLst>
                                          <p:attrName>style.visibility</p:attrName>
                                        </p:attrNameLst>
                                      </p:cBhvr>
                                      <p:to>
                                        <p:strVal val="visible"/>
                                      </p:to>
                                    </p:set>
                                    <p:anim calcmode="lin" valueType="num">
                                      <p:cBhvr additive="base">
                                        <p:cTn id="7" dur="500" fill="hold"/>
                                        <p:tgtEl>
                                          <p:spTgt spid="476172"/>
                                        </p:tgtEl>
                                        <p:attrNameLst>
                                          <p:attrName>ppt_x</p:attrName>
                                        </p:attrNameLst>
                                      </p:cBhvr>
                                      <p:tavLst>
                                        <p:tav tm="0">
                                          <p:val>
                                            <p:strVal val="1+#ppt_w/2"/>
                                          </p:val>
                                        </p:tav>
                                        <p:tav tm="100000">
                                          <p:val>
                                            <p:strVal val="#ppt_x"/>
                                          </p:val>
                                        </p:tav>
                                      </p:tavLst>
                                    </p:anim>
                                    <p:anim calcmode="lin" valueType="num">
                                      <p:cBhvr additive="base">
                                        <p:cTn id="8" dur="500" fill="hold"/>
                                        <p:tgtEl>
                                          <p:spTgt spid="4761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76180"/>
                                        </p:tgtEl>
                                        <p:attrNameLst>
                                          <p:attrName>style.visibility</p:attrName>
                                        </p:attrNameLst>
                                      </p:cBhvr>
                                      <p:to>
                                        <p:strVal val="visible"/>
                                      </p:to>
                                    </p:set>
                                    <p:anim calcmode="lin" valueType="num">
                                      <p:cBhvr additive="base">
                                        <p:cTn id="13" dur="500" fill="hold"/>
                                        <p:tgtEl>
                                          <p:spTgt spid="476180"/>
                                        </p:tgtEl>
                                        <p:attrNameLst>
                                          <p:attrName>ppt_x</p:attrName>
                                        </p:attrNameLst>
                                      </p:cBhvr>
                                      <p:tavLst>
                                        <p:tav tm="0">
                                          <p:val>
                                            <p:strVal val="1+#ppt_w/2"/>
                                          </p:val>
                                        </p:tav>
                                        <p:tav tm="100000">
                                          <p:val>
                                            <p:strVal val="#ppt_x"/>
                                          </p:val>
                                        </p:tav>
                                      </p:tavLst>
                                    </p:anim>
                                    <p:anim calcmode="lin" valueType="num">
                                      <p:cBhvr additive="base">
                                        <p:cTn id="14" dur="500" fill="hold"/>
                                        <p:tgtEl>
                                          <p:spTgt spid="4761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76181"/>
                                        </p:tgtEl>
                                        <p:attrNameLst>
                                          <p:attrName>style.visibility</p:attrName>
                                        </p:attrNameLst>
                                      </p:cBhvr>
                                      <p:to>
                                        <p:strVal val="visible"/>
                                      </p:to>
                                    </p:set>
                                    <p:anim calcmode="lin" valueType="num">
                                      <p:cBhvr additive="base">
                                        <p:cTn id="19" dur="500" fill="hold"/>
                                        <p:tgtEl>
                                          <p:spTgt spid="476181"/>
                                        </p:tgtEl>
                                        <p:attrNameLst>
                                          <p:attrName>ppt_x</p:attrName>
                                        </p:attrNameLst>
                                      </p:cBhvr>
                                      <p:tavLst>
                                        <p:tav tm="0">
                                          <p:val>
                                            <p:strVal val="1+#ppt_w/2"/>
                                          </p:val>
                                        </p:tav>
                                        <p:tav tm="100000">
                                          <p:val>
                                            <p:strVal val="#ppt_x"/>
                                          </p:val>
                                        </p:tav>
                                      </p:tavLst>
                                    </p:anim>
                                    <p:anim calcmode="lin" valueType="num">
                                      <p:cBhvr additive="base">
                                        <p:cTn id="20" dur="500" fill="hold"/>
                                        <p:tgtEl>
                                          <p:spTgt spid="47618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476168"/>
                                        </p:tgtEl>
                                        <p:attrNameLst>
                                          <p:attrName>style.visibility</p:attrName>
                                        </p:attrNameLst>
                                      </p:cBhvr>
                                      <p:to>
                                        <p:strVal val="visible"/>
                                      </p:to>
                                    </p:set>
                                    <p:animEffect transition="in" filter="dissolve">
                                      <p:cBhvr>
                                        <p:cTn id="25" dur="500"/>
                                        <p:tgtEl>
                                          <p:spTgt spid="4761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476190"/>
                                        </p:tgtEl>
                                        <p:attrNameLst>
                                          <p:attrName>style.visibility</p:attrName>
                                        </p:attrNameLst>
                                      </p:cBhvr>
                                      <p:to>
                                        <p:strVal val="visible"/>
                                      </p:to>
                                    </p:set>
                                    <p:anim calcmode="lin" valueType="num">
                                      <p:cBhvr additive="base">
                                        <p:cTn id="36" dur="500" fill="hold"/>
                                        <p:tgtEl>
                                          <p:spTgt spid="476190"/>
                                        </p:tgtEl>
                                        <p:attrNameLst>
                                          <p:attrName>ppt_x</p:attrName>
                                        </p:attrNameLst>
                                      </p:cBhvr>
                                      <p:tavLst>
                                        <p:tav tm="0">
                                          <p:val>
                                            <p:strVal val="1+#ppt_w/2"/>
                                          </p:val>
                                        </p:tav>
                                        <p:tav tm="100000">
                                          <p:val>
                                            <p:strVal val="#ppt_x"/>
                                          </p:val>
                                        </p:tav>
                                      </p:tavLst>
                                    </p:anim>
                                    <p:anim calcmode="lin" valueType="num">
                                      <p:cBhvr additive="base">
                                        <p:cTn id="37" dur="500" fill="hold"/>
                                        <p:tgtEl>
                                          <p:spTgt spid="4761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9" name="Rectangle 5"/>
          <p:cNvSpPr>
            <a:spLocks noGrp="1" noChangeArrowheads="1"/>
          </p:cNvSpPr>
          <p:nvPr>
            <p:ph type="title"/>
          </p:nvPr>
        </p:nvSpPr>
        <p:spPr/>
        <p:txBody>
          <a:bodyPr/>
          <a:lstStyle/>
          <a:p>
            <a:r>
              <a:rPr lang="zh-CN" altLang="en-US">
                <a:ea typeface="宋体" panose="02010600030101010101" pitchFamily="2" charset="-122"/>
              </a:rPr>
              <a:t>相位调制和频率调制</a:t>
            </a:r>
          </a:p>
        </p:txBody>
      </p:sp>
      <p:sp>
        <p:nvSpPr>
          <p:cNvPr id="472070" name="Rectangle 6"/>
          <p:cNvSpPr>
            <a:spLocks noChangeArrowheads="1"/>
          </p:cNvSpPr>
          <p:nvPr/>
        </p:nvSpPr>
        <p:spPr bwMode="auto">
          <a:xfrm>
            <a:off x="685800" y="1295400"/>
            <a:ext cx="7651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600" b="1">
                <a:solidFill>
                  <a:srgbClr val="FF0000"/>
                </a:solidFill>
                <a:ea typeface="华文新魏" panose="02010800040101010101" pitchFamily="2" charset="-122"/>
              </a:rPr>
              <a:t>定义</a:t>
            </a:r>
            <a:r>
              <a:rPr lang="zh-CN" altLang="en-US" sz="3600">
                <a:solidFill>
                  <a:srgbClr val="FF0000"/>
                </a:solidFill>
                <a:ea typeface="华文新魏" panose="02010800040101010101" pitchFamily="2" charset="-122"/>
              </a:rPr>
              <a:t>：</a:t>
            </a:r>
            <a:r>
              <a:rPr lang="zh-CN" altLang="en-US" sz="2400">
                <a:ea typeface="宋体" panose="02010600030101010101" pitchFamily="2" charset="-122"/>
              </a:rPr>
              <a:t>以调制信号去改变激光振荡的相位（频率），</a:t>
            </a:r>
          </a:p>
          <a:p>
            <a:pPr algn="l"/>
            <a:r>
              <a:rPr lang="zh-CN" altLang="en-US" sz="2400">
                <a:ea typeface="宋体" panose="02010600030101010101" pitchFamily="2" charset="-122"/>
              </a:rPr>
              <a:t>                使激光的相位（频率）按调制信号的规律变化</a:t>
            </a:r>
          </a:p>
          <a:p>
            <a:pPr algn="l"/>
            <a:r>
              <a:rPr lang="zh-CN" altLang="en-US" sz="2400">
                <a:ea typeface="宋体" panose="02010600030101010101" pitchFamily="2" charset="-122"/>
              </a:rPr>
              <a:t>                的过程称相位（频率）调制。</a:t>
            </a:r>
          </a:p>
        </p:txBody>
      </p:sp>
      <p:grpSp>
        <p:nvGrpSpPr>
          <p:cNvPr id="472091" name="Group 27"/>
          <p:cNvGrpSpPr>
            <a:grpSpLocks/>
          </p:cNvGrpSpPr>
          <p:nvPr/>
        </p:nvGrpSpPr>
        <p:grpSpPr bwMode="auto">
          <a:xfrm>
            <a:off x="228600" y="2808288"/>
            <a:ext cx="8686800" cy="2678112"/>
            <a:chOff x="192" y="1616"/>
            <a:chExt cx="5472" cy="1687"/>
          </a:xfrm>
        </p:grpSpPr>
        <p:graphicFrame>
          <p:nvGraphicFramePr>
            <p:cNvPr id="472071" name="Object 7"/>
            <p:cNvGraphicFramePr>
              <a:graphicFrameLocks noChangeAspect="1"/>
            </p:cNvGraphicFramePr>
            <p:nvPr/>
          </p:nvGraphicFramePr>
          <p:xfrm>
            <a:off x="192" y="2064"/>
            <a:ext cx="2304" cy="387"/>
          </p:xfrm>
          <a:graphic>
            <a:graphicData uri="http://schemas.openxmlformats.org/presentationml/2006/ole">
              <mc:AlternateContent xmlns:mc="http://schemas.openxmlformats.org/markup-compatibility/2006">
                <mc:Choice xmlns:v="urn:schemas-microsoft-com:vml" Requires="v">
                  <p:oleObj spid="_x0000_s472155" name="Equation" r:id="rId3" imgW="1358900" imgH="228600" progId="Equation.DSMT4">
                    <p:embed/>
                  </p:oleObj>
                </mc:Choice>
                <mc:Fallback>
                  <p:oleObj name="Equation" r:id="rId3" imgW="1358900" imgH="228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2064"/>
                          <a:ext cx="2304" cy="387"/>
                        </a:xfrm>
                        <a:prstGeom prst="rect">
                          <a:avLst/>
                        </a:prstGeom>
                        <a:solidFill>
                          <a:srgbClr val="FFFFFF"/>
                        </a:solidFill>
                      </p:spPr>
                    </p:pic>
                  </p:oleObj>
                </mc:Fallback>
              </mc:AlternateContent>
            </a:graphicData>
          </a:graphic>
        </p:graphicFrame>
        <p:graphicFrame>
          <p:nvGraphicFramePr>
            <p:cNvPr id="472072" name="Object 8"/>
            <p:cNvGraphicFramePr>
              <a:graphicFrameLocks noChangeAspect="1"/>
            </p:cNvGraphicFramePr>
            <p:nvPr/>
          </p:nvGraphicFramePr>
          <p:xfrm>
            <a:off x="2651" y="2496"/>
            <a:ext cx="2917" cy="448"/>
          </p:xfrm>
          <a:graphic>
            <a:graphicData uri="http://schemas.openxmlformats.org/presentationml/2006/ole">
              <mc:AlternateContent xmlns:mc="http://schemas.openxmlformats.org/markup-compatibility/2006">
                <mc:Choice xmlns:v="urn:schemas-microsoft-com:vml" Requires="v">
                  <p:oleObj spid="_x0000_s472156" name="Equation" r:id="rId5" imgW="1663560" imgH="253800" progId="Equation.DSMT4">
                    <p:embed/>
                  </p:oleObj>
                </mc:Choice>
                <mc:Fallback>
                  <p:oleObj name="Equation" r:id="rId5" imgW="1663560" imgH="2538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1" y="2496"/>
                          <a:ext cx="2917" cy="448"/>
                        </a:xfrm>
                        <a:prstGeom prst="rect">
                          <a:avLst/>
                        </a:prstGeom>
                        <a:solidFill>
                          <a:srgbClr val="FFFFFF"/>
                        </a:solidFill>
                      </p:spPr>
                    </p:pic>
                  </p:oleObj>
                </mc:Fallback>
              </mc:AlternateContent>
            </a:graphicData>
          </a:graphic>
        </p:graphicFrame>
        <p:graphicFrame>
          <p:nvGraphicFramePr>
            <p:cNvPr id="472073" name="Object 9"/>
            <p:cNvGraphicFramePr>
              <a:graphicFrameLocks noChangeAspect="1"/>
            </p:cNvGraphicFramePr>
            <p:nvPr/>
          </p:nvGraphicFramePr>
          <p:xfrm>
            <a:off x="2668" y="1616"/>
            <a:ext cx="2948" cy="478"/>
          </p:xfrm>
          <a:graphic>
            <a:graphicData uri="http://schemas.openxmlformats.org/presentationml/2006/ole">
              <mc:AlternateContent xmlns:mc="http://schemas.openxmlformats.org/markup-compatibility/2006">
                <mc:Choice xmlns:v="urn:schemas-microsoft-com:vml" Requires="v">
                  <p:oleObj spid="_x0000_s472157" name="Equation" r:id="rId7" imgW="1574640" imgH="253800" progId="Equation.DSMT4">
                    <p:embed/>
                  </p:oleObj>
                </mc:Choice>
                <mc:Fallback>
                  <p:oleObj name="Equation" r:id="rId7" imgW="1574640" imgH="2538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8" y="1616"/>
                          <a:ext cx="2948" cy="478"/>
                        </a:xfrm>
                        <a:prstGeom prst="rect">
                          <a:avLst/>
                        </a:prstGeom>
                        <a:solidFill>
                          <a:srgbClr val="FFFFFF"/>
                        </a:solidFill>
                      </p:spPr>
                    </p:pic>
                  </p:oleObj>
                </mc:Fallback>
              </mc:AlternateContent>
            </a:graphicData>
          </a:graphic>
        </p:graphicFrame>
        <p:sp>
          <p:nvSpPr>
            <p:cNvPr id="472075" name="AutoShape 11"/>
            <p:cNvSpPr>
              <a:spLocks/>
            </p:cNvSpPr>
            <p:nvPr/>
          </p:nvSpPr>
          <p:spPr bwMode="auto">
            <a:xfrm>
              <a:off x="2544" y="1824"/>
              <a:ext cx="96" cy="912"/>
            </a:xfrm>
            <a:prstGeom prst="leftBrace">
              <a:avLst>
                <a:gd name="adj1" fmla="val 79167"/>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2088" name="Group 24"/>
            <p:cNvGrpSpPr>
              <a:grpSpLocks/>
            </p:cNvGrpSpPr>
            <p:nvPr/>
          </p:nvGrpSpPr>
          <p:grpSpPr bwMode="auto">
            <a:xfrm>
              <a:off x="3936" y="2976"/>
              <a:ext cx="1728" cy="327"/>
              <a:chOff x="3936" y="3561"/>
              <a:chExt cx="1728" cy="327"/>
            </a:xfrm>
          </p:grpSpPr>
          <p:sp>
            <p:nvSpPr>
              <p:cNvPr id="472080" name="Text Box 16"/>
              <p:cNvSpPr txBox="1">
                <a:spLocks noChangeArrowheads="1"/>
              </p:cNvSpPr>
              <p:nvPr/>
            </p:nvSpPr>
            <p:spPr bwMode="auto">
              <a:xfrm>
                <a:off x="4488" y="3561"/>
                <a:ext cx="1176" cy="327"/>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133B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rgbClr val="133B83"/>
                    </a:solidFill>
                    <a:ea typeface="宋体" panose="02010600030101010101" pitchFamily="2" charset="-122"/>
                  </a:rPr>
                  <a:t>频率调制  </a:t>
                </a:r>
              </a:p>
            </p:txBody>
          </p:sp>
          <p:sp>
            <p:nvSpPr>
              <p:cNvPr id="472082" name="Line 18"/>
              <p:cNvSpPr>
                <a:spLocks noChangeShapeType="1"/>
              </p:cNvSpPr>
              <p:nvPr/>
            </p:nvSpPr>
            <p:spPr bwMode="auto">
              <a:xfrm>
                <a:off x="3936" y="3712"/>
                <a:ext cx="576" cy="0"/>
              </a:xfrm>
              <a:prstGeom prst="line">
                <a:avLst/>
              </a:prstGeom>
              <a:noFill/>
              <a:ln w="28575">
                <a:solidFill>
                  <a:srgbClr val="133B8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2087" name="Group 23"/>
            <p:cNvGrpSpPr>
              <a:grpSpLocks/>
            </p:cNvGrpSpPr>
            <p:nvPr/>
          </p:nvGrpSpPr>
          <p:grpSpPr bwMode="auto">
            <a:xfrm>
              <a:off x="3936" y="2064"/>
              <a:ext cx="1584" cy="327"/>
              <a:chOff x="3936" y="2448"/>
              <a:chExt cx="1584" cy="327"/>
            </a:xfrm>
          </p:grpSpPr>
          <p:sp>
            <p:nvSpPr>
              <p:cNvPr id="472081" name="Text Box 17"/>
              <p:cNvSpPr txBox="1">
                <a:spLocks noChangeArrowheads="1"/>
              </p:cNvSpPr>
              <p:nvPr/>
            </p:nvSpPr>
            <p:spPr bwMode="auto">
              <a:xfrm>
                <a:off x="4469" y="2448"/>
                <a:ext cx="1051" cy="327"/>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133B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1">
                    <a:solidFill>
                      <a:srgbClr val="133B83"/>
                    </a:solidFill>
                    <a:ea typeface="宋体" panose="02010600030101010101" pitchFamily="2" charset="-122"/>
                  </a:rPr>
                  <a:t>相位调制 </a:t>
                </a:r>
              </a:p>
            </p:txBody>
          </p:sp>
          <p:sp>
            <p:nvSpPr>
              <p:cNvPr id="472083" name="Line 19"/>
              <p:cNvSpPr>
                <a:spLocks noChangeShapeType="1"/>
              </p:cNvSpPr>
              <p:nvPr/>
            </p:nvSpPr>
            <p:spPr bwMode="auto">
              <a:xfrm flipV="1">
                <a:off x="3936" y="2630"/>
                <a:ext cx="565" cy="0"/>
              </a:xfrm>
              <a:prstGeom prst="line">
                <a:avLst/>
              </a:prstGeom>
              <a:noFill/>
              <a:ln w="28575">
                <a:solidFill>
                  <a:srgbClr val="133B8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7889" y="28077"/>
            <a:ext cx="4416112" cy="1380036"/>
          </a:xfrm>
          <a:prstGeom prst="rect">
            <a:avLst/>
          </a:prstGeom>
        </p:spPr>
      </p:pic>
      <p:sp>
        <p:nvSpPr>
          <p:cNvPr id="472090" name="Rectangle 26"/>
          <p:cNvSpPr>
            <a:spLocks noChangeArrowheads="1"/>
          </p:cNvSpPr>
          <p:nvPr/>
        </p:nvSpPr>
        <p:spPr bwMode="auto">
          <a:xfrm>
            <a:off x="0" y="5366793"/>
            <a:ext cx="638175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dirty="0">
                <a:solidFill>
                  <a:srgbClr val="FF0000"/>
                </a:solidFill>
                <a:ea typeface="隶书" panose="02010509060101010101" pitchFamily="49" charset="-122"/>
              </a:rPr>
              <a:t>共同点：</a:t>
            </a:r>
            <a:r>
              <a:rPr lang="zh-CN" altLang="en-US" sz="2400" dirty="0">
                <a:ea typeface="宋体" panose="02010600030101010101" pitchFamily="2" charset="-122"/>
              </a:rPr>
              <a:t>相位调制和频率调制都是令总相位</a:t>
            </a:r>
          </a:p>
          <a:p>
            <a:pPr algn="l"/>
            <a:r>
              <a:rPr lang="en-US" altLang="zh-CN" sz="2400" dirty="0">
                <a:ea typeface="宋体" panose="02010600030101010101" pitchFamily="2" charset="-122"/>
              </a:rPr>
              <a:t>                   </a:t>
            </a:r>
            <a:r>
              <a:rPr lang="zh-CN" altLang="en-US" sz="2400" dirty="0">
                <a:ea typeface="宋体" panose="02010600030101010101" pitchFamily="2" charset="-122"/>
              </a:rPr>
              <a:t>按调制信号的规律改变。</a:t>
            </a:r>
            <a:endParaRPr lang="zh-CN" altLang="en-US" dirty="0">
              <a:solidFill>
                <a:schemeClr val="tx2"/>
              </a:solidFill>
              <a:ea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2070"/>
                                        </p:tgtEl>
                                        <p:attrNameLst>
                                          <p:attrName>style.visibility</p:attrName>
                                        </p:attrNameLst>
                                      </p:cBhvr>
                                      <p:to>
                                        <p:strVal val="visible"/>
                                      </p:to>
                                    </p:set>
                                    <p:anim calcmode="lin" valueType="num">
                                      <p:cBhvr additive="base">
                                        <p:cTn id="7" dur="500" fill="hold"/>
                                        <p:tgtEl>
                                          <p:spTgt spid="472070"/>
                                        </p:tgtEl>
                                        <p:attrNameLst>
                                          <p:attrName>ppt_x</p:attrName>
                                        </p:attrNameLst>
                                      </p:cBhvr>
                                      <p:tavLst>
                                        <p:tav tm="0">
                                          <p:val>
                                            <p:strVal val="1+#ppt_w/2"/>
                                          </p:val>
                                        </p:tav>
                                        <p:tav tm="100000">
                                          <p:val>
                                            <p:strVal val="#ppt_x"/>
                                          </p:val>
                                        </p:tav>
                                      </p:tavLst>
                                    </p:anim>
                                    <p:anim calcmode="lin" valueType="num">
                                      <p:cBhvr additive="base">
                                        <p:cTn id="8" dur="500" fill="hold"/>
                                        <p:tgtEl>
                                          <p:spTgt spid="4720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72091"/>
                                        </p:tgtEl>
                                        <p:attrNameLst>
                                          <p:attrName>style.visibility</p:attrName>
                                        </p:attrNameLst>
                                      </p:cBhvr>
                                      <p:to>
                                        <p:strVal val="visible"/>
                                      </p:to>
                                    </p:set>
                                    <p:animEffect transition="in" filter="dissolve">
                                      <p:cBhvr>
                                        <p:cTn id="13" dur="500"/>
                                        <p:tgtEl>
                                          <p:spTgt spid="47209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72090"/>
                                        </p:tgtEl>
                                        <p:attrNameLst>
                                          <p:attrName>style.visibility</p:attrName>
                                        </p:attrNameLst>
                                      </p:cBhvr>
                                      <p:to>
                                        <p:strVal val="visible"/>
                                      </p:to>
                                    </p:set>
                                    <p:anim calcmode="lin" valueType="num">
                                      <p:cBhvr additive="base">
                                        <p:cTn id="18" dur="500" fill="hold"/>
                                        <p:tgtEl>
                                          <p:spTgt spid="472090"/>
                                        </p:tgtEl>
                                        <p:attrNameLst>
                                          <p:attrName>ppt_x</p:attrName>
                                        </p:attrNameLst>
                                      </p:cBhvr>
                                      <p:tavLst>
                                        <p:tav tm="0">
                                          <p:val>
                                            <p:strVal val="#ppt_x"/>
                                          </p:val>
                                        </p:tav>
                                        <p:tav tm="100000">
                                          <p:val>
                                            <p:strVal val="#ppt_x"/>
                                          </p:val>
                                        </p:tav>
                                      </p:tavLst>
                                    </p:anim>
                                    <p:anim calcmode="lin" valueType="num">
                                      <p:cBhvr additive="base">
                                        <p:cTn id="19" dur="500" fill="hold"/>
                                        <p:tgtEl>
                                          <p:spTgt spid="4720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70" grpId="0"/>
      <p:bldP spid="4720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90" name="Rectangle 6"/>
          <p:cNvSpPr>
            <a:spLocks noGrp="1" noChangeArrowheads="1"/>
          </p:cNvSpPr>
          <p:nvPr>
            <p:ph type="title"/>
          </p:nvPr>
        </p:nvSpPr>
        <p:spPr>
          <a:noFill/>
          <a:ln/>
        </p:spPr>
        <p:txBody>
          <a:bodyPr/>
          <a:lstStyle/>
          <a:p>
            <a:r>
              <a:rPr lang="zh-CN" altLang="en-US" sz="2400">
                <a:ea typeface="宋体" panose="02010600030101010101" pitchFamily="2" charset="-122"/>
              </a:rPr>
              <a:t>相位调制和频率调制</a:t>
            </a:r>
          </a:p>
        </p:txBody>
      </p:sp>
      <p:sp>
        <p:nvSpPr>
          <p:cNvPr id="477205" name="Text Box 21"/>
          <p:cNvSpPr txBox="1">
            <a:spLocks noChangeArrowheads="1"/>
          </p:cNvSpPr>
          <p:nvPr/>
        </p:nvSpPr>
        <p:spPr bwMode="auto">
          <a:xfrm>
            <a:off x="103188" y="1173163"/>
            <a:ext cx="21732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ea typeface="隶书" panose="02010509060101010101" pitchFamily="49" charset="-122"/>
              </a:rPr>
              <a:t>相位调制</a:t>
            </a:r>
            <a:r>
              <a:rPr lang="zh-CN" altLang="en-US" sz="2800" b="1">
                <a:solidFill>
                  <a:srgbClr val="FF0000"/>
                </a:solidFill>
                <a:ea typeface="楷体_GB2312" pitchFamily="49" charset="-122"/>
              </a:rPr>
              <a:t>：</a:t>
            </a:r>
            <a:endParaRPr lang="en-US" altLang="zh-CN" sz="2800" b="1">
              <a:solidFill>
                <a:srgbClr val="FF0000"/>
              </a:solidFill>
              <a:ea typeface="楷体_GB2312" pitchFamily="49" charset="-122"/>
            </a:endParaRPr>
          </a:p>
        </p:txBody>
      </p:sp>
      <p:sp>
        <p:nvSpPr>
          <p:cNvPr id="477208" name="Text Box 24"/>
          <p:cNvSpPr txBox="1">
            <a:spLocks noChangeArrowheads="1"/>
          </p:cNvSpPr>
          <p:nvPr/>
        </p:nvSpPr>
        <p:spPr bwMode="auto">
          <a:xfrm>
            <a:off x="381000" y="2819400"/>
            <a:ext cx="1704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调制后： </a:t>
            </a:r>
            <a:endParaRPr lang="en-US" altLang="zh-CN" sz="2800">
              <a:solidFill>
                <a:schemeClr val="tx2"/>
              </a:solidFill>
              <a:ea typeface="楷体_GB2312" pitchFamily="49" charset="-122"/>
            </a:endParaRPr>
          </a:p>
        </p:txBody>
      </p:sp>
      <p:graphicFrame>
        <p:nvGraphicFramePr>
          <p:cNvPr id="477209" name="Object 25"/>
          <p:cNvGraphicFramePr>
            <a:graphicFrameLocks noChangeAspect="1"/>
          </p:cNvGraphicFramePr>
          <p:nvPr/>
        </p:nvGraphicFramePr>
        <p:xfrm>
          <a:off x="1800225" y="2836863"/>
          <a:ext cx="6661150" cy="606425"/>
        </p:xfrm>
        <a:graphic>
          <a:graphicData uri="http://schemas.openxmlformats.org/presentationml/2006/ole">
            <mc:AlternateContent xmlns:mc="http://schemas.openxmlformats.org/markup-compatibility/2006">
              <mc:Choice xmlns:v="urn:schemas-microsoft-com:vml" Requires="v">
                <p:oleObj spid="_x0000_s477375" name="Equation" r:id="rId4" imgW="2654280" imgH="241200" progId="Equation.DSMT4">
                  <p:embed/>
                </p:oleObj>
              </mc:Choice>
              <mc:Fallback>
                <p:oleObj name="Equation" r:id="rId4" imgW="2654280" imgH="241200" progId="Equation.DSMT4">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225" y="2836863"/>
                        <a:ext cx="666115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77234" name="Group 50"/>
          <p:cNvGrpSpPr>
            <a:grpSpLocks/>
          </p:cNvGrpSpPr>
          <p:nvPr/>
        </p:nvGrpSpPr>
        <p:grpSpPr bwMode="auto">
          <a:xfrm>
            <a:off x="585788" y="3505200"/>
            <a:ext cx="6500812" cy="898525"/>
            <a:chOff x="369" y="2208"/>
            <a:chExt cx="4095" cy="566"/>
          </a:xfrm>
        </p:grpSpPr>
        <p:grpSp>
          <p:nvGrpSpPr>
            <p:cNvPr id="477219" name="Group 35"/>
            <p:cNvGrpSpPr>
              <a:grpSpLocks/>
            </p:cNvGrpSpPr>
            <p:nvPr/>
          </p:nvGrpSpPr>
          <p:grpSpPr bwMode="auto">
            <a:xfrm>
              <a:off x="369" y="2326"/>
              <a:ext cx="1407" cy="336"/>
              <a:chOff x="369" y="2304"/>
              <a:chExt cx="1407" cy="336"/>
            </a:xfrm>
          </p:grpSpPr>
          <p:graphicFrame>
            <p:nvGraphicFramePr>
              <p:cNvPr id="477213" name="Object 29"/>
              <p:cNvGraphicFramePr>
                <a:graphicFrameLocks noChangeAspect="1"/>
              </p:cNvGraphicFramePr>
              <p:nvPr/>
            </p:nvGraphicFramePr>
            <p:xfrm>
              <a:off x="1225" y="2335"/>
              <a:ext cx="551" cy="305"/>
            </p:xfrm>
            <a:graphic>
              <a:graphicData uri="http://schemas.openxmlformats.org/presentationml/2006/ole">
                <mc:AlternateContent xmlns:mc="http://schemas.openxmlformats.org/markup-compatibility/2006">
                  <mc:Choice xmlns:v="urn:schemas-microsoft-com:vml" Requires="v">
                    <p:oleObj spid="_x0000_s477376" name="Equation" r:id="rId6" imgW="368280" imgH="203040" progId="Equation.DSMT4">
                      <p:embed/>
                    </p:oleObj>
                  </mc:Choice>
                  <mc:Fallback>
                    <p:oleObj name="Equation" r:id="rId6" imgW="368280" imgH="203040" progId="Equation.DSMT4">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 y="2335"/>
                            <a:ext cx="551" cy="305"/>
                          </a:xfrm>
                          <a:prstGeom prst="rect">
                            <a:avLst/>
                          </a:prstGeom>
                          <a:solidFill>
                            <a:srgbClr val="FFFFFF"/>
                          </a:solidFill>
                        </p:spPr>
                      </p:pic>
                    </p:oleObj>
                  </mc:Fallback>
                </mc:AlternateContent>
              </a:graphicData>
            </a:graphic>
          </p:graphicFrame>
          <p:sp>
            <p:nvSpPr>
              <p:cNvPr id="477215" name="Text Box 31"/>
              <p:cNvSpPr txBox="1">
                <a:spLocks noChangeArrowheads="1"/>
              </p:cNvSpPr>
              <p:nvPr/>
            </p:nvSpPr>
            <p:spPr bwMode="auto">
              <a:xfrm>
                <a:off x="369" y="2304"/>
                <a:ext cx="107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ea typeface="楷体_GB2312" pitchFamily="49" charset="-122"/>
                  </a:rPr>
                  <a:t>总相位</a:t>
                </a:r>
                <a:r>
                  <a:rPr lang="zh-CN" altLang="en-US" sz="2800">
                    <a:solidFill>
                      <a:srgbClr val="FF0000"/>
                    </a:solidFill>
                    <a:ea typeface="楷体_GB2312" pitchFamily="49" charset="-122"/>
                  </a:rPr>
                  <a:t>：</a:t>
                </a:r>
                <a:r>
                  <a:rPr lang="zh-CN" altLang="en-US" sz="2800">
                    <a:solidFill>
                      <a:schemeClr val="tx2"/>
                    </a:solidFill>
                    <a:ea typeface="楷体_GB2312" pitchFamily="49" charset="-122"/>
                  </a:rPr>
                  <a:t> </a:t>
                </a:r>
                <a:endParaRPr lang="en-US" altLang="zh-CN" sz="2800">
                  <a:solidFill>
                    <a:schemeClr val="tx2"/>
                  </a:solidFill>
                  <a:ea typeface="楷体_GB2312" pitchFamily="49" charset="-122"/>
                </a:endParaRPr>
              </a:p>
            </p:txBody>
          </p:sp>
        </p:grpSp>
        <p:grpSp>
          <p:nvGrpSpPr>
            <p:cNvPr id="477220" name="Group 36"/>
            <p:cNvGrpSpPr>
              <a:grpSpLocks/>
            </p:cNvGrpSpPr>
            <p:nvPr/>
          </p:nvGrpSpPr>
          <p:grpSpPr bwMode="auto">
            <a:xfrm>
              <a:off x="2332" y="2208"/>
              <a:ext cx="2132" cy="566"/>
              <a:chOff x="2332" y="2234"/>
              <a:chExt cx="2132" cy="566"/>
            </a:xfrm>
          </p:grpSpPr>
          <p:graphicFrame>
            <p:nvGraphicFramePr>
              <p:cNvPr id="477212" name="Object 28"/>
              <p:cNvGraphicFramePr>
                <a:graphicFrameLocks noChangeAspect="1"/>
              </p:cNvGraphicFramePr>
              <p:nvPr/>
            </p:nvGraphicFramePr>
            <p:xfrm>
              <a:off x="3168" y="2234"/>
              <a:ext cx="1296" cy="566"/>
            </p:xfrm>
            <a:graphic>
              <a:graphicData uri="http://schemas.openxmlformats.org/presentationml/2006/ole">
                <mc:AlternateContent xmlns:mc="http://schemas.openxmlformats.org/markup-compatibility/2006">
                  <mc:Choice xmlns:v="urn:schemas-microsoft-com:vml" Requires="v">
                    <p:oleObj spid="_x0000_s477377" name="Equation" r:id="rId8" imgW="901440" imgH="393480" progId="Equation.DSMT4">
                      <p:embed/>
                    </p:oleObj>
                  </mc:Choice>
                  <mc:Fallback>
                    <p:oleObj name="Equation" r:id="rId8" imgW="901440" imgH="393480" progId="Equation.DSMT4">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8" y="2234"/>
                            <a:ext cx="1296" cy="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7217" name="Text Box 33"/>
              <p:cNvSpPr txBox="1">
                <a:spLocks noChangeArrowheads="1"/>
              </p:cNvSpPr>
              <p:nvPr/>
            </p:nvSpPr>
            <p:spPr bwMode="auto">
              <a:xfrm>
                <a:off x="2332" y="2344"/>
                <a:ext cx="107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ea typeface="楷体_GB2312" pitchFamily="49" charset="-122"/>
                  </a:rPr>
                  <a:t>角频率</a:t>
                </a:r>
                <a:r>
                  <a:rPr lang="zh-CN" altLang="en-US" sz="2800">
                    <a:solidFill>
                      <a:srgbClr val="FF0000"/>
                    </a:solidFill>
                    <a:ea typeface="楷体_GB2312" pitchFamily="49" charset="-122"/>
                  </a:rPr>
                  <a:t>：</a:t>
                </a:r>
                <a:r>
                  <a:rPr lang="zh-CN" altLang="en-US" sz="2800">
                    <a:solidFill>
                      <a:schemeClr val="tx2"/>
                    </a:solidFill>
                    <a:ea typeface="楷体_GB2312" pitchFamily="49" charset="-122"/>
                  </a:rPr>
                  <a:t> </a:t>
                </a:r>
                <a:endParaRPr lang="en-US" altLang="zh-CN" sz="2800">
                  <a:solidFill>
                    <a:schemeClr val="tx2"/>
                  </a:solidFill>
                  <a:ea typeface="楷体_GB2312" pitchFamily="49" charset="-122"/>
                </a:endParaRPr>
              </a:p>
            </p:txBody>
          </p:sp>
        </p:grpSp>
      </p:grpSp>
      <p:grpSp>
        <p:nvGrpSpPr>
          <p:cNvPr id="477233" name="Group 49"/>
          <p:cNvGrpSpPr>
            <a:grpSpLocks/>
          </p:cNvGrpSpPr>
          <p:nvPr/>
        </p:nvGrpSpPr>
        <p:grpSpPr bwMode="auto">
          <a:xfrm>
            <a:off x="68263" y="4440238"/>
            <a:ext cx="4808537" cy="563562"/>
            <a:chOff x="43" y="2797"/>
            <a:chExt cx="3029" cy="355"/>
          </a:xfrm>
        </p:grpSpPr>
        <p:graphicFrame>
          <p:nvGraphicFramePr>
            <p:cNvPr id="477221" name="Object 37"/>
            <p:cNvGraphicFramePr>
              <a:graphicFrameLocks noChangeAspect="1"/>
            </p:cNvGraphicFramePr>
            <p:nvPr/>
          </p:nvGraphicFramePr>
          <p:xfrm>
            <a:off x="1488" y="2800"/>
            <a:ext cx="1584" cy="352"/>
          </p:xfrm>
          <a:graphic>
            <a:graphicData uri="http://schemas.openxmlformats.org/presentationml/2006/ole">
              <mc:AlternateContent xmlns:mc="http://schemas.openxmlformats.org/markup-compatibility/2006">
                <mc:Choice xmlns:v="urn:schemas-microsoft-com:vml" Requires="v">
                  <p:oleObj spid="_x0000_s477378" name="Equation" r:id="rId10" imgW="1028520" imgH="228600" progId="Equation.DSMT4">
                    <p:embed/>
                  </p:oleObj>
                </mc:Choice>
                <mc:Fallback>
                  <p:oleObj name="Equation" r:id="rId10" imgW="1028520" imgH="228600" progId="Equation.DSMT4">
                    <p:embed/>
                    <p:pic>
                      <p:nvPicPr>
                        <p:cNvPr id="0"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8" y="2800"/>
                          <a:ext cx="1584"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7222" name="Text Box 38"/>
            <p:cNvSpPr txBox="1">
              <a:spLocks noChangeArrowheads="1"/>
            </p:cNvSpPr>
            <p:nvPr/>
          </p:nvSpPr>
          <p:spPr bwMode="auto">
            <a:xfrm>
              <a:off x="43" y="2797"/>
              <a:ext cx="15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设</a:t>
              </a:r>
              <a:r>
                <a:rPr lang="zh-CN" altLang="en-US" sz="2800" b="1">
                  <a:solidFill>
                    <a:srgbClr val="FF0000"/>
                  </a:solidFill>
                  <a:ea typeface="楷体_GB2312" pitchFamily="49" charset="-122"/>
                </a:rPr>
                <a:t>调制信号：  </a:t>
              </a:r>
            </a:p>
          </p:txBody>
        </p:sp>
      </p:grpSp>
      <p:grpSp>
        <p:nvGrpSpPr>
          <p:cNvPr id="477232" name="Group 48"/>
          <p:cNvGrpSpPr>
            <a:grpSpLocks/>
          </p:cNvGrpSpPr>
          <p:nvPr/>
        </p:nvGrpSpPr>
        <p:grpSpPr bwMode="auto">
          <a:xfrm>
            <a:off x="152400" y="5105400"/>
            <a:ext cx="8686800" cy="914400"/>
            <a:chOff x="96" y="3216"/>
            <a:chExt cx="5472" cy="576"/>
          </a:xfrm>
        </p:grpSpPr>
        <p:graphicFrame>
          <p:nvGraphicFramePr>
            <p:cNvPr id="477223" name="Object 39"/>
            <p:cNvGraphicFramePr>
              <a:graphicFrameLocks noChangeAspect="1"/>
            </p:cNvGraphicFramePr>
            <p:nvPr/>
          </p:nvGraphicFramePr>
          <p:xfrm>
            <a:off x="192" y="3471"/>
            <a:ext cx="5376" cy="321"/>
          </p:xfrm>
          <a:graphic>
            <a:graphicData uri="http://schemas.openxmlformats.org/presentationml/2006/ole">
              <mc:AlternateContent xmlns:mc="http://schemas.openxmlformats.org/markup-compatibility/2006">
                <mc:Choice xmlns:v="urn:schemas-microsoft-com:vml" Requires="v">
                  <p:oleObj spid="_x0000_s477379" name="Equation" r:id="rId12" imgW="4051080" imgH="241200" progId="Equation.DSMT4">
                    <p:embed/>
                  </p:oleObj>
                </mc:Choice>
                <mc:Fallback>
                  <p:oleObj name="Equation" r:id="rId12" imgW="4051080" imgH="241200" progId="Equation.DSMT4">
                    <p:embed/>
                    <p:pic>
                      <p:nvPicPr>
                        <p:cNvPr id="0"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 y="3471"/>
                          <a:ext cx="5376"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7227" name="AutoShape 43"/>
            <p:cNvSpPr>
              <a:spLocks noChangeArrowheads="1"/>
            </p:cNvSpPr>
            <p:nvPr/>
          </p:nvSpPr>
          <p:spPr bwMode="auto">
            <a:xfrm>
              <a:off x="96" y="3216"/>
              <a:ext cx="528" cy="144"/>
            </a:xfrm>
            <a:prstGeom prst="rightArrow">
              <a:avLst>
                <a:gd name="adj1" fmla="val 50000"/>
                <a:gd name="adj2" fmla="val 91667"/>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7231" name="Group 47"/>
          <p:cNvGrpSpPr>
            <a:grpSpLocks/>
          </p:cNvGrpSpPr>
          <p:nvPr/>
        </p:nvGrpSpPr>
        <p:grpSpPr bwMode="auto">
          <a:xfrm>
            <a:off x="785813" y="6096000"/>
            <a:ext cx="4187825" cy="533400"/>
            <a:chOff x="495" y="3840"/>
            <a:chExt cx="2638" cy="336"/>
          </a:xfrm>
        </p:grpSpPr>
        <p:graphicFrame>
          <p:nvGraphicFramePr>
            <p:cNvPr id="477187" name="Object 3"/>
            <p:cNvGraphicFramePr>
              <a:graphicFrameLocks noChangeAspect="1"/>
            </p:cNvGraphicFramePr>
            <p:nvPr/>
          </p:nvGraphicFramePr>
          <p:xfrm>
            <a:off x="1632" y="3849"/>
            <a:ext cx="1501" cy="327"/>
          </p:xfrm>
          <a:graphic>
            <a:graphicData uri="http://schemas.openxmlformats.org/presentationml/2006/ole">
              <mc:AlternateContent xmlns:mc="http://schemas.openxmlformats.org/markup-compatibility/2006">
                <mc:Choice xmlns:v="urn:schemas-microsoft-com:vml" Requires="v">
                  <p:oleObj spid="_x0000_s477380" name="Equation" r:id="rId14" imgW="1104840" imgH="241200" progId="Equation.DSMT4">
                    <p:embed/>
                  </p:oleObj>
                </mc:Choice>
                <mc:Fallback>
                  <p:oleObj name="Equation" r:id="rId14" imgW="1104840" imgH="241200" progId="Equation.DSMT4">
                    <p:embed/>
                    <p:pic>
                      <p:nvPicPr>
                        <p:cNvPr id="0"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32" y="3849"/>
                          <a:ext cx="1501" cy="327"/>
                        </a:xfrm>
                        <a:prstGeom prst="rect">
                          <a:avLst/>
                        </a:prstGeom>
                        <a:solidFill>
                          <a:srgbClr val="FFFFFF"/>
                        </a:solidFill>
                      </p:spPr>
                    </p:pic>
                  </p:oleObj>
                </mc:Fallback>
              </mc:AlternateContent>
            </a:graphicData>
          </a:graphic>
        </p:graphicFrame>
        <p:sp>
          <p:nvSpPr>
            <p:cNvPr id="477230" name="Text Box 46"/>
            <p:cNvSpPr txBox="1">
              <a:spLocks noChangeArrowheads="1"/>
            </p:cNvSpPr>
            <p:nvPr/>
          </p:nvSpPr>
          <p:spPr bwMode="auto">
            <a:xfrm>
              <a:off x="495" y="3840"/>
              <a:ext cx="1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ea typeface="楷体_GB2312" pitchFamily="49" charset="-122"/>
                </a:rPr>
                <a:t>比例系数</a:t>
              </a:r>
              <a:r>
                <a:rPr lang="zh-CN" altLang="en-US" sz="2800">
                  <a:solidFill>
                    <a:srgbClr val="FF0000"/>
                  </a:solidFill>
                  <a:ea typeface="楷体_GB2312" pitchFamily="49" charset="-122"/>
                </a:rPr>
                <a:t>： </a:t>
              </a:r>
              <a:r>
                <a:rPr lang="zh-CN" altLang="en-US" sz="2800">
                  <a:solidFill>
                    <a:schemeClr val="tx2"/>
                  </a:solidFill>
                  <a:ea typeface="楷体_GB2312" pitchFamily="49" charset="-122"/>
                </a:rPr>
                <a:t> </a:t>
              </a:r>
              <a:endParaRPr lang="en-US" altLang="zh-CN" sz="2800">
                <a:solidFill>
                  <a:schemeClr val="tx2"/>
                </a:solidFill>
                <a:ea typeface="楷体_GB2312" pitchFamily="49" charset="-122"/>
              </a:endParaRPr>
            </a:p>
          </p:txBody>
        </p:sp>
      </p:grpSp>
      <p:grpSp>
        <p:nvGrpSpPr>
          <p:cNvPr id="12" name="组合 11"/>
          <p:cNvGrpSpPr/>
          <p:nvPr/>
        </p:nvGrpSpPr>
        <p:grpSpPr>
          <a:xfrm>
            <a:off x="381000" y="1981200"/>
            <a:ext cx="5523655" cy="519113"/>
            <a:chOff x="381000" y="1981200"/>
            <a:chExt cx="5523655" cy="519113"/>
          </a:xfrm>
        </p:grpSpPr>
        <p:sp>
          <p:nvSpPr>
            <p:cNvPr id="477206" name="Text Box 22"/>
            <p:cNvSpPr txBox="1">
              <a:spLocks noChangeArrowheads="1"/>
            </p:cNvSpPr>
            <p:nvPr/>
          </p:nvSpPr>
          <p:spPr bwMode="auto">
            <a:xfrm>
              <a:off x="381000" y="1981200"/>
              <a:ext cx="1704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调制前： </a:t>
              </a:r>
              <a:endParaRPr lang="en-US" altLang="zh-CN" sz="2800">
                <a:solidFill>
                  <a:schemeClr val="tx2"/>
                </a:solidFill>
                <a:ea typeface="楷体_GB2312" pitchFamily="49" charset="-122"/>
              </a:endParaRPr>
            </a:p>
          </p:txBody>
        </p:sp>
        <p:pic>
          <p:nvPicPr>
            <p:cNvPr id="11" name="图片 10"/>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1880553" y="2061754"/>
              <a:ext cx="4024102" cy="403634"/>
            </a:xfrm>
            <a:prstGeom prst="rect">
              <a:avLst/>
            </a:prstGeom>
          </p:spPr>
        </p:pic>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77234"/>
                                        </p:tgtEl>
                                        <p:attrNameLst>
                                          <p:attrName>style.visibility</p:attrName>
                                        </p:attrNameLst>
                                      </p:cBhvr>
                                      <p:to>
                                        <p:strVal val="visible"/>
                                      </p:to>
                                    </p:set>
                                    <p:animEffect transition="in" filter="dissolve">
                                      <p:cBhvr>
                                        <p:cTn id="7" dur="500"/>
                                        <p:tgtEl>
                                          <p:spTgt spid="477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477233"/>
                                        </p:tgtEl>
                                        <p:attrNameLst>
                                          <p:attrName>style.visibility</p:attrName>
                                        </p:attrNameLst>
                                      </p:cBhvr>
                                      <p:to>
                                        <p:strVal val="visible"/>
                                      </p:to>
                                    </p:set>
                                    <p:anim calcmode="lin" valueType="num">
                                      <p:cBhvr additive="base">
                                        <p:cTn id="12" dur="500" fill="hold"/>
                                        <p:tgtEl>
                                          <p:spTgt spid="477233"/>
                                        </p:tgtEl>
                                        <p:attrNameLst>
                                          <p:attrName>ppt_x</p:attrName>
                                        </p:attrNameLst>
                                      </p:cBhvr>
                                      <p:tavLst>
                                        <p:tav tm="0">
                                          <p:val>
                                            <p:strVal val="1+#ppt_w/2"/>
                                          </p:val>
                                        </p:tav>
                                        <p:tav tm="100000">
                                          <p:val>
                                            <p:strVal val="#ppt_x"/>
                                          </p:val>
                                        </p:tav>
                                      </p:tavLst>
                                    </p:anim>
                                    <p:anim calcmode="lin" valueType="num">
                                      <p:cBhvr additive="base">
                                        <p:cTn id="13" dur="500" fill="hold"/>
                                        <p:tgtEl>
                                          <p:spTgt spid="47723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477232"/>
                                        </p:tgtEl>
                                        <p:attrNameLst>
                                          <p:attrName>style.visibility</p:attrName>
                                        </p:attrNameLst>
                                      </p:cBhvr>
                                      <p:to>
                                        <p:strVal val="visible"/>
                                      </p:to>
                                    </p:set>
                                    <p:anim calcmode="lin" valueType="num">
                                      <p:cBhvr additive="base">
                                        <p:cTn id="18" dur="500" fill="hold"/>
                                        <p:tgtEl>
                                          <p:spTgt spid="477232"/>
                                        </p:tgtEl>
                                        <p:attrNameLst>
                                          <p:attrName>ppt_x</p:attrName>
                                        </p:attrNameLst>
                                      </p:cBhvr>
                                      <p:tavLst>
                                        <p:tav tm="0">
                                          <p:val>
                                            <p:strVal val="1+#ppt_w/2"/>
                                          </p:val>
                                        </p:tav>
                                        <p:tav tm="100000">
                                          <p:val>
                                            <p:strVal val="#ppt_x"/>
                                          </p:val>
                                        </p:tav>
                                      </p:tavLst>
                                    </p:anim>
                                    <p:anim calcmode="lin" valueType="num">
                                      <p:cBhvr additive="base">
                                        <p:cTn id="19" dur="500" fill="hold"/>
                                        <p:tgtEl>
                                          <p:spTgt spid="477232"/>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477231"/>
                                        </p:tgtEl>
                                        <p:attrNameLst>
                                          <p:attrName>style.visibility</p:attrName>
                                        </p:attrNameLst>
                                      </p:cBhvr>
                                      <p:to>
                                        <p:strVal val="visible"/>
                                      </p:to>
                                    </p:set>
                                    <p:animEffect transition="in" filter="dissolve">
                                      <p:cBhvr>
                                        <p:cTn id="24" dur="500"/>
                                        <p:tgtEl>
                                          <p:spTgt spid="477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3" name="Rectangle 5"/>
          <p:cNvSpPr>
            <a:spLocks noGrp="1" noChangeArrowheads="1"/>
          </p:cNvSpPr>
          <p:nvPr>
            <p:ph type="title"/>
          </p:nvPr>
        </p:nvSpPr>
        <p:spPr>
          <a:noFill/>
          <a:ln/>
        </p:spPr>
        <p:txBody>
          <a:bodyPr/>
          <a:lstStyle/>
          <a:p>
            <a:r>
              <a:rPr lang="zh-CN" altLang="en-US">
                <a:ea typeface="宋体" panose="02010600030101010101" pitchFamily="2" charset="-122"/>
              </a:rPr>
              <a:t>相位调制和频率调制</a:t>
            </a:r>
          </a:p>
        </p:txBody>
      </p:sp>
      <p:sp>
        <p:nvSpPr>
          <p:cNvPr id="478214" name="Text Box 6"/>
          <p:cNvSpPr txBox="1">
            <a:spLocks noChangeArrowheads="1"/>
          </p:cNvSpPr>
          <p:nvPr/>
        </p:nvSpPr>
        <p:spPr bwMode="auto">
          <a:xfrm>
            <a:off x="152400" y="1020763"/>
            <a:ext cx="2165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ea typeface="隶书" panose="02010509060101010101" pitchFamily="49" charset="-122"/>
              </a:rPr>
              <a:t>频率调制</a:t>
            </a:r>
            <a:r>
              <a:rPr lang="zh-CN" altLang="en-US" sz="2800" b="1">
                <a:solidFill>
                  <a:srgbClr val="FF0000"/>
                </a:solidFill>
                <a:ea typeface="楷体_GB2312" pitchFamily="49" charset="-122"/>
              </a:rPr>
              <a:t>：</a:t>
            </a:r>
            <a:endParaRPr lang="en-US" altLang="zh-CN" sz="2800" b="1">
              <a:solidFill>
                <a:srgbClr val="FF0000"/>
              </a:solidFill>
              <a:ea typeface="楷体_GB2312" pitchFamily="49" charset="-122"/>
            </a:endParaRPr>
          </a:p>
        </p:txBody>
      </p:sp>
      <p:grpSp>
        <p:nvGrpSpPr>
          <p:cNvPr id="478216" name="Group 8"/>
          <p:cNvGrpSpPr>
            <a:grpSpLocks/>
          </p:cNvGrpSpPr>
          <p:nvPr/>
        </p:nvGrpSpPr>
        <p:grpSpPr bwMode="auto">
          <a:xfrm>
            <a:off x="1066800" y="1697038"/>
            <a:ext cx="4779963" cy="588962"/>
            <a:chOff x="541" y="1549"/>
            <a:chExt cx="3011" cy="371"/>
          </a:xfrm>
        </p:grpSpPr>
        <p:sp>
          <p:nvSpPr>
            <p:cNvPr id="478217" name="Text Box 9"/>
            <p:cNvSpPr txBox="1">
              <a:spLocks noChangeArrowheads="1"/>
            </p:cNvSpPr>
            <p:nvPr/>
          </p:nvSpPr>
          <p:spPr bwMode="auto">
            <a:xfrm>
              <a:off x="541" y="1549"/>
              <a:ext cx="107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调制前： </a:t>
              </a:r>
              <a:endParaRPr lang="en-US" altLang="zh-CN" sz="2800">
                <a:solidFill>
                  <a:schemeClr val="tx2"/>
                </a:solidFill>
                <a:ea typeface="楷体_GB2312" pitchFamily="49" charset="-122"/>
              </a:endParaRPr>
            </a:p>
          </p:txBody>
        </p:sp>
        <p:graphicFrame>
          <p:nvGraphicFramePr>
            <p:cNvPr id="478218" name="Object 10"/>
            <p:cNvGraphicFramePr>
              <a:graphicFrameLocks noChangeAspect="1"/>
            </p:cNvGraphicFramePr>
            <p:nvPr/>
          </p:nvGraphicFramePr>
          <p:xfrm>
            <a:off x="1488" y="1572"/>
            <a:ext cx="2064" cy="348"/>
          </p:xfrm>
          <a:graphic>
            <a:graphicData uri="http://schemas.openxmlformats.org/presentationml/2006/ole">
              <mc:AlternateContent xmlns:mc="http://schemas.openxmlformats.org/markup-compatibility/2006">
                <mc:Choice xmlns:v="urn:schemas-microsoft-com:vml" Requires="v">
                  <p:oleObj spid="_x0000_s478315" name="Equation" r:id="rId3" imgW="1358640" imgH="228600" progId="Equation.DSMT4">
                    <p:embed/>
                  </p:oleObj>
                </mc:Choice>
                <mc:Fallback>
                  <p:oleObj name="Equation" r:id="rId3" imgW="1358640" imgH="2286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1572"/>
                          <a:ext cx="2064"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78225" name="Group 17"/>
          <p:cNvGrpSpPr>
            <a:grpSpLocks/>
          </p:cNvGrpSpPr>
          <p:nvPr/>
        </p:nvGrpSpPr>
        <p:grpSpPr bwMode="auto">
          <a:xfrm>
            <a:off x="1287463" y="2667000"/>
            <a:ext cx="5875337" cy="609600"/>
            <a:chOff x="1248" y="1440"/>
            <a:chExt cx="3701" cy="384"/>
          </a:xfrm>
        </p:grpSpPr>
        <p:graphicFrame>
          <p:nvGraphicFramePr>
            <p:cNvPr id="478222" name="Object 14"/>
            <p:cNvGraphicFramePr>
              <a:graphicFrameLocks noChangeAspect="1"/>
            </p:cNvGraphicFramePr>
            <p:nvPr/>
          </p:nvGraphicFramePr>
          <p:xfrm>
            <a:off x="1248" y="1440"/>
            <a:ext cx="280" cy="336"/>
          </p:xfrm>
          <a:graphic>
            <a:graphicData uri="http://schemas.openxmlformats.org/presentationml/2006/ole">
              <mc:AlternateContent xmlns:mc="http://schemas.openxmlformats.org/markup-compatibility/2006">
                <mc:Choice xmlns:v="urn:schemas-microsoft-com:vml" Requires="v">
                  <p:oleObj spid="_x0000_s478316" name="Equation" r:id="rId5" imgW="190440" imgH="228600" progId="Equation.DSMT4">
                    <p:embed/>
                  </p:oleObj>
                </mc:Choice>
                <mc:Fallback>
                  <p:oleObj name="Equation" r:id="rId5" imgW="190440" imgH="228600"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1440"/>
                          <a:ext cx="28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8223" name="Line 15"/>
            <p:cNvSpPr>
              <a:spLocks noChangeShapeType="1"/>
            </p:cNvSpPr>
            <p:nvPr/>
          </p:nvSpPr>
          <p:spPr bwMode="auto">
            <a:xfrm>
              <a:off x="1632" y="1632"/>
              <a:ext cx="432"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78224" name="Object 16"/>
            <p:cNvGraphicFramePr>
              <a:graphicFrameLocks noChangeAspect="1"/>
            </p:cNvGraphicFramePr>
            <p:nvPr/>
          </p:nvGraphicFramePr>
          <p:xfrm>
            <a:off x="2112" y="1469"/>
            <a:ext cx="2837" cy="355"/>
          </p:xfrm>
          <a:graphic>
            <a:graphicData uri="http://schemas.openxmlformats.org/presentationml/2006/ole">
              <mc:AlternateContent xmlns:mc="http://schemas.openxmlformats.org/markup-compatibility/2006">
                <mc:Choice xmlns:v="urn:schemas-microsoft-com:vml" Requires="v">
                  <p:oleObj spid="_x0000_s478317" name="Equation" r:id="rId7" imgW="1930320" imgH="241200" progId="Equation.DSMT4">
                    <p:embed/>
                  </p:oleObj>
                </mc:Choice>
                <mc:Fallback>
                  <p:oleObj name="Equation" r:id="rId7" imgW="1930320" imgH="241200" progId="Equation.DSMT4">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 y="1469"/>
                          <a:ext cx="2837"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78230" name="Group 22"/>
          <p:cNvGrpSpPr>
            <a:grpSpLocks/>
          </p:cNvGrpSpPr>
          <p:nvPr/>
        </p:nvGrpSpPr>
        <p:grpSpPr bwMode="auto">
          <a:xfrm>
            <a:off x="1022350" y="3641725"/>
            <a:ext cx="5835650" cy="2759075"/>
            <a:chOff x="308" y="1824"/>
            <a:chExt cx="3676" cy="1738"/>
          </a:xfrm>
        </p:grpSpPr>
        <p:sp>
          <p:nvSpPr>
            <p:cNvPr id="478227" name="Text Box 19"/>
            <p:cNvSpPr txBox="1">
              <a:spLocks noChangeArrowheads="1"/>
            </p:cNvSpPr>
            <p:nvPr/>
          </p:nvSpPr>
          <p:spPr bwMode="auto">
            <a:xfrm>
              <a:off x="308" y="1824"/>
              <a:ext cx="11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总相位：  </a:t>
              </a:r>
              <a:endParaRPr lang="en-US" altLang="zh-CN" sz="2800">
                <a:solidFill>
                  <a:schemeClr val="tx2"/>
                </a:solidFill>
                <a:ea typeface="楷体_GB2312" pitchFamily="49" charset="-122"/>
              </a:endParaRPr>
            </a:p>
          </p:txBody>
        </p:sp>
        <p:graphicFrame>
          <p:nvGraphicFramePr>
            <p:cNvPr id="478229" name="Object 21"/>
            <p:cNvGraphicFramePr>
              <a:graphicFrameLocks noChangeAspect="1"/>
            </p:cNvGraphicFramePr>
            <p:nvPr/>
          </p:nvGraphicFramePr>
          <p:xfrm>
            <a:off x="1248" y="1837"/>
            <a:ext cx="2736" cy="1725"/>
          </p:xfrm>
          <a:graphic>
            <a:graphicData uri="http://schemas.openxmlformats.org/presentationml/2006/ole">
              <mc:AlternateContent xmlns:mc="http://schemas.openxmlformats.org/markup-compatibility/2006">
                <mc:Choice xmlns:v="urn:schemas-microsoft-com:vml" Requires="v">
                  <p:oleObj spid="_x0000_s478318" name="Equation" r:id="rId9" imgW="1854000" imgH="1168200" progId="Equation.DSMT4">
                    <p:embed/>
                  </p:oleObj>
                </mc:Choice>
                <mc:Fallback>
                  <p:oleObj name="Equation" r:id="rId9" imgW="1854000" imgH="1168200" progId="Equation.DSMT4">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8" y="1837"/>
                          <a:ext cx="2736" cy="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78216"/>
                                        </p:tgtEl>
                                        <p:attrNameLst>
                                          <p:attrName>style.visibility</p:attrName>
                                        </p:attrNameLst>
                                      </p:cBhvr>
                                      <p:to>
                                        <p:strVal val="visible"/>
                                      </p:to>
                                    </p:set>
                                    <p:anim calcmode="lin" valueType="num">
                                      <p:cBhvr additive="base">
                                        <p:cTn id="7" dur="500" fill="hold"/>
                                        <p:tgtEl>
                                          <p:spTgt spid="478216"/>
                                        </p:tgtEl>
                                        <p:attrNameLst>
                                          <p:attrName>ppt_x</p:attrName>
                                        </p:attrNameLst>
                                      </p:cBhvr>
                                      <p:tavLst>
                                        <p:tav tm="0">
                                          <p:val>
                                            <p:strVal val="1+#ppt_w/2"/>
                                          </p:val>
                                        </p:tav>
                                        <p:tav tm="100000">
                                          <p:val>
                                            <p:strVal val="#ppt_x"/>
                                          </p:val>
                                        </p:tav>
                                      </p:tavLst>
                                    </p:anim>
                                    <p:anim calcmode="lin" valueType="num">
                                      <p:cBhvr additive="base">
                                        <p:cTn id="8" dur="500" fill="hold"/>
                                        <p:tgtEl>
                                          <p:spTgt spid="4782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78225"/>
                                        </p:tgtEl>
                                        <p:attrNameLst>
                                          <p:attrName>style.visibility</p:attrName>
                                        </p:attrNameLst>
                                      </p:cBhvr>
                                      <p:to>
                                        <p:strVal val="visible"/>
                                      </p:to>
                                    </p:set>
                                    <p:anim calcmode="lin" valueType="num">
                                      <p:cBhvr additive="base">
                                        <p:cTn id="13" dur="500" fill="hold"/>
                                        <p:tgtEl>
                                          <p:spTgt spid="478225"/>
                                        </p:tgtEl>
                                        <p:attrNameLst>
                                          <p:attrName>ppt_x</p:attrName>
                                        </p:attrNameLst>
                                      </p:cBhvr>
                                      <p:tavLst>
                                        <p:tav tm="0">
                                          <p:val>
                                            <p:strVal val="1+#ppt_w/2"/>
                                          </p:val>
                                        </p:tav>
                                        <p:tav tm="100000">
                                          <p:val>
                                            <p:strVal val="#ppt_x"/>
                                          </p:val>
                                        </p:tav>
                                      </p:tavLst>
                                    </p:anim>
                                    <p:anim calcmode="lin" valueType="num">
                                      <p:cBhvr additive="base">
                                        <p:cTn id="14" dur="500" fill="hold"/>
                                        <p:tgtEl>
                                          <p:spTgt spid="4782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78230"/>
                                        </p:tgtEl>
                                        <p:attrNameLst>
                                          <p:attrName>style.visibility</p:attrName>
                                        </p:attrNameLst>
                                      </p:cBhvr>
                                      <p:to>
                                        <p:strVal val="visible"/>
                                      </p:to>
                                    </p:set>
                                    <p:anim calcmode="lin" valueType="num">
                                      <p:cBhvr additive="base">
                                        <p:cTn id="19" dur="500" fill="hold"/>
                                        <p:tgtEl>
                                          <p:spTgt spid="478230"/>
                                        </p:tgtEl>
                                        <p:attrNameLst>
                                          <p:attrName>ppt_x</p:attrName>
                                        </p:attrNameLst>
                                      </p:cBhvr>
                                      <p:tavLst>
                                        <p:tav tm="0">
                                          <p:val>
                                            <p:strVal val="1+#ppt_w/2"/>
                                          </p:val>
                                        </p:tav>
                                        <p:tav tm="100000">
                                          <p:val>
                                            <p:strVal val="#ppt_x"/>
                                          </p:val>
                                        </p:tav>
                                      </p:tavLst>
                                    </p:anim>
                                    <p:anim calcmode="lin" valueType="num">
                                      <p:cBhvr additive="base">
                                        <p:cTn id="20" dur="500" fill="hold"/>
                                        <p:tgtEl>
                                          <p:spTgt spid="4782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9241" name="Group 9"/>
          <p:cNvGrpSpPr>
            <a:grpSpLocks/>
          </p:cNvGrpSpPr>
          <p:nvPr/>
        </p:nvGrpSpPr>
        <p:grpSpPr bwMode="auto">
          <a:xfrm>
            <a:off x="1503363" y="1417638"/>
            <a:ext cx="4821237" cy="563562"/>
            <a:chOff x="45" y="2797"/>
            <a:chExt cx="3037" cy="355"/>
          </a:xfrm>
        </p:grpSpPr>
        <p:graphicFrame>
          <p:nvGraphicFramePr>
            <p:cNvPr id="479242" name="Object 10"/>
            <p:cNvGraphicFramePr>
              <a:graphicFrameLocks noChangeAspect="1"/>
            </p:cNvGraphicFramePr>
            <p:nvPr/>
          </p:nvGraphicFramePr>
          <p:xfrm>
            <a:off x="1478" y="2800"/>
            <a:ext cx="1604" cy="352"/>
          </p:xfrm>
          <a:graphic>
            <a:graphicData uri="http://schemas.openxmlformats.org/presentationml/2006/ole">
              <mc:AlternateContent xmlns:mc="http://schemas.openxmlformats.org/markup-compatibility/2006">
                <mc:Choice xmlns:v="urn:schemas-microsoft-com:vml" Requires="v">
                  <p:oleObj spid="_x0000_s479314" name="Equation" r:id="rId3" imgW="1041120" imgH="228600" progId="Equation.DSMT4">
                    <p:embed/>
                  </p:oleObj>
                </mc:Choice>
                <mc:Fallback>
                  <p:oleObj name="Equation" r:id="rId3" imgW="1041120" imgH="2286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 y="2800"/>
                          <a:ext cx="1604" cy="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9243" name="Text Box 11"/>
            <p:cNvSpPr txBox="1">
              <a:spLocks noChangeArrowheads="1"/>
            </p:cNvSpPr>
            <p:nvPr/>
          </p:nvSpPr>
          <p:spPr bwMode="auto">
            <a:xfrm>
              <a:off x="45" y="2797"/>
              <a:ext cx="15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设</a:t>
              </a:r>
              <a:r>
                <a:rPr lang="zh-CN" altLang="en-US" sz="2800" b="1">
                  <a:solidFill>
                    <a:srgbClr val="FF0000"/>
                  </a:solidFill>
                  <a:ea typeface="楷体_GB2312" pitchFamily="49" charset="-122"/>
                </a:rPr>
                <a:t>调制信号：  </a:t>
              </a:r>
            </a:p>
          </p:txBody>
        </p:sp>
      </p:grpSp>
      <p:grpSp>
        <p:nvGrpSpPr>
          <p:cNvPr id="479250" name="Group 18"/>
          <p:cNvGrpSpPr>
            <a:grpSpLocks/>
          </p:cNvGrpSpPr>
          <p:nvPr/>
        </p:nvGrpSpPr>
        <p:grpSpPr bwMode="auto">
          <a:xfrm>
            <a:off x="914400" y="2133600"/>
            <a:ext cx="5638800" cy="3336925"/>
            <a:chOff x="576" y="1344"/>
            <a:chExt cx="3552" cy="2102"/>
          </a:xfrm>
        </p:grpSpPr>
        <p:graphicFrame>
          <p:nvGraphicFramePr>
            <p:cNvPr id="479236" name="Object 4"/>
            <p:cNvGraphicFramePr>
              <a:graphicFrameLocks noChangeAspect="1"/>
            </p:cNvGraphicFramePr>
            <p:nvPr/>
          </p:nvGraphicFramePr>
          <p:xfrm>
            <a:off x="1397" y="1344"/>
            <a:ext cx="2731" cy="2102"/>
          </p:xfrm>
          <a:graphic>
            <a:graphicData uri="http://schemas.openxmlformats.org/presentationml/2006/ole">
              <mc:AlternateContent xmlns:mc="http://schemas.openxmlformats.org/markup-compatibility/2006">
                <mc:Choice xmlns:v="urn:schemas-microsoft-com:vml" Requires="v">
                  <p:oleObj spid="_x0000_s479315" name="Equation" r:id="rId5" imgW="2133360" imgH="1625400" progId="Equation.DSMT4">
                    <p:embed/>
                  </p:oleObj>
                </mc:Choice>
                <mc:Fallback>
                  <p:oleObj name="Equation" r:id="rId5" imgW="2133360" imgH="16254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 y="1344"/>
                          <a:ext cx="2731" cy="2102"/>
                        </a:xfrm>
                        <a:prstGeom prst="rect">
                          <a:avLst/>
                        </a:prstGeom>
                        <a:solidFill>
                          <a:srgbClr val="FFFFFF"/>
                        </a:solidFill>
                      </p:spPr>
                    </p:pic>
                  </p:oleObj>
                </mc:Fallback>
              </mc:AlternateContent>
            </a:graphicData>
          </a:graphic>
        </p:graphicFrame>
        <p:sp>
          <p:nvSpPr>
            <p:cNvPr id="479246" name="AutoShape 14"/>
            <p:cNvSpPr>
              <a:spLocks noChangeArrowheads="1"/>
            </p:cNvSpPr>
            <p:nvPr/>
          </p:nvSpPr>
          <p:spPr bwMode="auto">
            <a:xfrm>
              <a:off x="576" y="1488"/>
              <a:ext cx="528" cy="144"/>
            </a:xfrm>
            <a:prstGeom prst="rightArrow">
              <a:avLst>
                <a:gd name="adj1" fmla="val 50000"/>
                <a:gd name="adj2" fmla="val 91667"/>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9248" name="Group 16"/>
          <p:cNvGrpSpPr>
            <a:grpSpLocks/>
          </p:cNvGrpSpPr>
          <p:nvPr/>
        </p:nvGrpSpPr>
        <p:grpSpPr bwMode="auto">
          <a:xfrm>
            <a:off x="893763" y="5867400"/>
            <a:ext cx="6650037" cy="533400"/>
            <a:chOff x="322" y="3840"/>
            <a:chExt cx="4285" cy="383"/>
          </a:xfrm>
        </p:grpSpPr>
        <p:sp>
          <p:nvSpPr>
            <p:cNvPr id="479238" name="Text Box 6"/>
            <p:cNvSpPr txBox="1">
              <a:spLocks noChangeArrowheads="1"/>
            </p:cNvSpPr>
            <p:nvPr/>
          </p:nvSpPr>
          <p:spPr bwMode="auto">
            <a:xfrm>
              <a:off x="322" y="3840"/>
              <a:ext cx="1098"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调制后： </a:t>
              </a:r>
              <a:endParaRPr lang="en-US" altLang="zh-CN" sz="2800">
                <a:solidFill>
                  <a:schemeClr val="tx2"/>
                </a:solidFill>
                <a:ea typeface="楷体_GB2312" pitchFamily="49" charset="-122"/>
              </a:endParaRPr>
            </a:p>
          </p:txBody>
        </p:sp>
        <p:graphicFrame>
          <p:nvGraphicFramePr>
            <p:cNvPr id="479247" name="Object 15"/>
            <p:cNvGraphicFramePr>
              <a:graphicFrameLocks noChangeAspect="1"/>
            </p:cNvGraphicFramePr>
            <p:nvPr/>
          </p:nvGraphicFramePr>
          <p:xfrm>
            <a:off x="1248" y="3840"/>
            <a:ext cx="3359" cy="383"/>
          </p:xfrm>
          <a:graphic>
            <a:graphicData uri="http://schemas.openxmlformats.org/presentationml/2006/ole">
              <mc:AlternateContent xmlns:mc="http://schemas.openxmlformats.org/markup-compatibility/2006">
                <mc:Choice xmlns:v="urn:schemas-microsoft-com:vml" Requires="v">
                  <p:oleObj spid="_x0000_s479316" name="Equation" r:id="rId7" imgW="2120760" imgH="241200" progId="Equation.DSMT4">
                    <p:embed/>
                  </p:oleObj>
                </mc:Choice>
                <mc:Fallback>
                  <p:oleObj name="Equation" r:id="rId7" imgW="2120760" imgH="2412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 y="3840"/>
                          <a:ext cx="3359"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79249" name="Rectangle 17"/>
          <p:cNvSpPr>
            <a:spLocks noGrp="1" noChangeArrowheads="1"/>
          </p:cNvSpPr>
          <p:nvPr>
            <p:ph type="title"/>
          </p:nvPr>
        </p:nvSpPr>
        <p:spPr>
          <a:noFill/>
          <a:ln/>
        </p:spPr>
        <p:txBody>
          <a:bodyPr/>
          <a:lstStyle/>
          <a:p>
            <a:r>
              <a:rPr lang="zh-CN" altLang="en-US">
                <a:ea typeface="宋体" panose="02010600030101010101" pitchFamily="2" charset="-122"/>
              </a:rPr>
              <a:t>相位调制和频率调制</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79250"/>
                                        </p:tgtEl>
                                        <p:attrNameLst>
                                          <p:attrName>style.visibility</p:attrName>
                                        </p:attrNameLst>
                                      </p:cBhvr>
                                      <p:to>
                                        <p:strVal val="visible"/>
                                      </p:to>
                                    </p:set>
                                    <p:anim calcmode="lin" valueType="num">
                                      <p:cBhvr additive="base">
                                        <p:cTn id="7" dur="500" fill="hold"/>
                                        <p:tgtEl>
                                          <p:spTgt spid="479250"/>
                                        </p:tgtEl>
                                        <p:attrNameLst>
                                          <p:attrName>ppt_x</p:attrName>
                                        </p:attrNameLst>
                                      </p:cBhvr>
                                      <p:tavLst>
                                        <p:tav tm="0">
                                          <p:val>
                                            <p:strVal val="1+#ppt_w/2"/>
                                          </p:val>
                                        </p:tav>
                                        <p:tav tm="100000">
                                          <p:val>
                                            <p:strVal val="#ppt_x"/>
                                          </p:val>
                                        </p:tav>
                                      </p:tavLst>
                                    </p:anim>
                                    <p:anim calcmode="lin" valueType="num">
                                      <p:cBhvr additive="base">
                                        <p:cTn id="8" dur="500" fill="hold"/>
                                        <p:tgtEl>
                                          <p:spTgt spid="4792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79248"/>
                                        </p:tgtEl>
                                        <p:attrNameLst>
                                          <p:attrName>style.visibility</p:attrName>
                                        </p:attrNameLst>
                                      </p:cBhvr>
                                      <p:to>
                                        <p:strVal val="visible"/>
                                      </p:to>
                                    </p:set>
                                    <p:animEffect transition="in" filter="dissolve">
                                      <p:cBhvr>
                                        <p:cTn id="13" dur="500"/>
                                        <p:tgtEl>
                                          <p:spTgt spid="479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9" name="Rectangle 3"/>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80260" name="Object 4"/>
          <p:cNvGraphicFramePr>
            <a:graphicFrameLocks noChangeAspect="1"/>
          </p:cNvGraphicFramePr>
          <p:nvPr/>
        </p:nvGraphicFramePr>
        <p:xfrm>
          <a:off x="152400" y="1600200"/>
          <a:ext cx="8839200" cy="981075"/>
        </p:xfrm>
        <a:graphic>
          <a:graphicData uri="http://schemas.openxmlformats.org/presentationml/2006/ole">
            <mc:AlternateContent xmlns:mc="http://schemas.openxmlformats.org/markup-compatibility/2006">
              <mc:Choice xmlns:v="urn:schemas-microsoft-com:vml" Requires="v">
                <p:oleObj spid="_x0000_s480374" name="Equation" r:id="rId3" imgW="4292280" imgH="482400" progId="Equation.DSMT4">
                  <p:embed/>
                </p:oleObj>
              </mc:Choice>
              <mc:Fallback>
                <p:oleObj name="Equation" r:id="rId3" imgW="429228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600200"/>
                        <a:ext cx="8839200" cy="981075"/>
                      </a:xfrm>
                      <a:prstGeom prst="rect">
                        <a:avLst/>
                      </a:prstGeom>
                      <a:solidFill>
                        <a:srgbClr val="FFFFFF"/>
                      </a:solidFill>
                    </p:spPr>
                  </p:pic>
                </p:oleObj>
              </mc:Fallback>
            </mc:AlternateContent>
          </a:graphicData>
        </a:graphic>
      </p:graphicFrame>
      <p:sp>
        <p:nvSpPr>
          <p:cNvPr id="480261" name="Rectangle 5"/>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8026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80269" name="Rectangle 13"/>
          <p:cNvSpPr>
            <a:spLocks noGrp="1" noChangeArrowheads="1"/>
          </p:cNvSpPr>
          <p:nvPr>
            <p:ph type="title"/>
          </p:nvPr>
        </p:nvSpPr>
        <p:spPr>
          <a:noFill/>
          <a:ln/>
        </p:spPr>
        <p:txBody>
          <a:bodyPr/>
          <a:lstStyle/>
          <a:p>
            <a:r>
              <a:rPr lang="zh-CN" altLang="en-US">
                <a:ea typeface="宋体" panose="02010600030101010101" pitchFamily="2" charset="-122"/>
              </a:rPr>
              <a:t>相位调制和频率调制</a:t>
            </a:r>
          </a:p>
        </p:txBody>
      </p:sp>
      <p:sp>
        <p:nvSpPr>
          <p:cNvPr id="480271" name="Text Box 15"/>
          <p:cNvSpPr txBox="1">
            <a:spLocks noChangeArrowheads="1"/>
          </p:cNvSpPr>
          <p:nvPr/>
        </p:nvSpPr>
        <p:spPr bwMode="auto">
          <a:xfrm>
            <a:off x="153988" y="1020763"/>
            <a:ext cx="2165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a:solidFill>
                  <a:srgbClr val="FF0000"/>
                </a:solidFill>
                <a:ea typeface="隶书" panose="02010509060101010101" pitchFamily="49" charset="-122"/>
              </a:rPr>
              <a:t>频谱分析</a:t>
            </a:r>
            <a:r>
              <a:rPr lang="zh-CN" altLang="en-US" sz="2800" b="1">
                <a:solidFill>
                  <a:srgbClr val="FF0000"/>
                </a:solidFill>
                <a:ea typeface="楷体_GB2312" pitchFamily="49" charset="-122"/>
              </a:rPr>
              <a:t>：</a:t>
            </a:r>
            <a:endParaRPr lang="en-US" altLang="zh-CN" sz="2800" b="1">
              <a:solidFill>
                <a:srgbClr val="FF0000"/>
              </a:solidFill>
              <a:ea typeface="楷体_GB2312" pitchFamily="49" charset="-122"/>
            </a:endParaRPr>
          </a:p>
        </p:txBody>
      </p:sp>
      <p:grpSp>
        <p:nvGrpSpPr>
          <p:cNvPr id="480276" name="Group 20"/>
          <p:cNvGrpSpPr>
            <a:grpSpLocks/>
          </p:cNvGrpSpPr>
          <p:nvPr/>
        </p:nvGrpSpPr>
        <p:grpSpPr bwMode="auto">
          <a:xfrm>
            <a:off x="865188" y="2590800"/>
            <a:ext cx="5049837" cy="609600"/>
            <a:chOff x="545" y="1920"/>
            <a:chExt cx="3181" cy="384"/>
          </a:xfrm>
        </p:grpSpPr>
        <p:graphicFrame>
          <p:nvGraphicFramePr>
            <p:cNvPr id="480262" name="Object 6"/>
            <p:cNvGraphicFramePr>
              <a:graphicFrameLocks noChangeAspect="1"/>
            </p:cNvGraphicFramePr>
            <p:nvPr/>
          </p:nvGraphicFramePr>
          <p:xfrm>
            <a:off x="816" y="1922"/>
            <a:ext cx="824" cy="382"/>
          </p:xfrm>
          <a:graphic>
            <a:graphicData uri="http://schemas.openxmlformats.org/presentationml/2006/ole">
              <mc:AlternateContent xmlns:mc="http://schemas.openxmlformats.org/markup-compatibility/2006">
                <mc:Choice xmlns:v="urn:schemas-microsoft-com:vml" Requires="v">
                  <p:oleObj spid="_x0000_s480375" name="Equation" r:id="rId5" imgW="507960" imgH="241200" progId="Equation.DSMT4">
                    <p:embed/>
                  </p:oleObj>
                </mc:Choice>
                <mc:Fallback>
                  <p:oleObj name="Equation" r:id="rId5" imgW="507960" imgH="241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1922"/>
                          <a:ext cx="824" cy="382"/>
                        </a:xfrm>
                        <a:prstGeom prst="rect">
                          <a:avLst/>
                        </a:prstGeom>
                        <a:solidFill>
                          <a:srgbClr val="FFFFFF"/>
                        </a:solidFill>
                      </p:spPr>
                    </p:pic>
                  </p:oleObj>
                </mc:Fallback>
              </mc:AlternateContent>
            </a:graphicData>
          </a:graphic>
        </p:graphicFrame>
        <p:sp>
          <p:nvSpPr>
            <p:cNvPr id="480274" name="Text Box 18"/>
            <p:cNvSpPr txBox="1">
              <a:spLocks noChangeArrowheads="1"/>
            </p:cNvSpPr>
            <p:nvPr/>
          </p:nvSpPr>
          <p:spPr bwMode="auto">
            <a:xfrm>
              <a:off x="545" y="1920"/>
              <a:ext cx="5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当</a:t>
              </a:r>
              <a:r>
                <a:rPr lang="zh-CN" altLang="en-US" sz="2800" b="1">
                  <a:solidFill>
                    <a:srgbClr val="FF0000"/>
                  </a:solidFill>
                  <a:ea typeface="楷体_GB2312" pitchFamily="49" charset="-122"/>
                </a:rPr>
                <a:t>   </a:t>
              </a:r>
            </a:p>
          </p:txBody>
        </p:sp>
        <p:sp>
          <p:nvSpPr>
            <p:cNvPr id="480275" name="Text Box 19"/>
            <p:cNvSpPr txBox="1">
              <a:spLocks noChangeArrowheads="1"/>
            </p:cNvSpPr>
            <p:nvPr/>
          </p:nvSpPr>
          <p:spPr bwMode="auto">
            <a:xfrm>
              <a:off x="1632" y="1920"/>
              <a:ext cx="20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时（弱调制信号）</a:t>
              </a:r>
              <a:r>
                <a:rPr lang="zh-CN" altLang="en-US" sz="2800" b="1">
                  <a:solidFill>
                    <a:srgbClr val="FF0000"/>
                  </a:solidFill>
                  <a:ea typeface="楷体_GB2312" pitchFamily="49" charset="-122"/>
                </a:rPr>
                <a:t>   </a:t>
              </a:r>
            </a:p>
          </p:txBody>
        </p:sp>
      </p:grpSp>
      <p:grpSp>
        <p:nvGrpSpPr>
          <p:cNvPr id="480288" name="Group 32"/>
          <p:cNvGrpSpPr>
            <a:grpSpLocks/>
          </p:cNvGrpSpPr>
          <p:nvPr/>
        </p:nvGrpSpPr>
        <p:grpSpPr bwMode="auto">
          <a:xfrm>
            <a:off x="838200" y="3214688"/>
            <a:ext cx="4267200" cy="1052512"/>
            <a:chOff x="528" y="2313"/>
            <a:chExt cx="2688" cy="663"/>
          </a:xfrm>
        </p:grpSpPr>
        <p:graphicFrame>
          <p:nvGraphicFramePr>
            <p:cNvPr id="480277" name="Object 21"/>
            <p:cNvGraphicFramePr>
              <a:graphicFrameLocks noChangeAspect="1"/>
            </p:cNvGraphicFramePr>
            <p:nvPr/>
          </p:nvGraphicFramePr>
          <p:xfrm>
            <a:off x="1008" y="2359"/>
            <a:ext cx="2208" cy="617"/>
          </p:xfrm>
          <a:graphic>
            <a:graphicData uri="http://schemas.openxmlformats.org/presentationml/2006/ole">
              <mc:AlternateContent xmlns:mc="http://schemas.openxmlformats.org/markup-compatibility/2006">
                <mc:Choice xmlns:v="urn:schemas-microsoft-com:vml" Requires="v">
                  <p:oleObj spid="_x0000_s480376" name="Equation" r:id="rId7" imgW="1726920" imgH="482400" progId="Equation.DSMT4">
                    <p:embed/>
                  </p:oleObj>
                </mc:Choice>
                <mc:Fallback>
                  <p:oleObj name="Equation" r:id="rId7" imgW="1726920" imgH="482400" progId="Equation.DSMT4">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2359"/>
                          <a:ext cx="2208" cy="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0283" name="Text Box 27"/>
            <p:cNvSpPr txBox="1">
              <a:spLocks noChangeArrowheads="1"/>
            </p:cNvSpPr>
            <p:nvPr/>
          </p:nvSpPr>
          <p:spPr bwMode="auto">
            <a:xfrm>
              <a:off x="528" y="2313"/>
              <a:ext cx="5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有</a:t>
              </a:r>
              <a:r>
                <a:rPr lang="zh-CN" altLang="en-US" sz="2800" b="1">
                  <a:solidFill>
                    <a:srgbClr val="FF0000"/>
                  </a:solidFill>
                  <a:ea typeface="楷体_GB2312" pitchFamily="49" charset="-122"/>
                </a:rPr>
                <a:t>   </a:t>
              </a:r>
            </a:p>
          </p:txBody>
        </p:sp>
      </p:grpSp>
      <p:grpSp>
        <p:nvGrpSpPr>
          <p:cNvPr id="480289" name="Group 33"/>
          <p:cNvGrpSpPr>
            <a:grpSpLocks/>
          </p:cNvGrpSpPr>
          <p:nvPr/>
        </p:nvGrpSpPr>
        <p:grpSpPr bwMode="auto">
          <a:xfrm>
            <a:off x="304800" y="4419600"/>
            <a:ext cx="7337425" cy="2198688"/>
            <a:chOff x="192" y="2784"/>
            <a:chExt cx="4622" cy="1385"/>
          </a:xfrm>
        </p:grpSpPr>
        <p:graphicFrame>
          <p:nvGraphicFramePr>
            <p:cNvPr id="480268" name="Object 12"/>
            <p:cNvGraphicFramePr>
              <a:graphicFrameLocks noChangeAspect="1"/>
            </p:cNvGraphicFramePr>
            <p:nvPr/>
          </p:nvGraphicFramePr>
          <p:xfrm>
            <a:off x="864" y="2784"/>
            <a:ext cx="3950" cy="1385"/>
          </p:xfrm>
          <a:graphic>
            <a:graphicData uri="http://schemas.openxmlformats.org/presentationml/2006/ole">
              <mc:AlternateContent xmlns:mc="http://schemas.openxmlformats.org/markup-compatibility/2006">
                <mc:Choice xmlns:v="urn:schemas-microsoft-com:vml" Requires="v">
                  <p:oleObj spid="_x0000_s480377" name="Equation" r:id="rId9" imgW="3111480" imgH="1104840" progId="Equation.DSMT4">
                    <p:embed/>
                  </p:oleObj>
                </mc:Choice>
                <mc:Fallback>
                  <p:oleObj name="Equation" r:id="rId9" imgW="3111480" imgH="110484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4" y="2784"/>
                          <a:ext cx="3950" cy="1385"/>
                        </a:xfrm>
                        <a:prstGeom prst="rect">
                          <a:avLst/>
                        </a:prstGeom>
                        <a:solidFill>
                          <a:srgbClr val="FFFFFF"/>
                        </a:solidFill>
                      </p:spPr>
                    </p:pic>
                  </p:oleObj>
                </mc:Fallback>
              </mc:AlternateContent>
            </a:graphicData>
          </a:graphic>
        </p:graphicFrame>
        <p:sp>
          <p:nvSpPr>
            <p:cNvPr id="480287" name="AutoShape 31"/>
            <p:cNvSpPr>
              <a:spLocks noChangeArrowheads="1"/>
            </p:cNvSpPr>
            <p:nvPr/>
          </p:nvSpPr>
          <p:spPr bwMode="auto">
            <a:xfrm>
              <a:off x="192" y="2832"/>
              <a:ext cx="528" cy="144"/>
            </a:xfrm>
            <a:prstGeom prst="rightArrow">
              <a:avLst>
                <a:gd name="adj1" fmla="val 50000"/>
                <a:gd name="adj2" fmla="val 91667"/>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80276"/>
                                        </p:tgtEl>
                                        <p:attrNameLst>
                                          <p:attrName>style.visibility</p:attrName>
                                        </p:attrNameLst>
                                      </p:cBhvr>
                                      <p:to>
                                        <p:strVal val="visible"/>
                                      </p:to>
                                    </p:set>
                                    <p:anim calcmode="lin" valueType="num">
                                      <p:cBhvr additive="base">
                                        <p:cTn id="7" dur="500" fill="hold"/>
                                        <p:tgtEl>
                                          <p:spTgt spid="480276"/>
                                        </p:tgtEl>
                                        <p:attrNameLst>
                                          <p:attrName>ppt_x</p:attrName>
                                        </p:attrNameLst>
                                      </p:cBhvr>
                                      <p:tavLst>
                                        <p:tav tm="0">
                                          <p:val>
                                            <p:strVal val="1+#ppt_w/2"/>
                                          </p:val>
                                        </p:tav>
                                        <p:tav tm="100000">
                                          <p:val>
                                            <p:strVal val="#ppt_x"/>
                                          </p:val>
                                        </p:tav>
                                      </p:tavLst>
                                    </p:anim>
                                    <p:anim calcmode="lin" valueType="num">
                                      <p:cBhvr additive="base">
                                        <p:cTn id="8" dur="500" fill="hold"/>
                                        <p:tgtEl>
                                          <p:spTgt spid="48027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80288"/>
                                        </p:tgtEl>
                                        <p:attrNameLst>
                                          <p:attrName>style.visibility</p:attrName>
                                        </p:attrNameLst>
                                      </p:cBhvr>
                                      <p:to>
                                        <p:strVal val="visible"/>
                                      </p:to>
                                    </p:set>
                                    <p:anim calcmode="lin" valueType="num">
                                      <p:cBhvr additive="base">
                                        <p:cTn id="13" dur="500" fill="hold"/>
                                        <p:tgtEl>
                                          <p:spTgt spid="480288"/>
                                        </p:tgtEl>
                                        <p:attrNameLst>
                                          <p:attrName>ppt_x</p:attrName>
                                        </p:attrNameLst>
                                      </p:cBhvr>
                                      <p:tavLst>
                                        <p:tav tm="0">
                                          <p:val>
                                            <p:strVal val="1+#ppt_w/2"/>
                                          </p:val>
                                        </p:tav>
                                        <p:tav tm="100000">
                                          <p:val>
                                            <p:strVal val="#ppt_x"/>
                                          </p:val>
                                        </p:tav>
                                      </p:tavLst>
                                    </p:anim>
                                    <p:anim calcmode="lin" valueType="num">
                                      <p:cBhvr additive="base">
                                        <p:cTn id="14" dur="500" fill="hold"/>
                                        <p:tgtEl>
                                          <p:spTgt spid="48028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80289"/>
                                        </p:tgtEl>
                                        <p:attrNameLst>
                                          <p:attrName>style.visibility</p:attrName>
                                        </p:attrNameLst>
                                      </p:cBhvr>
                                      <p:to>
                                        <p:strVal val="visible"/>
                                      </p:to>
                                    </p:set>
                                    <p:anim calcmode="lin" valueType="num">
                                      <p:cBhvr additive="base">
                                        <p:cTn id="19" dur="500" fill="hold"/>
                                        <p:tgtEl>
                                          <p:spTgt spid="480289"/>
                                        </p:tgtEl>
                                        <p:attrNameLst>
                                          <p:attrName>ppt_x</p:attrName>
                                        </p:attrNameLst>
                                      </p:cBhvr>
                                      <p:tavLst>
                                        <p:tav tm="0">
                                          <p:val>
                                            <p:strVal val="1+#ppt_w/2"/>
                                          </p:val>
                                        </p:tav>
                                        <p:tav tm="100000">
                                          <p:val>
                                            <p:strVal val="#ppt_x"/>
                                          </p:val>
                                        </p:tav>
                                      </p:tavLst>
                                    </p:anim>
                                    <p:anim calcmode="lin" valueType="num">
                                      <p:cBhvr additive="base">
                                        <p:cTn id="20" dur="500" fill="hold"/>
                                        <p:tgtEl>
                                          <p:spTgt spid="4802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b="8884"/>
          <a:stretch>
            <a:fillRect/>
          </a:stretch>
        </p:blipFill>
        <p:spPr bwMode="auto">
          <a:xfrm>
            <a:off x="4421188" y="1752600"/>
            <a:ext cx="3960812" cy="35814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81284" name="Text Box 4"/>
          <p:cNvSpPr txBox="1">
            <a:spLocks noChangeArrowheads="1"/>
          </p:cNvSpPr>
          <p:nvPr/>
        </p:nvSpPr>
        <p:spPr bwMode="auto">
          <a:xfrm>
            <a:off x="250825" y="1549400"/>
            <a:ext cx="4248150"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defRPr>
            </a:lvl1pPr>
            <a:lvl2pPr marL="800100" indent="-342900" algn="l">
              <a:defRPr>
                <a:solidFill>
                  <a:schemeClr val="tx1"/>
                </a:solidFill>
                <a:latin typeface="Arial" panose="020B0604020202020204" pitchFamily="34" charset="0"/>
              </a:defRPr>
            </a:lvl2pPr>
            <a:lvl3pPr marL="1257300" indent="-342900" algn="l">
              <a:defRPr>
                <a:solidFill>
                  <a:schemeClr val="tx1"/>
                </a:solidFill>
                <a:latin typeface="Arial" panose="020B0604020202020204" pitchFamily="34" charset="0"/>
              </a:defRPr>
            </a:lvl3pPr>
            <a:lvl4pPr marL="1714500" indent="-342900" algn="l">
              <a:defRPr>
                <a:solidFill>
                  <a:schemeClr val="tx1"/>
                </a:solidFill>
                <a:latin typeface="Arial" panose="020B0604020202020204" pitchFamily="34" charset="0"/>
              </a:defRPr>
            </a:lvl4pPr>
            <a:lvl5pPr marL="2171700" indent="-342900" algn="l">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lnSpc>
                <a:spcPct val="125000"/>
              </a:lnSpc>
              <a:spcAft>
                <a:spcPct val="20000"/>
              </a:spcAft>
            </a:pPr>
            <a:r>
              <a:rPr lang="zh-CN" altLang="en-US" sz="3600" b="1">
                <a:solidFill>
                  <a:srgbClr val="FF0000"/>
                </a:solidFill>
                <a:ea typeface="隶书" panose="02010509060101010101" pitchFamily="49" charset="-122"/>
              </a:rPr>
              <a:t>脉冲调制： </a:t>
            </a:r>
            <a:r>
              <a:rPr lang="zh-CN" altLang="en-US" sz="2400">
                <a:effectLst>
                  <a:outerShdw blurRad="38100" dist="38100" dir="2700000" algn="tl">
                    <a:srgbClr val="C0C0C0"/>
                  </a:outerShdw>
                </a:effectLst>
                <a:ea typeface="宋体" panose="02010600030101010101" pitchFamily="2" charset="-122"/>
              </a:rPr>
              <a:t>	</a:t>
            </a:r>
          </a:p>
          <a:p>
            <a:pPr>
              <a:lnSpc>
                <a:spcPct val="125000"/>
              </a:lnSpc>
            </a:pPr>
            <a:r>
              <a:rPr lang="zh-CN" altLang="en-US" sz="2000">
                <a:effectLst>
                  <a:outerShdw blurRad="38100" dist="38100" dir="2700000" algn="tl">
                    <a:srgbClr val="C0C0C0"/>
                  </a:outerShdw>
                </a:effectLst>
                <a:ea typeface="宋体" panose="02010600030101010101" pitchFamily="2" charset="-122"/>
              </a:rPr>
              <a:t>	    </a:t>
            </a:r>
            <a:r>
              <a:rPr lang="zh-CN" altLang="en-US" sz="2400">
                <a:ea typeface="宋体" panose="02010600030101010101" pitchFamily="2" charset="-122"/>
              </a:rPr>
              <a:t>脉冲调幅（</a:t>
            </a:r>
            <a:r>
              <a:rPr lang="en-US" altLang="zh-CN" sz="2400">
                <a:ea typeface="宋体" panose="02010600030101010101" pitchFamily="2" charset="-122"/>
              </a:rPr>
              <a:t>PAM</a:t>
            </a:r>
            <a:r>
              <a:rPr lang="zh-CN" altLang="en-US" sz="2400">
                <a:ea typeface="宋体" panose="02010600030101010101" pitchFamily="2" charset="-122"/>
              </a:rPr>
              <a:t>） </a:t>
            </a:r>
          </a:p>
          <a:p>
            <a:pPr>
              <a:lnSpc>
                <a:spcPct val="125000"/>
              </a:lnSpc>
            </a:pPr>
            <a:r>
              <a:rPr lang="zh-CN" altLang="en-US" sz="2400">
                <a:ea typeface="宋体" panose="02010600030101010101" pitchFamily="2" charset="-122"/>
              </a:rPr>
              <a:t>	    脉冲强度调制（</a:t>
            </a:r>
            <a:r>
              <a:rPr lang="en-US" altLang="zh-CN" sz="2400">
                <a:ea typeface="宋体" panose="02010600030101010101" pitchFamily="2" charset="-122"/>
              </a:rPr>
              <a:t>PIM</a:t>
            </a:r>
            <a:r>
              <a:rPr lang="zh-CN" altLang="en-US" sz="2400">
                <a:ea typeface="宋体" panose="02010600030101010101" pitchFamily="2" charset="-122"/>
              </a:rPr>
              <a:t>） </a:t>
            </a:r>
          </a:p>
          <a:p>
            <a:pPr>
              <a:lnSpc>
                <a:spcPct val="125000"/>
              </a:lnSpc>
            </a:pPr>
            <a:r>
              <a:rPr lang="zh-CN" altLang="en-US" sz="2400">
                <a:ea typeface="宋体" panose="02010600030101010101" pitchFamily="2" charset="-122"/>
              </a:rPr>
              <a:t>	    脉冲调频（</a:t>
            </a:r>
            <a:r>
              <a:rPr lang="en-US" altLang="zh-CN" sz="2400">
                <a:ea typeface="宋体" panose="02010600030101010101" pitchFamily="2" charset="-122"/>
              </a:rPr>
              <a:t>PFM</a:t>
            </a:r>
            <a:r>
              <a:rPr lang="zh-CN" altLang="en-US" sz="2400">
                <a:ea typeface="宋体" panose="02010600030101010101" pitchFamily="2" charset="-122"/>
              </a:rPr>
              <a:t>）</a:t>
            </a:r>
          </a:p>
          <a:p>
            <a:pPr>
              <a:lnSpc>
                <a:spcPct val="125000"/>
              </a:lnSpc>
            </a:pPr>
            <a:r>
              <a:rPr lang="zh-CN" altLang="en-US" sz="2400">
                <a:ea typeface="宋体" panose="02010600030101010101" pitchFamily="2" charset="-122"/>
              </a:rPr>
              <a:t>	    脉冲调位（</a:t>
            </a:r>
            <a:r>
              <a:rPr lang="en-US" altLang="zh-CN" sz="2400">
                <a:ea typeface="宋体" panose="02010600030101010101" pitchFamily="2" charset="-122"/>
              </a:rPr>
              <a:t>PPM</a:t>
            </a:r>
            <a:r>
              <a:rPr lang="zh-CN" altLang="en-US" sz="2400">
                <a:ea typeface="宋体" panose="02010600030101010101" pitchFamily="2" charset="-122"/>
              </a:rPr>
              <a:t>） </a:t>
            </a:r>
          </a:p>
          <a:p>
            <a:pPr>
              <a:lnSpc>
                <a:spcPct val="125000"/>
              </a:lnSpc>
            </a:pPr>
            <a:r>
              <a:rPr lang="zh-CN" altLang="en-US" sz="2400">
                <a:ea typeface="宋体" panose="02010600030101010101" pitchFamily="2" charset="-122"/>
              </a:rPr>
              <a:t>	    脉冲调宽（</a:t>
            </a:r>
            <a:r>
              <a:rPr lang="en-US" altLang="zh-CN" sz="2400">
                <a:ea typeface="宋体" panose="02010600030101010101" pitchFamily="2" charset="-122"/>
              </a:rPr>
              <a:t>PWM</a:t>
            </a:r>
            <a:r>
              <a:rPr lang="zh-CN" altLang="en-US" sz="2400">
                <a:ea typeface="宋体" panose="02010600030101010101" pitchFamily="2" charset="-122"/>
              </a:rPr>
              <a:t>） </a:t>
            </a:r>
          </a:p>
        </p:txBody>
      </p:sp>
      <p:sp>
        <p:nvSpPr>
          <p:cNvPr id="481285" name="Rectangle 5"/>
          <p:cNvSpPr>
            <a:spLocks noGrp="1" noChangeArrowheads="1"/>
          </p:cNvSpPr>
          <p:nvPr>
            <p:ph type="title"/>
          </p:nvPr>
        </p:nvSpPr>
        <p:spPr>
          <a:noFill/>
          <a:ln/>
        </p:spPr>
        <p:txBody>
          <a:bodyPr/>
          <a:lstStyle/>
          <a:p>
            <a:r>
              <a:rPr lang="zh-CN" altLang="en-US">
                <a:ea typeface="宋体" panose="02010600030101010101" pitchFamily="2" charset="-122"/>
              </a:rPr>
              <a:t>脉冲调制与脉冲编码调制</a:t>
            </a:r>
          </a:p>
        </p:txBody>
      </p:sp>
      <p:sp>
        <p:nvSpPr>
          <p:cNvPr id="481287" name="Text Box 7"/>
          <p:cNvSpPr txBox="1">
            <a:spLocks noChangeArrowheads="1"/>
          </p:cNvSpPr>
          <p:nvPr/>
        </p:nvSpPr>
        <p:spPr bwMode="auto">
          <a:xfrm>
            <a:off x="381000" y="5486400"/>
            <a:ext cx="80010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defRPr>
            </a:lvl1pPr>
            <a:lvl2pPr marL="800100" indent="-342900" algn="l">
              <a:defRPr>
                <a:solidFill>
                  <a:schemeClr val="tx1"/>
                </a:solidFill>
                <a:latin typeface="Arial" panose="020B0604020202020204" pitchFamily="34" charset="0"/>
              </a:defRPr>
            </a:lvl2pPr>
            <a:lvl3pPr marL="1257300" indent="-342900" algn="l">
              <a:defRPr>
                <a:solidFill>
                  <a:schemeClr val="tx1"/>
                </a:solidFill>
                <a:latin typeface="Arial" panose="020B0604020202020204" pitchFamily="34" charset="0"/>
              </a:defRPr>
            </a:lvl3pPr>
            <a:lvl4pPr marL="1714500" indent="-342900" algn="l">
              <a:defRPr>
                <a:solidFill>
                  <a:schemeClr val="tx1"/>
                </a:solidFill>
                <a:latin typeface="Arial" panose="020B0604020202020204" pitchFamily="34" charset="0"/>
              </a:defRPr>
            </a:lvl4pPr>
            <a:lvl5pPr marL="2171700" indent="-342900" algn="l">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lnSpc>
                <a:spcPct val="125000"/>
              </a:lnSpc>
              <a:spcAft>
                <a:spcPct val="20000"/>
              </a:spcAft>
            </a:pPr>
            <a:r>
              <a:rPr lang="zh-CN" altLang="en-US" sz="3600" b="1">
                <a:solidFill>
                  <a:srgbClr val="FF0000"/>
                </a:solidFill>
                <a:ea typeface="隶书" panose="02010509060101010101" pitchFamily="49" charset="-122"/>
              </a:rPr>
              <a:t>脉冲编码调制：</a:t>
            </a:r>
            <a:r>
              <a:rPr lang="zh-CN" altLang="en-US" sz="2800" b="1">
                <a:ea typeface="宋体" panose="02010600030101010101" pitchFamily="2" charset="-122"/>
              </a:rPr>
              <a:t>抽样</a:t>
            </a:r>
            <a:r>
              <a:rPr lang="en-US" altLang="zh-CN" sz="2800" b="1">
                <a:ea typeface="宋体" panose="02010600030101010101" pitchFamily="2" charset="-122"/>
              </a:rPr>
              <a:t>—</a:t>
            </a:r>
            <a:r>
              <a:rPr lang="zh-CN" altLang="en-US" sz="2800" b="1">
                <a:ea typeface="宋体" panose="02010600030101010101" pitchFamily="2" charset="-122"/>
              </a:rPr>
              <a:t>量化</a:t>
            </a:r>
            <a:r>
              <a:rPr lang="en-US" altLang="zh-CN" sz="2800" b="1">
                <a:ea typeface="宋体" panose="02010600030101010101" pitchFamily="2" charset="-122"/>
              </a:rPr>
              <a:t>—</a:t>
            </a:r>
            <a:r>
              <a:rPr lang="zh-CN" altLang="en-US" sz="2800" b="1">
                <a:ea typeface="宋体" panose="02010600030101010101" pitchFamily="2" charset="-122"/>
              </a:rPr>
              <a:t>编码</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287"/>
                                        </p:tgtEl>
                                        <p:attrNameLst>
                                          <p:attrName>style.visibility</p:attrName>
                                        </p:attrNameLst>
                                      </p:cBhvr>
                                      <p:to>
                                        <p:strVal val="visible"/>
                                      </p:to>
                                    </p:set>
                                    <p:anim calcmode="lin" valueType="num">
                                      <p:cBhvr additive="base">
                                        <p:cTn id="7" dur="500" fill="hold"/>
                                        <p:tgtEl>
                                          <p:spTgt spid="481287"/>
                                        </p:tgtEl>
                                        <p:attrNameLst>
                                          <p:attrName>ppt_x</p:attrName>
                                        </p:attrNameLst>
                                      </p:cBhvr>
                                      <p:tavLst>
                                        <p:tav tm="0">
                                          <p:val>
                                            <p:strVal val="#ppt_x"/>
                                          </p:val>
                                        </p:tav>
                                        <p:tav tm="100000">
                                          <p:val>
                                            <p:strVal val="#ppt_x"/>
                                          </p:val>
                                        </p:tav>
                                      </p:tavLst>
                                    </p:anim>
                                    <p:anim calcmode="lin" valueType="num">
                                      <p:cBhvr additive="base">
                                        <p:cTn id="8" dur="500" fill="hold"/>
                                        <p:tgtEl>
                                          <p:spTgt spid="4812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762000" y="457200"/>
            <a:ext cx="7391400" cy="487363"/>
          </a:xfrm>
        </p:spPr>
        <p:txBody>
          <a:bodyPr/>
          <a:lstStyle/>
          <a:p>
            <a:pPr algn="ctr"/>
            <a:r>
              <a:rPr lang="zh-CN" altLang="en-US" sz="4400" b="0">
                <a:ea typeface="隶书" panose="02010509060101010101" pitchFamily="49" charset="-122"/>
              </a:rPr>
              <a:t>主要内容</a:t>
            </a:r>
          </a:p>
        </p:txBody>
      </p:sp>
      <p:sp>
        <p:nvSpPr>
          <p:cNvPr id="482307" name="Rectangle 3"/>
          <p:cNvSpPr>
            <a:spLocks noGrp="1" noChangeArrowheads="1"/>
          </p:cNvSpPr>
          <p:nvPr>
            <p:ph type="body" idx="1"/>
          </p:nvPr>
        </p:nvSpPr>
        <p:spPr>
          <a:xfrm>
            <a:off x="2133600" y="1219200"/>
            <a:ext cx="3962400" cy="5181600"/>
          </a:xfrm>
        </p:spPr>
        <p:txBody>
          <a:bodyPr/>
          <a:lstStyle/>
          <a:p>
            <a:pPr>
              <a:lnSpc>
                <a:spcPct val="130000"/>
              </a:lnSpc>
            </a:pPr>
            <a:r>
              <a:rPr lang="zh-CN" altLang="en-US" sz="3200" dirty="0">
                <a:ea typeface="宋体" panose="02010600030101010101" pitchFamily="2" charset="-122"/>
              </a:rPr>
              <a:t>调制的基本</a:t>
            </a:r>
            <a:r>
              <a:rPr lang="zh-CN" altLang="en-US" sz="3200" dirty="0" smtClean="0">
                <a:ea typeface="宋体" panose="02010600030101010101" pitchFamily="2" charset="-122"/>
              </a:rPr>
              <a:t>概念</a:t>
            </a:r>
            <a:endParaRPr lang="en-US" altLang="zh-CN" sz="3200" dirty="0" smtClean="0">
              <a:ea typeface="宋体" panose="02010600030101010101" pitchFamily="2" charset="-122"/>
            </a:endParaRPr>
          </a:p>
          <a:p>
            <a:pPr>
              <a:lnSpc>
                <a:spcPct val="130000"/>
              </a:lnSpc>
            </a:pPr>
            <a:r>
              <a:rPr lang="zh-CN" altLang="en-US" sz="3200" b="1" u="sng" dirty="0" smtClean="0">
                <a:solidFill>
                  <a:srgbClr val="FF0000"/>
                </a:solidFill>
                <a:ea typeface="宋体" panose="02010600030101010101" pitchFamily="2" charset="-122"/>
              </a:rPr>
              <a:t>机械调制</a:t>
            </a:r>
            <a:endParaRPr lang="zh-CN" altLang="en-US" sz="3200" b="1" u="sng" dirty="0">
              <a:solidFill>
                <a:srgbClr val="FF0000"/>
              </a:solidFill>
              <a:ea typeface="宋体" panose="02010600030101010101" pitchFamily="2" charset="-122"/>
            </a:endParaRPr>
          </a:p>
          <a:p>
            <a:pPr>
              <a:lnSpc>
                <a:spcPct val="130000"/>
              </a:lnSpc>
            </a:pPr>
            <a:r>
              <a:rPr lang="zh-CN" altLang="en-US" sz="3200" dirty="0">
                <a:ea typeface="宋体" panose="02010600030101010101" pitchFamily="2" charset="-122"/>
              </a:rPr>
              <a:t>电光调制</a:t>
            </a:r>
          </a:p>
          <a:p>
            <a:pPr>
              <a:lnSpc>
                <a:spcPct val="130000"/>
              </a:lnSpc>
            </a:pPr>
            <a:r>
              <a:rPr lang="zh-CN" altLang="en-US" sz="3200" dirty="0">
                <a:ea typeface="宋体" panose="02010600030101010101" pitchFamily="2" charset="-122"/>
              </a:rPr>
              <a:t>声光调制</a:t>
            </a:r>
          </a:p>
          <a:p>
            <a:pPr>
              <a:lnSpc>
                <a:spcPct val="130000"/>
              </a:lnSpc>
            </a:pPr>
            <a:r>
              <a:rPr lang="zh-CN" altLang="en-US" sz="3200" dirty="0">
                <a:ea typeface="宋体" panose="02010600030101010101" pitchFamily="2" charset="-122"/>
              </a:rPr>
              <a:t>磁光调制</a:t>
            </a:r>
          </a:p>
          <a:p>
            <a:pPr>
              <a:lnSpc>
                <a:spcPct val="130000"/>
              </a:lnSpc>
            </a:pPr>
            <a:r>
              <a:rPr lang="zh-CN" altLang="en-US" sz="3200" dirty="0">
                <a:ea typeface="宋体" panose="02010600030101010101" pitchFamily="2" charset="-122"/>
              </a:rPr>
              <a:t>直接调制</a:t>
            </a:r>
          </a:p>
          <a:p>
            <a:pPr>
              <a:lnSpc>
                <a:spcPct val="130000"/>
              </a:lnSpc>
            </a:pPr>
            <a:r>
              <a:rPr lang="zh-CN" altLang="en-US" sz="3200" dirty="0">
                <a:ea typeface="宋体" panose="02010600030101010101" pitchFamily="2" charset="-122"/>
              </a:rPr>
              <a:t>空间调制器</a:t>
            </a:r>
            <a:endParaRPr lang="en-US" altLang="zh-CN" sz="3200" dirty="0">
              <a:ea typeface="宋体" panose="02010600030101010101" pitchFamily="2" charset="-122"/>
            </a:endParaRPr>
          </a:p>
        </p:txBody>
      </p:sp>
    </p:spTree>
    <p:extLst>
      <p:ext uri="{BB962C8B-B14F-4D97-AF65-F5344CB8AC3E}">
        <p14:creationId xmlns:p14="http://schemas.microsoft.com/office/powerpoint/2010/main" val="218108859"/>
      </p:ext>
    </p:extLst>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机械调制</a:t>
            </a:r>
            <a:endParaRPr lang="zh-CN" altLang="en-US" dirty="0"/>
          </a:p>
        </p:txBody>
      </p:sp>
      <p:grpSp>
        <p:nvGrpSpPr>
          <p:cNvPr id="8" name="组合 7"/>
          <p:cNvGrpSpPr/>
          <p:nvPr/>
        </p:nvGrpSpPr>
        <p:grpSpPr>
          <a:xfrm>
            <a:off x="495300" y="1500352"/>
            <a:ext cx="7886700" cy="2309648"/>
            <a:chOff x="266700" y="1107684"/>
            <a:chExt cx="7886700" cy="2309648"/>
          </a:xfrm>
        </p:grpSpPr>
        <p:pic>
          <p:nvPicPr>
            <p:cNvPr id="4" name="图片 3"/>
            <p:cNvPicPr>
              <a:picLocks noChangeAspect="1"/>
            </p:cNvPicPr>
            <p:nvPr/>
          </p:nvPicPr>
          <p:blipFill rotWithShape="1">
            <a:blip r:embed="rId2"/>
            <a:srcRect l="15640" t="30791" r="8115" b="49414"/>
            <a:stretch/>
          </p:blipFill>
          <p:spPr>
            <a:xfrm>
              <a:off x="2614747" y="1447800"/>
              <a:ext cx="2971800" cy="1371600"/>
            </a:xfrm>
            <a:prstGeom prst="rect">
              <a:avLst/>
            </a:prstGeom>
          </p:spPr>
        </p:pic>
        <p:sp>
          <p:nvSpPr>
            <p:cNvPr id="5" name="文本框 4"/>
            <p:cNvSpPr txBox="1"/>
            <p:nvPr/>
          </p:nvSpPr>
          <p:spPr>
            <a:xfrm>
              <a:off x="3200400" y="3048000"/>
              <a:ext cx="1800494" cy="369332"/>
            </a:xfrm>
            <a:prstGeom prst="rect">
              <a:avLst/>
            </a:prstGeom>
            <a:noFill/>
          </p:spPr>
          <p:txBody>
            <a:bodyPr wrap="none" rtlCol="0">
              <a:spAutoFit/>
            </a:bodyPr>
            <a:lstStyle/>
            <a:p>
              <a:r>
                <a:rPr lang="zh-CN" altLang="en-US" dirty="0" smtClean="0">
                  <a:solidFill>
                    <a:srgbClr val="7030A0"/>
                  </a:solidFill>
                </a:rPr>
                <a:t>圆盘旋转调制法</a:t>
              </a:r>
              <a:endParaRPr lang="zh-CN" altLang="en-US" dirty="0">
                <a:solidFill>
                  <a:srgbClr val="7030A0"/>
                </a:solidFill>
              </a:endParaRPr>
            </a:p>
          </p:txBody>
        </p:sp>
        <p:pic>
          <p:nvPicPr>
            <p:cNvPr id="6" name="图片 5"/>
            <p:cNvPicPr>
              <a:picLocks noChangeAspect="1"/>
            </p:cNvPicPr>
            <p:nvPr/>
          </p:nvPicPr>
          <p:blipFill>
            <a:blip r:embed="rId3"/>
            <a:stretch>
              <a:fillRect/>
            </a:stretch>
          </p:blipFill>
          <p:spPr>
            <a:xfrm>
              <a:off x="266700" y="1107684"/>
              <a:ext cx="1905000" cy="1905000"/>
            </a:xfrm>
            <a:prstGeom prst="rect">
              <a:avLst/>
            </a:prstGeom>
          </p:spPr>
        </p:pic>
        <p:pic>
          <p:nvPicPr>
            <p:cNvPr id="7" name="图片 6"/>
            <p:cNvPicPr>
              <a:picLocks noChangeAspect="1"/>
            </p:cNvPicPr>
            <p:nvPr/>
          </p:nvPicPr>
          <p:blipFill rotWithShape="1">
            <a:blip r:embed="rId4"/>
            <a:srcRect l="21736" t="33990" r="10344" b="46143"/>
            <a:stretch/>
          </p:blipFill>
          <p:spPr>
            <a:xfrm>
              <a:off x="6248400" y="1676400"/>
              <a:ext cx="1905000" cy="990600"/>
            </a:xfrm>
            <a:prstGeom prst="rect">
              <a:avLst/>
            </a:prstGeom>
          </p:spPr>
        </p:pic>
      </p:grpSp>
      <p:grpSp>
        <p:nvGrpSpPr>
          <p:cNvPr id="14" name="组合 13"/>
          <p:cNvGrpSpPr/>
          <p:nvPr/>
        </p:nvGrpSpPr>
        <p:grpSpPr>
          <a:xfrm>
            <a:off x="762000" y="4460170"/>
            <a:ext cx="7448537" cy="1940630"/>
            <a:chOff x="609600" y="4038600"/>
            <a:chExt cx="7448537" cy="1940630"/>
          </a:xfrm>
        </p:grpSpPr>
        <p:pic>
          <p:nvPicPr>
            <p:cNvPr id="9" name="图片 8"/>
            <p:cNvPicPr>
              <a:picLocks noChangeAspect="1"/>
            </p:cNvPicPr>
            <p:nvPr/>
          </p:nvPicPr>
          <p:blipFill rotWithShape="1">
            <a:blip r:embed="rId5"/>
            <a:srcRect l="39249" t="16546" r="38939" b="23062"/>
            <a:stretch/>
          </p:blipFill>
          <p:spPr>
            <a:xfrm rot="-5400000">
              <a:off x="3577229" y="1070971"/>
              <a:ext cx="1513279" cy="7448537"/>
            </a:xfrm>
            <a:prstGeom prst="rect">
              <a:avLst/>
            </a:prstGeom>
          </p:spPr>
        </p:pic>
        <p:sp>
          <p:nvSpPr>
            <p:cNvPr id="10" name="文本框 9"/>
            <p:cNvSpPr txBox="1"/>
            <p:nvPr/>
          </p:nvSpPr>
          <p:spPr>
            <a:xfrm>
              <a:off x="990600" y="5565017"/>
              <a:ext cx="646332" cy="369332"/>
            </a:xfrm>
            <a:prstGeom prst="rect">
              <a:avLst/>
            </a:prstGeom>
            <a:noFill/>
          </p:spPr>
          <p:txBody>
            <a:bodyPr wrap="none" rtlCol="0">
              <a:spAutoFit/>
            </a:bodyPr>
            <a:lstStyle/>
            <a:p>
              <a:r>
                <a:rPr lang="zh-CN" altLang="en-US" dirty="0" smtClean="0">
                  <a:solidFill>
                    <a:srgbClr val="7030A0"/>
                  </a:solidFill>
                </a:rPr>
                <a:t>圆盘</a:t>
              </a:r>
              <a:endParaRPr lang="zh-CN" altLang="en-US" dirty="0">
                <a:solidFill>
                  <a:srgbClr val="7030A0"/>
                </a:solidFill>
              </a:endParaRPr>
            </a:p>
          </p:txBody>
        </p:sp>
        <p:sp>
          <p:nvSpPr>
            <p:cNvPr id="11" name="文本框 10"/>
            <p:cNvSpPr txBox="1"/>
            <p:nvPr/>
          </p:nvSpPr>
          <p:spPr>
            <a:xfrm>
              <a:off x="2856384" y="5579414"/>
              <a:ext cx="877164" cy="369332"/>
            </a:xfrm>
            <a:prstGeom prst="rect">
              <a:avLst/>
            </a:prstGeom>
            <a:noFill/>
          </p:spPr>
          <p:txBody>
            <a:bodyPr wrap="none" rtlCol="0">
              <a:spAutoFit/>
            </a:bodyPr>
            <a:lstStyle/>
            <a:p>
              <a:r>
                <a:rPr lang="zh-CN" altLang="en-US" dirty="0">
                  <a:solidFill>
                    <a:srgbClr val="7030A0"/>
                  </a:solidFill>
                </a:rPr>
                <a:t>空心鼓</a:t>
              </a:r>
            </a:p>
          </p:txBody>
        </p:sp>
        <p:sp>
          <p:nvSpPr>
            <p:cNvPr id="12" name="文本框 11"/>
            <p:cNvSpPr txBox="1"/>
            <p:nvPr/>
          </p:nvSpPr>
          <p:spPr>
            <a:xfrm>
              <a:off x="4670913" y="5592552"/>
              <a:ext cx="1184940" cy="369332"/>
            </a:xfrm>
            <a:prstGeom prst="rect">
              <a:avLst/>
            </a:prstGeom>
            <a:noFill/>
          </p:spPr>
          <p:txBody>
            <a:bodyPr wrap="none" rtlCol="0">
              <a:spAutoFit/>
            </a:bodyPr>
            <a:lstStyle/>
            <a:p>
              <a:r>
                <a:rPr lang="zh-CN" altLang="en-US" dirty="0" smtClean="0">
                  <a:solidFill>
                    <a:srgbClr val="7030A0"/>
                  </a:solidFill>
                </a:rPr>
                <a:t>电</a:t>
              </a:r>
              <a:r>
                <a:rPr lang="en-US" altLang="zh-CN" dirty="0" smtClean="0">
                  <a:solidFill>
                    <a:srgbClr val="7030A0"/>
                  </a:solidFill>
                </a:rPr>
                <a:t>-</a:t>
              </a:r>
              <a:r>
                <a:rPr lang="zh-CN" altLang="en-US" dirty="0" smtClean="0">
                  <a:solidFill>
                    <a:srgbClr val="7030A0"/>
                  </a:solidFill>
                </a:rPr>
                <a:t>磁驱动</a:t>
              </a:r>
              <a:endParaRPr lang="zh-CN" altLang="en-US" dirty="0">
                <a:solidFill>
                  <a:srgbClr val="7030A0"/>
                </a:solidFill>
              </a:endParaRPr>
            </a:p>
          </p:txBody>
        </p:sp>
        <p:sp>
          <p:nvSpPr>
            <p:cNvPr id="13" name="文本框 12"/>
            <p:cNvSpPr txBox="1"/>
            <p:nvPr/>
          </p:nvSpPr>
          <p:spPr>
            <a:xfrm>
              <a:off x="6713483" y="5609898"/>
              <a:ext cx="1107996" cy="369332"/>
            </a:xfrm>
            <a:prstGeom prst="rect">
              <a:avLst/>
            </a:prstGeom>
            <a:noFill/>
          </p:spPr>
          <p:txBody>
            <a:bodyPr wrap="none" rtlCol="0">
              <a:spAutoFit/>
            </a:bodyPr>
            <a:lstStyle/>
            <a:p>
              <a:r>
                <a:rPr lang="zh-CN" altLang="en-US" dirty="0" smtClean="0">
                  <a:solidFill>
                    <a:srgbClr val="7030A0"/>
                  </a:solidFill>
                </a:rPr>
                <a:t>旋转镜面</a:t>
              </a:r>
              <a:endParaRPr lang="zh-CN" altLang="en-US" dirty="0">
                <a:solidFill>
                  <a:srgbClr val="7030A0"/>
                </a:solidFill>
              </a:endParaRPr>
            </a:p>
          </p:txBody>
        </p:sp>
      </p:grpSp>
    </p:spTree>
    <p:extLst>
      <p:ext uri="{BB962C8B-B14F-4D97-AF65-F5344CB8AC3E}">
        <p14:creationId xmlns:p14="http://schemas.microsoft.com/office/powerpoint/2010/main" val="317133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762000" y="457200"/>
            <a:ext cx="7391400" cy="487363"/>
          </a:xfrm>
        </p:spPr>
        <p:txBody>
          <a:bodyPr/>
          <a:lstStyle/>
          <a:p>
            <a:pPr algn="ctr"/>
            <a:r>
              <a:rPr lang="zh-CN" altLang="en-US" sz="4400" b="0">
                <a:ea typeface="隶书" panose="02010509060101010101" pitchFamily="49" charset="-122"/>
              </a:rPr>
              <a:t>主要内容</a:t>
            </a:r>
          </a:p>
        </p:txBody>
      </p:sp>
      <p:sp>
        <p:nvSpPr>
          <p:cNvPr id="482307" name="Rectangle 3"/>
          <p:cNvSpPr>
            <a:spLocks noGrp="1" noChangeArrowheads="1"/>
          </p:cNvSpPr>
          <p:nvPr>
            <p:ph type="body" idx="1"/>
          </p:nvPr>
        </p:nvSpPr>
        <p:spPr>
          <a:xfrm>
            <a:off x="2133600" y="1219200"/>
            <a:ext cx="3962400" cy="4495800"/>
          </a:xfrm>
        </p:spPr>
        <p:txBody>
          <a:bodyPr/>
          <a:lstStyle/>
          <a:p>
            <a:pPr>
              <a:lnSpc>
                <a:spcPct val="130000"/>
              </a:lnSpc>
            </a:pPr>
            <a:r>
              <a:rPr lang="zh-CN" altLang="en-US" sz="3200" dirty="0">
                <a:ea typeface="宋体" panose="02010600030101010101" pitchFamily="2" charset="-122"/>
              </a:rPr>
              <a:t>调制的基本</a:t>
            </a:r>
            <a:r>
              <a:rPr lang="zh-CN" altLang="en-US" sz="3200" dirty="0" smtClean="0">
                <a:ea typeface="宋体" panose="02010600030101010101" pitchFamily="2" charset="-122"/>
              </a:rPr>
              <a:t>概念</a:t>
            </a:r>
            <a:endParaRPr lang="en-US" altLang="zh-CN" sz="3200" dirty="0" smtClean="0">
              <a:ea typeface="宋体" panose="02010600030101010101" pitchFamily="2" charset="-122"/>
            </a:endParaRPr>
          </a:p>
          <a:p>
            <a:pPr>
              <a:lnSpc>
                <a:spcPct val="130000"/>
              </a:lnSpc>
            </a:pPr>
            <a:r>
              <a:rPr lang="zh-CN" altLang="en-US" sz="3200" dirty="0" smtClean="0">
                <a:ea typeface="宋体" panose="02010600030101010101" pitchFamily="2" charset="-122"/>
              </a:rPr>
              <a:t>机械调制</a:t>
            </a:r>
            <a:endParaRPr lang="zh-CN" altLang="en-US" sz="3200" dirty="0">
              <a:ea typeface="宋体" panose="02010600030101010101" pitchFamily="2" charset="-122"/>
            </a:endParaRPr>
          </a:p>
          <a:p>
            <a:pPr>
              <a:lnSpc>
                <a:spcPct val="130000"/>
              </a:lnSpc>
            </a:pPr>
            <a:r>
              <a:rPr lang="zh-CN" altLang="en-US" sz="3200" b="1" u="sng" dirty="0">
                <a:solidFill>
                  <a:srgbClr val="FF0000"/>
                </a:solidFill>
                <a:ea typeface="宋体" panose="02010600030101010101" pitchFamily="2" charset="-122"/>
              </a:rPr>
              <a:t>电光调制</a:t>
            </a:r>
          </a:p>
          <a:p>
            <a:pPr>
              <a:lnSpc>
                <a:spcPct val="130000"/>
              </a:lnSpc>
            </a:pPr>
            <a:r>
              <a:rPr lang="zh-CN" altLang="en-US" sz="3200" dirty="0">
                <a:ea typeface="宋体" panose="02010600030101010101" pitchFamily="2" charset="-122"/>
              </a:rPr>
              <a:t>声光调制</a:t>
            </a:r>
          </a:p>
          <a:p>
            <a:pPr>
              <a:lnSpc>
                <a:spcPct val="130000"/>
              </a:lnSpc>
            </a:pPr>
            <a:r>
              <a:rPr lang="zh-CN" altLang="en-US" sz="3200" dirty="0">
                <a:ea typeface="宋体" panose="02010600030101010101" pitchFamily="2" charset="-122"/>
              </a:rPr>
              <a:t>磁光调制</a:t>
            </a:r>
          </a:p>
          <a:p>
            <a:pPr>
              <a:lnSpc>
                <a:spcPct val="130000"/>
              </a:lnSpc>
            </a:pPr>
            <a:r>
              <a:rPr lang="zh-CN" altLang="en-US" sz="3200" dirty="0">
                <a:ea typeface="宋体" panose="02010600030101010101" pitchFamily="2" charset="-122"/>
              </a:rPr>
              <a:t>直接调制</a:t>
            </a:r>
          </a:p>
          <a:p>
            <a:pPr>
              <a:lnSpc>
                <a:spcPct val="130000"/>
              </a:lnSpc>
            </a:pPr>
            <a:r>
              <a:rPr lang="zh-CN" altLang="en-US" sz="3200" dirty="0">
                <a:ea typeface="宋体" panose="02010600030101010101" pitchFamily="2" charset="-122"/>
              </a:rPr>
              <a:t>空间调制器</a:t>
            </a:r>
            <a:endParaRPr lang="en-US" altLang="zh-CN" sz="3200" dirty="0">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762000" y="457200"/>
            <a:ext cx="7391400" cy="487363"/>
          </a:xfrm>
        </p:spPr>
        <p:txBody>
          <a:bodyPr/>
          <a:lstStyle/>
          <a:p>
            <a:pPr algn="ctr"/>
            <a:r>
              <a:rPr lang="zh-CN" altLang="en-US" sz="4400" b="0">
                <a:ea typeface="隶书" panose="02010509060101010101" pitchFamily="49" charset="-122"/>
              </a:rPr>
              <a:t>主要内容</a:t>
            </a:r>
          </a:p>
        </p:txBody>
      </p:sp>
      <p:sp>
        <p:nvSpPr>
          <p:cNvPr id="205827" name="Rectangle 3"/>
          <p:cNvSpPr>
            <a:spLocks noGrp="1" noChangeArrowheads="1"/>
          </p:cNvSpPr>
          <p:nvPr>
            <p:ph type="body" idx="1"/>
          </p:nvPr>
        </p:nvSpPr>
        <p:spPr>
          <a:xfrm>
            <a:off x="2133600" y="1219200"/>
            <a:ext cx="3962400" cy="5105400"/>
          </a:xfrm>
        </p:spPr>
        <p:txBody>
          <a:bodyPr/>
          <a:lstStyle/>
          <a:p>
            <a:pPr>
              <a:lnSpc>
                <a:spcPct val="130000"/>
              </a:lnSpc>
              <a:buClr>
                <a:schemeClr val="accent2">
                  <a:lumMod val="50000"/>
                </a:schemeClr>
              </a:buClr>
              <a:buSzPct val="50000"/>
              <a:buFont typeface="Wingdings" panose="05000000000000000000" pitchFamily="2" charset="2"/>
              <a:buChar char="l"/>
            </a:pPr>
            <a:r>
              <a:rPr lang="zh-CN" altLang="en-US" sz="3200" dirty="0">
                <a:ea typeface="宋体" panose="02010600030101010101" pitchFamily="2" charset="-122"/>
              </a:rPr>
              <a:t>调制的基本</a:t>
            </a:r>
            <a:r>
              <a:rPr lang="zh-CN" altLang="en-US" sz="3200" dirty="0" smtClean="0">
                <a:ea typeface="宋体" panose="02010600030101010101" pitchFamily="2" charset="-122"/>
              </a:rPr>
              <a:t>概念</a:t>
            </a:r>
            <a:endParaRPr lang="en-US" altLang="zh-CN" sz="3200" dirty="0" smtClean="0">
              <a:ea typeface="宋体" panose="02010600030101010101" pitchFamily="2" charset="-122"/>
            </a:endParaRPr>
          </a:p>
          <a:p>
            <a:pPr>
              <a:lnSpc>
                <a:spcPct val="130000"/>
              </a:lnSpc>
              <a:buClr>
                <a:schemeClr val="accent2">
                  <a:lumMod val="50000"/>
                </a:schemeClr>
              </a:buClr>
              <a:buSzPct val="50000"/>
              <a:buFont typeface="Wingdings" panose="05000000000000000000" pitchFamily="2" charset="2"/>
              <a:buChar char="l"/>
            </a:pPr>
            <a:r>
              <a:rPr lang="zh-CN" altLang="en-US" sz="3200" dirty="0" smtClean="0">
                <a:ea typeface="宋体" panose="02010600030101010101" pitchFamily="2" charset="-122"/>
              </a:rPr>
              <a:t>机械调制</a:t>
            </a:r>
            <a:endParaRPr lang="zh-CN" altLang="en-US" sz="3200" dirty="0">
              <a:ea typeface="宋体" panose="02010600030101010101" pitchFamily="2" charset="-122"/>
            </a:endParaRPr>
          </a:p>
          <a:p>
            <a:pPr>
              <a:lnSpc>
                <a:spcPct val="130000"/>
              </a:lnSpc>
              <a:buClr>
                <a:schemeClr val="accent2">
                  <a:lumMod val="50000"/>
                </a:schemeClr>
              </a:buClr>
              <a:buSzPct val="50000"/>
              <a:buFont typeface="Wingdings" panose="05000000000000000000" pitchFamily="2" charset="2"/>
              <a:buChar char="l"/>
            </a:pPr>
            <a:r>
              <a:rPr lang="zh-CN" altLang="en-US" sz="3200" dirty="0">
                <a:ea typeface="宋体" panose="02010600030101010101" pitchFamily="2" charset="-122"/>
              </a:rPr>
              <a:t>电光调制</a:t>
            </a:r>
          </a:p>
          <a:p>
            <a:pPr>
              <a:lnSpc>
                <a:spcPct val="130000"/>
              </a:lnSpc>
              <a:buClr>
                <a:schemeClr val="accent2">
                  <a:lumMod val="50000"/>
                </a:schemeClr>
              </a:buClr>
              <a:buSzPct val="50000"/>
              <a:buFont typeface="Wingdings" panose="05000000000000000000" pitchFamily="2" charset="2"/>
              <a:buChar char="l"/>
            </a:pPr>
            <a:r>
              <a:rPr lang="zh-CN" altLang="en-US" sz="3200" dirty="0">
                <a:ea typeface="宋体" panose="02010600030101010101" pitchFamily="2" charset="-122"/>
              </a:rPr>
              <a:t>声光调制</a:t>
            </a:r>
          </a:p>
          <a:p>
            <a:pPr>
              <a:lnSpc>
                <a:spcPct val="130000"/>
              </a:lnSpc>
              <a:buClr>
                <a:schemeClr val="accent2">
                  <a:lumMod val="50000"/>
                </a:schemeClr>
              </a:buClr>
              <a:buSzPct val="50000"/>
              <a:buFont typeface="Wingdings" panose="05000000000000000000" pitchFamily="2" charset="2"/>
              <a:buChar char="l"/>
            </a:pPr>
            <a:r>
              <a:rPr lang="zh-CN" altLang="en-US" sz="3200" dirty="0">
                <a:ea typeface="宋体" panose="02010600030101010101" pitchFamily="2" charset="-122"/>
              </a:rPr>
              <a:t>磁光调制</a:t>
            </a:r>
          </a:p>
          <a:p>
            <a:pPr>
              <a:lnSpc>
                <a:spcPct val="130000"/>
              </a:lnSpc>
              <a:buClr>
                <a:schemeClr val="accent2">
                  <a:lumMod val="50000"/>
                </a:schemeClr>
              </a:buClr>
              <a:buSzPct val="50000"/>
              <a:buFont typeface="Wingdings" panose="05000000000000000000" pitchFamily="2" charset="2"/>
              <a:buChar char="l"/>
            </a:pPr>
            <a:r>
              <a:rPr lang="zh-CN" altLang="en-US" sz="3200" dirty="0">
                <a:ea typeface="宋体" panose="02010600030101010101" pitchFamily="2" charset="-122"/>
              </a:rPr>
              <a:t>直接调制</a:t>
            </a:r>
          </a:p>
          <a:p>
            <a:pPr>
              <a:lnSpc>
                <a:spcPct val="130000"/>
              </a:lnSpc>
              <a:buClr>
                <a:schemeClr val="accent2">
                  <a:lumMod val="50000"/>
                </a:schemeClr>
              </a:buClr>
              <a:buSzPct val="50000"/>
              <a:buFont typeface="Wingdings" panose="05000000000000000000" pitchFamily="2" charset="2"/>
              <a:buChar char="l"/>
            </a:pPr>
            <a:r>
              <a:rPr lang="zh-CN" altLang="en-US" sz="3200" dirty="0">
                <a:ea typeface="宋体" panose="02010600030101010101" pitchFamily="2" charset="-122"/>
              </a:rPr>
              <a:t>空间调制器</a:t>
            </a:r>
            <a:endParaRPr lang="en-US" altLang="zh-CN" sz="3200" dirty="0">
              <a:ea typeface="宋体" panose="02010600030101010101" pitchFamily="2" charset="-122"/>
            </a:endParaRPr>
          </a:p>
        </p:txBody>
      </p:sp>
    </p:spTree>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3" name="Rectangle 3"/>
          <p:cNvSpPr>
            <a:spLocks noGrp="1" noChangeArrowheads="1"/>
          </p:cNvSpPr>
          <p:nvPr>
            <p:ph type="body" idx="1"/>
          </p:nvPr>
        </p:nvSpPr>
        <p:spPr>
          <a:xfrm>
            <a:off x="990600" y="1990725"/>
            <a:ext cx="6248400" cy="4486275"/>
          </a:xfrm>
        </p:spPr>
        <p:txBody>
          <a:bodyPr/>
          <a:lstStyle/>
          <a:p>
            <a:pPr>
              <a:lnSpc>
                <a:spcPct val="125000"/>
              </a:lnSpc>
            </a:pPr>
            <a:r>
              <a:rPr lang="zh-CN" altLang="en-US" sz="3200">
                <a:ea typeface="宋体" panose="02010600030101010101" pitchFamily="2" charset="-122"/>
              </a:rPr>
              <a:t>电光调制的物理基础</a:t>
            </a:r>
          </a:p>
          <a:p>
            <a:pPr>
              <a:lnSpc>
                <a:spcPct val="125000"/>
              </a:lnSpc>
            </a:pPr>
            <a:r>
              <a:rPr lang="zh-CN" altLang="en-US" sz="3200">
                <a:ea typeface="宋体" panose="02010600030101010101" pitchFamily="2" charset="-122"/>
              </a:rPr>
              <a:t>电光强度调制</a:t>
            </a:r>
          </a:p>
          <a:p>
            <a:pPr>
              <a:lnSpc>
                <a:spcPct val="125000"/>
              </a:lnSpc>
            </a:pPr>
            <a:r>
              <a:rPr lang="zh-CN" altLang="en-US" sz="3200">
                <a:ea typeface="宋体" panose="02010600030101010101" pitchFamily="2" charset="-122"/>
              </a:rPr>
              <a:t>电光相位调制</a:t>
            </a:r>
          </a:p>
          <a:p>
            <a:pPr>
              <a:lnSpc>
                <a:spcPct val="125000"/>
              </a:lnSpc>
            </a:pPr>
            <a:r>
              <a:rPr lang="zh-CN" altLang="en-US" sz="3200">
                <a:ea typeface="宋体" panose="02010600030101010101" pitchFamily="2" charset="-122"/>
              </a:rPr>
              <a:t>电光波导调制器</a:t>
            </a:r>
          </a:p>
          <a:p>
            <a:pPr>
              <a:lnSpc>
                <a:spcPct val="125000"/>
              </a:lnSpc>
            </a:pPr>
            <a:r>
              <a:rPr lang="zh-CN" altLang="en-US" sz="3200">
                <a:ea typeface="宋体" panose="02010600030101010101" pitchFamily="2" charset="-122"/>
              </a:rPr>
              <a:t>电光偏转</a:t>
            </a:r>
          </a:p>
        </p:txBody>
      </p:sp>
      <p:sp>
        <p:nvSpPr>
          <p:cNvPr id="491524" name="Rectangle 4"/>
          <p:cNvSpPr>
            <a:spLocks noGrp="1" noChangeArrowheads="1"/>
          </p:cNvSpPr>
          <p:nvPr>
            <p:ph type="title"/>
          </p:nvPr>
        </p:nvSpPr>
        <p:spPr>
          <a:noFill/>
          <a:ln/>
        </p:spPr>
        <p:txBody>
          <a:bodyPr/>
          <a:lstStyle/>
          <a:p>
            <a:r>
              <a:rPr lang="zh-CN" altLang="en-US">
                <a:ea typeface="宋体" panose="02010600030101010101" pitchFamily="2" charset="-122"/>
              </a:rPr>
              <a:t>电光调制</a:t>
            </a:r>
            <a:endParaRPr lang="en-US" altLang="zh-CN">
              <a:ea typeface="宋体" panose="02010600030101010101" pitchFamily="2" charset="-122"/>
            </a:endParaRPr>
          </a:p>
        </p:txBody>
      </p:sp>
      <p:grpSp>
        <p:nvGrpSpPr>
          <p:cNvPr id="491527" name="Group 7"/>
          <p:cNvGrpSpPr>
            <a:grpSpLocks/>
          </p:cNvGrpSpPr>
          <p:nvPr/>
        </p:nvGrpSpPr>
        <p:grpSpPr bwMode="auto">
          <a:xfrm>
            <a:off x="5213350" y="1674813"/>
            <a:ext cx="2787650" cy="1373187"/>
            <a:chOff x="2784" y="991"/>
            <a:chExt cx="1756" cy="865"/>
          </a:xfrm>
        </p:grpSpPr>
        <p:sp>
          <p:nvSpPr>
            <p:cNvPr id="491525" name="Text Box 5"/>
            <p:cNvSpPr txBox="1">
              <a:spLocks noChangeArrowheads="1"/>
            </p:cNvSpPr>
            <p:nvPr/>
          </p:nvSpPr>
          <p:spPr bwMode="auto">
            <a:xfrm>
              <a:off x="2856" y="991"/>
              <a:ext cx="1684"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a:ea typeface="宋体" panose="02010600030101010101" pitchFamily="2" charset="-122"/>
                </a:rPr>
                <a:t>电致折射率变化</a:t>
              </a:r>
            </a:p>
            <a:p>
              <a:pPr algn="l"/>
              <a:r>
                <a:rPr lang="zh-CN" altLang="en-US" sz="2800">
                  <a:ea typeface="宋体" panose="02010600030101010101" pitchFamily="2" charset="-122"/>
                </a:rPr>
                <a:t>电光相位延迟</a:t>
              </a:r>
            </a:p>
            <a:p>
              <a:pPr algn="l"/>
              <a:r>
                <a:rPr lang="zh-CN" altLang="en-US" sz="2800">
                  <a:ea typeface="宋体" panose="02010600030101010101" pitchFamily="2" charset="-122"/>
                </a:rPr>
                <a:t>光偏振态的变化</a:t>
              </a:r>
            </a:p>
          </p:txBody>
        </p:sp>
        <p:sp>
          <p:nvSpPr>
            <p:cNvPr id="491526" name="AutoShape 6"/>
            <p:cNvSpPr>
              <a:spLocks/>
            </p:cNvSpPr>
            <p:nvPr/>
          </p:nvSpPr>
          <p:spPr bwMode="auto">
            <a:xfrm>
              <a:off x="2784" y="1056"/>
              <a:ext cx="48" cy="768"/>
            </a:xfrm>
            <a:prstGeom prst="leftBrace">
              <a:avLst>
                <a:gd name="adj1" fmla="val 133333"/>
                <a:gd name="adj2" fmla="val 50000"/>
              </a:avLst>
            </a:prstGeom>
            <a:noFill/>
            <a:ln w="254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91527"/>
                                        </p:tgtEl>
                                        <p:attrNameLst>
                                          <p:attrName>style.visibility</p:attrName>
                                        </p:attrNameLst>
                                      </p:cBhvr>
                                      <p:to>
                                        <p:strVal val="visible"/>
                                      </p:to>
                                    </p:set>
                                    <p:anim calcmode="lin" valueType="num">
                                      <p:cBhvr additive="base">
                                        <p:cTn id="7" dur="500" fill="hold"/>
                                        <p:tgtEl>
                                          <p:spTgt spid="491527"/>
                                        </p:tgtEl>
                                        <p:attrNameLst>
                                          <p:attrName>ppt_x</p:attrName>
                                        </p:attrNameLst>
                                      </p:cBhvr>
                                      <p:tavLst>
                                        <p:tav tm="0">
                                          <p:val>
                                            <p:strVal val="1+#ppt_w/2"/>
                                          </p:val>
                                        </p:tav>
                                        <p:tav tm="100000">
                                          <p:val>
                                            <p:strVal val="#ppt_x"/>
                                          </p:val>
                                        </p:tav>
                                      </p:tavLst>
                                    </p:anim>
                                    <p:anim calcmode="lin" valueType="num">
                                      <p:cBhvr additive="base">
                                        <p:cTn id="8" dur="500" fill="hold"/>
                                        <p:tgtEl>
                                          <p:spTgt spid="4915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zh-CN" altLang="en-US" sz="2400">
                <a:ea typeface="宋体" panose="02010600030101010101" pitchFamily="2" charset="-122"/>
              </a:rPr>
              <a:t>电光调制的物理基础</a:t>
            </a:r>
          </a:p>
        </p:txBody>
      </p:sp>
      <p:sp>
        <p:nvSpPr>
          <p:cNvPr id="483333" name="Text Box 5"/>
          <p:cNvSpPr txBox="1">
            <a:spLocks noChangeArrowheads="1"/>
          </p:cNvSpPr>
          <p:nvPr/>
        </p:nvSpPr>
        <p:spPr bwMode="auto">
          <a:xfrm>
            <a:off x="152400" y="1295400"/>
            <a:ext cx="8718550" cy="192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600" b="1">
                <a:solidFill>
                  <a:srgbClr val="FF0000"/>
                </a:solidFill>
                <a:ea typeface="华文新魏" panose="02010800040101010101" pitchFamily="2" charset="-122"/>
              </a:rPr>
              <a:t>电光效应</a:t>
            </a:r>
            <a:r>
              <a:rPr lang="zh-CN" altLang="en-US" sz="3600">
                <a:solidFill>
                  <a:srgbClr val="FF0000"/>
                </a:solidFill>
                <a:ea typeface="华文新魏" panose="02010800040101010101" pitchFamily="2" charset="-122"/>
              </a:rPr>
              <a:t>：</a:t>
            </a:r>
          </a:p>
          <a:p>
            <a:pPr algn="l"/>
            <a:r>
              <a:rPr lang="zh-CN" altLang="en-US" sz="2800">
                <a:ea typeface="宋体" panose="02010600030101010101" pitchFamily="2" charset="-122"/>
              </a:rPr>
              <a:t>某些晶体在外加电场的作用下，其折射率将发生改变，</a:t>
            </a:r>
          </a:p>
          <a:p>
            <a:pPr algn="l"/>
            <a:r>
              <a:rPr lang="zh-CN" altLang="en-US" sz="2800">
                <a:ea typeface="宋体" panose="02010600030101010101" pitchFamily="2" charset="-122"/>
              </a:rPr>
              <a:t>当光波通过此介质时，其传输特性就受到影响而改变。</a:t>
            </a:r>
          </a:p>
          <a:p>
            <a:pPr algn="l"/>
            <a:r>
              <a:rPr lang="zh-CN" altLang="en-US" sz="2800">
                <a:solidFill>
                  <a:schemeClr val="tx2"/>
                </a:solidFill>
                <a:ea typeface="楷体_GB2312" pitchFamily="49" charset="-122"/>
              </a:rPr>
              <a:t>电光效应是电光调制的物理基础。</a:t>
            </a:r>
          </a:p>
        </p:txBody>
      </p:sp>
      <p:graphicFrame>
        <p:nvGraphicFramePr>
          <p:cNvPr id="483334" name="Object 6"/>
          <p:cNvGraphicFramePr>
            <a:graphicFrameLocks noChangeAspect="1"/>
          </p:cNvGraphicFramePr>
          <p:nvPr/>
        </p:nvGraphicFramePr>
        <p:xfrm>
          <a:off x="1905000" y="3378200"/>
          <a:ext cx="4114800" cy="736600"/>
        </p:xfrm>
        <a:graphic>
          <a:graphicData uri="http://schemas.openxmlformats.org/presentationml/2006/ole">
            <mc:AlternateContent xmlns:mc="http://schemas.openxmlformats.org/markup-compatibility/2006">
              <mc:Choice xmlns:v="urn:schemas-microsoft-com:vml" Requires="v">
                <p:oleObj spid="_x0000_s483382" name="Equation" r:id="rId3" imgW="1346040" imgH="241200" progId="Equation.DSMT4">
                  <p:embed/>
                </p:oleObj>
              </mc:Choice>
              <mc:Fallback>
                <p:oleObj name="Equation" r:id="rId3" imgW="1346040" imgH="2412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378200"/>
                        <a:ext cx="41148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3335" name="Object 7"/>
          <p:cNvGraphicFramePr>
            <a:graphicFrameLocks noChangeAspect="1"/>
          </p:cNvGraphicFramePr>
          <p:nvPr/>
        </p:nvGraphicFramePr>
        <p:xfrm>
          <a:off x="1420813" y="4445000"/>
          <a:ext cx="5084762" cy="736600"/>
        </p:xfrm>
        <a:graphic>
          <a:graphicData uri="http://schemas.openxmlformats.org/presentationml/2006/ole">
            <mc:AlternateContent xmlns:mc="http://schemas.openxmlformats.org/markup-compatibility/2006">
              <mc:Choice xmlns:v="urn:schemas-microsoft-com:vml" Requires="v">
                <p:oleObj spid="_x0000_s483383" name="Equation" r:id="rId5" imgW="1663560" imgH="241200" progId="Equation.DSMT4">
                  <p:embed/>
                </p:oleObj>
              </mc:Choice>
              <mc:Fallback>
                <p:oleObj name="Equation" r:id="rId5" imgW="1663560" imgH="241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813" y="4445000"/>
                        <a:ext cx="5084762"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3336" name="Text Box 8"/>
          <p:cNvSpPr txBox="1">
            <a:spLocks noChangeArrowheads="1"/>
          </p:cNvSpPr>
          <p:nvPr/>
        </p:nvSpPr>
        <p:spPr bwMode="auto">
          <a:xfrm>
            <a:off x="228600" y="5729288"/>
            <a:ext cx="4275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黑体" panose="02010609060101010101" pitchFamily="49" charset="-122"/>
              </a:rPr>
              <a:t>普科尔斯（</a:t>
            </a:r>
            <a:r>
              <a:rPr lang="en-US" altLang="zh-CN" sz="2800">
                <a:solidFill>
                  <a:srgbClr val="FF0000"/>
                </a:solidFill>
                <a:ea typeface="黑体" panose="02010609060101010101" pitchFamily="49" charset="-122"/>
              </a:rPr>
              <a:t>Pockels</a:t>
            </a:r>
            <a:r>
              <a:rPr lang="zh-CN" altLang="en-US" sz="2800">
                <a:solidFill>
                  <a:srgbClr val="FF0000"/>
                </a:solidFill>
                <a:ea typeface="黑体" panose="02010609060101010101" pitchFamily="49" charset="-122"/>
              </a:rPr>
              <a:t>）效应</a:t>
            </a:r>
          </a:p>
        </p:txBody>
      </p:sp>
      <p:sp>
        <p:nvSpPr>
          <p:cNvPr id="483337" name="Line 9"/>
          <p:cNvSpPr>
            <a:spLocks noChangeShapeType="1"/>
          </p:cNvSpPr>
          <p:nvPr/>
        </p:nvSpPr>
        <p:spPr bwMode="auto">
          <a:xfrm flipV="1">
            <a:off x="2895600" y="5103813"/>
            <a:ext cx="1219200" cy="611187"/>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3338" name="Text Box 10"/>
          <p:cNvSpPr txBox="1">
            <a:spLocks noChangeArrowheads="1"/>
          </p:cNvSpPr>
          <p:nvPr/>
        </p:nvSpPr>
        <p:spPr bwMode="auto">
          <a:xfrm>
            <a:off x="5695950" y="5805488"/>
            <a:ext cx="2990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黑体" panose="02010609060101010101" pitchFamily="49" charset="-122"/>
              </a:rPr>
              <a:t>克尔（</a:t>
            </a:r>
            <a:r>
              <a:rPr lang="en-US" altLang="zh-CN" sz="2800">
                <a:solidFill>
                  <a:srgbClr val="FF0000"/>
                </a:solidFill>
                <a:ea typeface="黑体" panose="02010609060101010101" pitchFamily="49" charset="-122"/>
              </a:rPr>
              <a:t>Kerr</a:t>
            </a:r>
            <a:r>
              <a:rPr lang="zh-CN" altLang="en-US" sz="2800">
                <a:solidFill>
                  <a:srgbClr val="FF0000"/>
                </a:solidFill>
                <a:ea typeface="黑体" panose="02010609060101010101" pitchFamily="49" charset="-122"/>
              </a:rPr>
              <a:t>）效应</a:t>
            </a:r>
          </a:p>
        </p:txBody>
      </p:sp>
      <p:sp>
        <p:nvSpPr>
          <p:cNvPr id="483339" name="Line 11"/>
          <p:cNvSpPr>
            <a:spLocks noChangeShapeType="1"/>
          </p:cNvSpPr>
          <p:nvPr/>
        </p:nvSpPr>
        <p:spPr bwMode="auto">
          <a:xfrm flipH="1" flipV="1">
            <a:off x="5257800" y="5029200"/>
            <a:ext cx="1752600" cy="7620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7" name="Rectangle 5"/>
          <p:cNvSpPr>
            <a:spLocks noGrp="1" noChangeArrowheads="1"/>
          </p:cNvSpPr>
          <p:nvPr>
            <p:ph type="title"/>
          </p:nvPr>
        </p:nvSpPr>
        <p:spPr>
          <a:noFill/>
          <a:ln/>
        </p:spPr>
        <p:txBody>
          <a:bodyPr/>
          <a:lstStyle/>
          <a:p>
            <a:r>
              <a:rPr lang="zh-CN" altLang="en-US" sz="2400">
                <a:ea typeface="宋体" panose="02010600030101010101" pitchFamily="2" charset="-122"/>
              </a:rPr>
              <a:t>电致折射率变化</a:t>
            </a:r>
          </a:p>
        </p:txBody>
      </p:sp>
      <p:grpSp>
        <p:nvGrpSpPr>
          <p:cNvPr id="484367" name="Group 15"/>
          <p:cNvGrpSpPr>
            <a:grpSpLocks/>
          </p:cNvGrpSpPr>
          <p:nvPr/>
        </p:nvGrpSpPr>
        <p:grpSpPr bwMode="auto">
          <a:xfrm>
            <a:off x="98425" y="1066800"/>
            <a:ext cx="3559175" cy="1498600"/>
            <a:chOff x="62" y="672"/>
            <a:chExt cx="2242" cy="944"/>
          </a:xfrm>
        </p:grpSpPr>
        <p:graphicFrame>
          <p:nvGraphicFramePr>
            <p:cNvPr id="484356" name="Object 4"/>
            <p:cNvGraphicFramePr>
              <a:graphicFrameLocks noChangeAspect="1"/>
            </p:cNvGraphicFramePr>
            <p:nvPr/>
          </p:nvGraphicFramePr>
          <p:xfrm>
            <a:off x="528" y="912"/>
            <a:ext cx="1776" cy="704"/>
          </p:xfrm>
          <a:graphic>
            <a:graphicData uri="http://schemas.openxmlformats.org/presentationml/2006/ole">
              <mc:AlternateContent xmlns:mc="http://schemas.openxmlformats.org/markup-compatibility/2006">
                <mc:Choice xmlns:v="urn:schemas-microsoft-com:vml" Requires="v">
                  <p:oleObj spid="_x0000_s484453" r:id="rId3" imgW="1104900" imgH="469900" progId="Equation.3">
                    <p:embed/>
                  </p:oleObj>
                </mc:Choice>
                <mc:Fallback>
                  <p:oleObj r:id="rId3" imgW="1104900" imgH="4699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912"/>
                          <a:ext cx="1776" cy="7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4358" name="Text Box 6"/>
            <p:cNvSpPr txBox="1">
              <a:spLocks noChangeArrowheads="1"/>
            </p:cNvSpPr>
            <p:nvPr/>
          </p:nvSpPr>
          <p:spPr bwMode="auto">
            <a:xfrm>
              <a:off x="62" y="672"/>
              <a:ext cx="147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solidFill>
                    <a:schemeClr val="tx2"/>
                  </a:solidFill>
                  <a:ea typeface="楷体_GB2312" pitchFamily="49" charset="-122"/>
                </a:rPr>
                <a:t>未加电场时</a:t>
              </a:r>
              <a:endParaRPr lang="en-US" altLang="zh-CN" sz="2800">
                <a:solidFill>
                  <a:schemeClr val="tx2"/>
                </a:solidFill>
                <a:ea typeface="楷体_GB2312" pitchFamily="49" charset="-122"/>
              </a:endParaRPr>
            </a:p>
          </p:txBody>
        </p:sp>
      </p:grpSp>
      <p:sp>
        <p:nvSpPr>
          <p:cNvPr id="484359" name="Text Box 7"/>
          <p:cNvSpPr txBox="1">
            <a:spLocks noChangeArrowheads="1"/>
          </p:cNvSpPr>
          <p:nvPr/>
        </p:nvSpPr>
        <p:spPr bwMode="auto">
          <a:xfrm>
            <a:off x="6629400" y="1263650"/>
            <a:ext cx="197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ea typeface="楷体_GB2312" pitchFamily="49" charset="-122"/>
              </a:rPr>
              <a:t>折射率椭球</a:t>
            </a:r>
          </a:p>
        </p:txBody>
      </p:sp>
      <p:pic>
        <p:nvPicPr>
          <p:cNvPr id="48436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188" y="1905000"/>
            <a:ext cx="4011612" cy="426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484368" name="Group 16"/>
          <p:cNvGrpSpPr>
            <a:grpSpLocks/>
          </p:cNvGrpSpPr>
          <p:nvPr/>
        </p:nvGrpSpPr>
        <p:grpSpPr bwMode="auto">
          <a:xfrm>
            <a:off x="152400" y="2452688"/>
            <a:ext cx="4724400" cy="2347912"/>
            <a:chOff x="96" y="1545"/>
            <a:chExt cx="2976" cy="1479"/>
          </a:xfrm>
        </p:grpSpPr>
        <p:sp>
          <p:nvSpPr>
            <p:cNvPr id="484361" name="Text Box 9"/>
            <p:cNvSpPr txBox="1">
              <a:spLocks noChangeArrowheads="1"/>
            </p:cNvSpPr>
            <p:nvPr/>
          </p:nvSpPr>
          <p:spPr bwMode="auto">
            <a:xfrm>
              <a:off x="206" y="1545"/>
              <a:ext cx="12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solidFill>
                    <a:schemeClr val="tx2"/>
                  </a:solidFill>
                  <a:ea typeface="楷体_GB2312" pitchFamily="49" charset="-122"/>
                </a:rPr>
                <a:t>加电场后 </a:t>
              </a:r>
              <a:endParaRPr lang="en-US" altLang="zh-CN" sz="2800">
                <a:solidFill>
                  <a:schemeClr val="tx2"/>
                </a:solidFill>
                <a:ea typeface="楷体_GB2312" pitchFamily="49" charset="-122"/>
              </a:endParaRPr>
            </a:p>
          </p:txBody>
        </p:sp>
        <p:graphicFrame>
          <p:nvGraphicFramePr>
            <p:cNvPr id="484362" name="Object 10"/>
            <p:cNvGraphicFramePr>
              <a:graphicFrameLocks noChangeAspect="1"/>
            </p:cNvGraphicFramePr>
            <p:nvPr/>
          </p:nvGraphicFramePr>
          <p:xfrm>
            <a:off x="96" y="1826"/>
            <a:ext cx="2976" cy="1198"/>
          </p:xfrm>
          <a:graphic>
            <a:graphicData uri="http://schemas.openxmlformats.org/presentationml/2006/ole">
              <mc:AlternateContent xmlns:mc="http://schemas.openxmlformats.org/markup-compatibility/2006">
                <mc:Choice xmlns:v="urn:schemas-microsoft-com:vml" Requires="v">
                  <p:oleObj spid="_x0000_s484454" name="Equation" r:id="rId6" imgW="2514600" imgH="888840" progId="Equation.DSMT4">
                    <p:embed/>
                  </p:oleObj>
                </mc:Choice>
                <mc:Fallback>
                  <p:oleObj name="Equation" r:id="rId6" imgW="2514600" imgH="88884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 y="1826"/>
                          <a:ext cx="2976" cy="11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84363" name="Object 11"/>
          <p:cNvGraphicFramePr>
            <a:graphicFrameLocks noChangeAspect="1"/>
          </p:cNvGraphicFramePr>
          <p:nvPr/>
        </p:nvGraphicFramePr>
        <p:xfrm>
          <a:off x="762000" y="4953000"/>
          <a:ext cx="2971800" cy="1154113"/>
        </p:xfrm>
        <a:graphic>
          <a:graphicData uri="http://schemas.openxmlformats.org/presentationml/2006/ole">
            <mc:AlternateContent xmlns:mc="http://schemas.openxmlformats.org/markup-compatibility/2006">
              <mc:Choice xmlns:v="urn:schemas-microsoft-com:vml" Requires="v">
                <p:oleObj spid="_x0000_s484455" r:id="rId8" imgW="1155199" imgH="444307" progId="Equation.3">
                  <p:embed/>
                </p:oleObj>
              </mc:Choice>
              <mc:Fallback>
                <p:oleObj r:id="rId8" imgW="1155199" imgH="444307"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4953000"/>
                        <a:ext cx="2971800" cy="115411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4366" name="Group 14"/>
          <p:cNvGrpSpPr>
            <a:grpSpLocks/>
          </p:cNvGrpSpPr>
          <p:nvPr/>
        </p:nvGrpSpPr>
        <p:grpSpPr bwMode="auto">
          <a:xfrm>
            <a:off x="876300" y="6096000"/>
            <a:ext cx="3086100" cy="627063"/>
            <a:chOff x="1296" y="3877"/>
            <a:chExt cx="1944" cy="395"/>
          </a:xfrm>
        </p:grpSpPr>
        <p:sp>
          <p:nvSpPr>
            <p:cNvPr id="484364" name="Rectangle 12"/>
            <p:cNvSpPr>
              <a:spLocks noChangeArrowheads="1"/>
            </p:cNvSpPr>
            <p:nvPr/>
          </p:nvSpPr>
          <p:spPr bwMode="auto">
            <a:xfrm>
              <a:off x="1488" y="3945"/>
              <a:ext cx="17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a:solidFill>
                    <a:srgbClr val="FF0000"/>
                  </a:solidFill>
                  <a:ea typeface="宋体" panose="02010600030101010101" pitchFamily="2" charset="-122"/>
                </a:rPr>
                <a:t>：</a:t>
              </a:r>
              <a:r>
                <a:rPr kumimoji="1" lang="zh-CN" altLang="en-US" sz="2800" b="1">
                  <a:solidFill>
                    <a:srgbClr val="FF0000"/>
                  </a:solidFill>
                  <a:ea typeface="楷体_GB2312" pitchFamily="49" charset="-122"/>
                </a:rPr>
                <a:t>线性电光系数 </a:t>
              </a:r>
            </a:p>
          </p:txBody>
        </p:sp>
        <p:graphicFrame>
          <p:nvGraphicFramePr>
            <p:cNvPr id="484365" name="Object 13"/>
            <p:cNvGraphicFramePr>
              <a:graphicFrameLocks noChangeAspect="1"/>
            </p:cNvGraphicFramePr>
            <p:nvPr/>
          </p:nvGraphicFramePr>
          <p:xfrm>
            <a:off x="1296" y="3877"/>
            <a:ext cx="288" cy="395"/>
          </p:xfrm>
          <a:graphic>
            <a:graphicData uri="http://schemas.openxmlformats.org/presentationml/2006/ole">
              <mc:AlternateContent xmlns:mc="http://schemas.openxmlformats.org/markup-compatibility/2006">
                <mc:Choice xmlns:v="urn:schemas-microsoft-com:vml" Requires="v">
                  <p:oleObj spid="_x0000_s484456" name="Equation" r:id="rId10" imgW="177480" imgH="241200" progId="Equation.DSMT4">
                    <p:embed/>
                  </p:oleObj>
                </mc:Choice>
                <mc:Fallback>
                  <p:oleObj name="Equation" r:id="rId10" imgW="177480" imgH="241200" progId="Equation.DSMT4">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6" y="3877"/>
                          <a:ext cx="288"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4367"/>
                                        </p:tgtEl>
                                        <p:attrNameLst>
                                          <p:attrName>style.visibility</p:attrName>
                                        </p:attrNameLst>
                                      </p:cBhvr>
                                      <p:to>
                                        <p:strVal val="visible"/>
                                      </p:to>
                                    </p:set>
                                    <p:anim calcmode="lin" valueType="num">
                                      <p:cBhvr additive="base">
                                        <p:cTn id="7" dur="500" fill="hold"/>
                                        <p:tgtEl>
                                          <p:spTgt spid="484367"/>
                                        </p:tgtEl>
                                        <p:attrNameLst>
                                          <p:attrName>ppt_x</p:attrName>
                                        </p:attrNameLst>
                                      </p:cBhvr>
                                      <p:tavLst>
                                        <p:tav tm="0">
                                          <p:val>
                                            <p:strVal val="0-#ppt_w/2"/>
                                          </p:val>
                                        </p:tav>
                                        <p:tav tm="100000">
                                          <p:val>
                                            <p:strVal val="#ppt_x"/>
                                          </p:val>
                                        </p:tav>
                                      </p:tavLst>
                                    </p:anim>
                                    <p:anim calcmode="lin" valueType="num">
                                      <p:cBhvr additive="base">
                                        <p:cTn id="8" dur="500" fill="hold"/>
                                        <p:tgtEl>
                                          <p:spTgt spid="4843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84368"/>
                                        </p:tgtEl>
                                        <p:attrNameLst>
                                          <p:attrName>style.visibility</p:attrName>
                                        </p:attrNameLst>
                                      </p:cBhvr>
                                      <p:to>
                                        <p:strVal val="visible"/>
                                      </p:to>
                                    </p:set>
                                    <p:anim calcmode="lin" valueType="num">
                                      <p:cBhvr additive="base">
                                        <p:cTn id="13" dur="500" fill="hold"/>
                                        <p:tgtEl>
                                          <p:spTgt spid="484368"/>
                                        </p:tgtEl>
                                        <p:attrNameLst>
                                          <p:attrName>ppt_x</p:attrName>
                                        </p:attrNameLst>
                                      </p:cBhvr>
                                      <p:tavLst>
                                        <p:tav tm="0">
                                          <p:val>
                                            <p:strVal val="0-#ppt_w/2"/>
                                          </p:val>
                                        </p:tav>
                                        <p:tav tm="100000">
                                          <p:val>
                                            <p:strVal val="#ppt_x"/>
                                          </p:val>
                                        </p:tav>
                                      </p:tavLst>
                                    </p:anim>
                                    <p:anim calcmode="lin" valueType="num">
                                      <p:cBhvr additive="base">
                                        <p:cTn id="14" dur="500" fill="hold"/>
                                        <p:tgtEl>
                                          <p:spTgt spid="48436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484363"/>
                                        </p:tgtEl>
                                        <p:attrNameLst>
                                          <p:attrName>style.visibility</p:attrName>
                                        </p:attrNameLst>
                                      </p:cBhvr>
                                      <p:to>
                                        <p:strVal val="visible"/>
                                      </p:to>
                                    </p:set>
                                    <p:animEffect transition="in" filter="dissolve">
                                      <p:cBhvr>
                                        <p:cTn id="19" dur="500"/>
                                        <p:tgtEl>
                                          <p:spTgt spid="48436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484366"/>
                                        </p:tgtEl>
                                        <p:attrNameLst>
                                          <p:attrName>style.visibility</p:attrName>
                                        </p:attrNameLst>
                                      </p:cBhvr>
                                      <p:to>
                                        <p:strVal val="visible"/>
                                      </p:to>
                                    </p:set>
                                    <p:animEffect transition="in" filter="dissolve">
                                      <p:cBhvr>
                                        <p:cTn id="24" dur="500"/>
                                        <p:tgtEl>
                                          <p:spTgt spid="484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5380" name="Object 4"/>
          <p:cNvGraphicFramePr>
            <a:graphicFrameLocks noChangeAspect="1"/>
          </p:cNvGraphicFramePr>
          <p:nvPr>
            <p:extLst>
              <p:ext uri="{D42A27DB-BD31-4B8C-83A1-F6EECF244321}">
                <p14:modId xmlns:p14="http://schemas.microsoft.com/office/powerpoint/2010/main" val="809348079"/>
              </p:ext>
            </p:extLst>
          </p:nvPr>
        </p:nvGraphicFramePr>
        <p:xfrm>
          <a:off x="1428750" y="1189038"/>
          <a:ext cx="5981700" cy="5505450"/>
        </p:xfrm>
        <a:graphic>
          <a:graphicData uri="http://schemas.openxmlformats.org/presentationml/2006/ole">
            <mc:AlternateContent xmlns:mc="http://schemas.openxmlformats.org/markup-compatibility/2006">
              <mc:Choice xmlns:v="urn:schemas-microsoft-com:vml" Requires="v">
                <p:oleObj spid="_x0000_s485405" name="公式" r:id="rId3" imgW="2209680" imgH="2666880" progId="Equation.3">
                  <p:embed/>
                </p:oleObj>
              </mc:Choice>
              <mc:Fallback>
                <p:oleObj name="公式" r:id="rId3" imgW="2209680" imgH="2666880" progId="Equation.3">
                  <p:embed/>
                  <p:pic>
                    <p:nvPicPr>
                      <p:cNvPr id="0" name="Object 4"/>
                      <p:cNvPicPr>
                        <a:picLocks noChangeAspect="1" noChangeArrowheads="1"/>
                      </p:cNvPicPr>
                      <p:nvPr/>
                    </p:nvPicPr>
                    <p:blipFill>
                      <a:blip r:embed="rId4"/>
                      <a:srcRect/>
                      <a:stretch>
                        <a:fillRect/>
                      </a:stretch>
                    </p:blipFill>
                    <p:spPr bwMode="auto">
                      <a:xfrm>
                        <a:off x="1428750" y="1189038"/>
                        <a:ext cx="5981700" cy="550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5383" name="Rectangle 7"/>
          <p:cNvSpPr>
            <a:spLocks noGrp="1" noChangeArrowheads="1"/>
          </p:cNvSpPr>
          <p:nvPr>
            <p:ph type="title"/>
          </p:nvPr>
        </p:nvSpPr>
        <p:spPr>
          <a:noFill/>
          <a:ln/>
        </p:spPr>
        <p:txBody>
          <a:bodyPr/>
          <a:lstStyle/>
          <a:p>
            <a:r>
              <a:rPr lang="zh-CN" altLang="en-US">
                <a:ea typeface="宋体" panose="02010600030101010101" pitchFamily="2" charset="-122"/>
              </a:rPr>
              <a:t>电致折射率变化</a:t>
            </a:r>
          </a:p>
        </p:txBody>
      </p:sp>
    </p:spTree>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407" name="Group 7"/>
          <p:cNvGrpSpPr>
            <a:grpSpLocks/>
          </p:cNvGrpSpPr>
          <p:nvPr/>
        </p:nvGrpSpPr>
        <p:grpSpPr bwMode="auto">
          <a:xfrm>
            <a:off x="533400" y="1719263"/>
            <a:ext cx="8305800" cy="947737"/>
            <a:chOff x="336" y="960"/>
            <a:chExt cx="5232" cy="597"/>
          </a:xfrm>
        </p:grpSpPr>
        <p:sp>
          <p:nvSpPr>
            <p:cNvPr id="486404" name="Text Box 4"/>
            <p:cNvSpPr txBox="1">
              <a:spLocks noChangeArrowheads="1"/>
            </p:cNvSpPr>
            <p:nvPr/>
          </p:nvSpPr>
          <p:spPr bwMode="auto">
            <a:xfrm>
              <a:off x="336" y="960"/>
              <a:ext cx="5232"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latin typeface="Times New Roman" panose="02020603050405020304" pitchFamily="18" charset="0"/>
                  <a:ea typeface="宋体" panose="02010600030101010101" pitchFamily="2" charset="-122"/>
                </a:rPr>
                <a:t>对常用的</a:t>
              </a:r>
              <a:r>
                <a:rPr kumimoji="1" lang="en-US" altLang="zh-CN" sz="2800">
                  <a:latin typeface="Times New Roman" panose="02020603050405020304" pitchFamily="18" charset="0"/>
                  <a:ea typeface="宋体" panose="02010600030101010101" pitchFamily="2" charset="-122"/>
                </a:rPr>
                <a:t>KDP</a:t>
              </a:r>
              <a:r>
                <a:rPr kumimoji="1" lang="zh-CN" altLang="en-US" sz="2800" b="1">
                  <a:solidFill>
                    <a:srgbClr val="FF0000"/>
                  </a:solidFill>
                  <a:latin typeface="Times New Roman" panose="02020603050405020304" pitchFamily="18" charset="0"/>
                  <a:ea typeface="宋体" panose="02010600030101010101" pitchFamily="2" charset="-122"/>
                </a:rPr>
                <a:t>（</a:t>
              </a:r>
              <a:r>
                <a:rPr kumimoji="1" lang="en-US" altLang="zh-CN" sz="2800" b="1">
                  <a:solidFill>
                    <a:srgbClr val="FF0000"/>
                  </a:solidFill>
                  <a:latin typeface="Times New Roman" panose="02020603050405020304" pitchFamily="18" charset="0"/>
                  <a:ea typeface="宋体" panose="02010600030101010101" pitchFamily="2" charset="-122"/>
                </a:rPr>
                <a:t>KH</a:t>
              </a:r>
              <a:r>
                <a:rPr kumimoji="1" lang="en-US" altLang="zh-CN" sz="2800" b="1" baseline="-30000">
                  <a:solidFill>
                    <a:srgbClr val="FF0000"/>
                  </a:solidFill>
                  <a:latin typeface="Times New Roman" panose="02020603050405020304" pitchFamily="18" charset="0"/>
                  <a:ea typeface="宋体" panose="02010600030101010101" pitchFamily="2" charset="-122"/>
                </a:rPr>
                <a:t>2</a:t>
              </a:r>
              <a:r>
                <a:rPr kumimoji="1" lang="en-US" altLang="zh-CN" sz="2800" b="1">
                  <a:solidFill>
                    <a:srgbClr val="FF0000"/>
                  </a:solidFill>
                  <a:latin typeface="Times New Roman" panose="02020603050405020304" pitchFamily="18" charset="0"/>
                  <a:ea typeface="宋体" panose="02010600030101010101" pitchFamily="2" charset="-122"/>
                </a:rPr>
                <a:t>PO</a:t>
              </a:r>
              <a:r>
                <a:rPr kumimoji="1" lang="en-US" altLang="zh-CN" sz="2800" b="1" baseline="-30000">
                  <a:solidFill>
                    <a:srgbClr val="FF0000"/>
                  </a:solidFill>
                  <a:latin typeface="Times New Roman" panose="02020603050405020304" pitchFamily="18" charset="0"/>
                  <a:ea typeface="宋体" panose="02010600030101010101" pitchFamily="2" charset="-122"/>
                </a:rPr>
                <a:t>4</a:t>
              </a:r>
              <a:r>
                <a:rPr kumimoji="1" lang="zh-CN" altLang="en-US" sz="2800" b="1">
                  <a:solidFill>
                    <a:srgbClr val="FF0000"/>
                  </a:solidFill>
                  <a:latin typeface="Times New Roman" panose="02020603050405020304" pitchFamily="18" charset="0"/>
                  <a:ea typeface="宋体" panose="02010600030101010101" pitchFamily="2" charset="-122"/>
                </a:rPr>
                <a:t>）</a:t>
              </a:r>
              <a:r>
                <a:rPr kumimoji="1" lang="zh-CN" altLang="en-US" sz="2800">
                  <a:latin typeface="Times New Roman" panose="02020603050405020304" pitchFamily="18" charset="0"/>
                  <a:ea typeface="宋体" panose="02010600030101010101" pitchFamily="2" charset="-122"/>
                </a:rPr>
                <a:t>晶体有</a:t>
              </a:r>
              <a:r>
                <a:rPr kumimoji="1" lang="en-US" altLang="zh-CN" sz="2800" i="1">
                  <a:latin typeface="Times New Roman" panose="02020603050405020304" pitchFamily="18" charset="0"/>
                  <a:ea typeface="宋体" panose="02010600030101010101" pitchFamily="2" charset="-122"/>
                </a:rPr>
                <a:t>n</a:t>
              </a:r>
              <a:r>
                <a:rPr kumimoji="1" lang="en-US" altLang="zh-CN" sz="2800" i="1" baseline="-30000">
                  <a:latin typeface="Times New Roman" panose="02020603050405020304" pitchFamily="18" charset="0"/>
                  <a:ea typeface="宋体" panose="02010600030101010101" pitchFamily="2" charset="-122"/>
                </a:rPr>
                <a:t>x</a:t>
              </a:r>
              <a:r>
                <a:rPr kumimoji="1" lang="en-US" altLang="zh-CN"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n</a:t>
              </a:r>
              <a:r>
                <a:rPr kumimoji="1" lang="en-US" altLang="zh-CN" sz="2800" i="1" baseline="-30000">
                  <a:latin typeface="Times New Roman" panose="02020603050405020304" pitchFamily="18" charset="0"/>
                  <a:ea typeface="宋体" panose="02010600030101010101" pitchFamily="2" charset="-122"/>
                </a:rPr>
                <a:t>y</a:t>
              </a:r>
              <a:r>
                <a:rPr kumimoji="1" lang="en-US" altLang="zh-CN"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n</a:t>
              </a:r>
              <a:r>
                <a:rPr kumimoji="1" lang="en-US" altLang="zh-CN" sz="2800" i="1" baseline="-30000">
                  <a:latin typeface="Times New Roman" panose="02020603050405020304" pitchFamily="18" charset="0"/>
                  <a:ea typeface="宋体" panose="02010600030101010101" pitchFamily="2" charset="-122"/>
                </a:rPr>
                <a:t>o</a:t>
              </a:r>
              <a:r>
                <a:rPr kumimoji="1" lang="zh-CN" altLang="en-US"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n</a:t>
              </a:r>
              <a:r>
                <a:rPr kumimoji="1" lang="en-US" altLang="zh-CN" sz="2800" i="1" baseline="-30000">
                  <a:latin typeface="Times New Roman" panose="02020603050405020304" pitchFamily="18" charset="0"/>
                  <a:ea typeface="宋体" panose="02010600030101010101" pitchFamily="2" charset="-122"/>
                </a:rPr>
                <a:t>z</a:t>
              </a:r>
              <a:r>
                <a:rPr kumimoji="1" lang="en-US" altLang="zh-CN"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n</a:t>
              </a:r>
              <a:r>
                <a:rPr kumimoji="1" lang="en-US" altLang="zh-CN" sz="2800" i="1" baseline="-30000">
                  <a:latin typeface="Times New Roman" panose="02020603050405020304" pitchFamily="18" charset="0"/>
                  <a:ea typeface="宋体" panose="02010600030101010101" pitchFamily="2" charset="-122"/>
                </a:rPr>
                <a:t>e</a:t>
              </a:r>
              <a:r>
                <a:rPr kumimoji="1" lang="zh-CN" altLang="en-US"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n</a:t>
              </a:r>
              <a:r>
                <a:rPr kumimoji="1" lang="en-US" altLang="zh-CN" sz="2800" i="1" baseline="-30000">
                  <a:latin typeface="Times New Roman" panose="02020603050405020304" pitchFamily="18" charset="0"/>
                  <a:ea typeface="宋体" panose="02010600030101010101" pitchFamily="2" charset="-122"/>
                </a:rPr>
                <a:t>o</a:t>
              </a:r>
              <a:r>
                <a:rPr kumimoji="1" lang="zh-CN" altLang="en-US"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n</a:t>
              </a:r>
              <a:r>
                <a:rPr kumimoji="1" lang="en-US" altLang="zh-CN" sz="2800" i="1" baseline="-30000">
                  <a:latin typeface="Times New Roman" panose="02020603050405020304" pitchFamily="18" charset="0"/>
                  <a:ea typeface="宋体" panose="02010600030101010101" pitchFamily="2" charset="-122"/>
                </a:rPr>
                <a:t>e</a:t>
              </a:r>
              <a:r>
                <a:rPr kumimoji="1" lang="zh-CN" altLang="en-US" sz="2800">
                  <a:latin typeface="Times New Roman" panose="02020603050405020304" pitchFamily="18" charset="0"/>
                  <a:ea typeface="宋体" panose="02010600030101010101" pitchFamily="2" charset="-122"/>
                </a:rPr>
                <a:t>，只有                         ，而且                  。</a:t>
              </a:r>
            </a:p>
          </p:txBody>
        </p:sp>
        <p:graphicFrame>
          <p:nvGraphicFramePr>
            <p:cNvPr id="486405" name="Object 5"/>
            <p:cNvGraphicFramePr>
              <a:graphicFrameLocks noChangeAspect="1"/>
            </p:cNvGraphicFramePr>
            <p:nvPr/>
          </p:nvGraphicFramePr>
          <p:xfrm>
            <a:off x="1728" y="1248"/>
            <a:ext cx="1248" cy="309"/>
          </p:xfrm>
          <a:graphic>
            <a:graphicData uri="http://schemas.openxmlformats.org/presentationml/2006/ole">
              <mc:AlternateContent xmlns:mc="http://schemas.openxmlformats.org/markup-compatibility/2006">
                <mc:Choice xmlns:v="urn:schemas-microsoft-com:vml" Requires="v">
                  <p:oleObj spid="_x0000_s486504" r:id="rId3" imgW="927100" imgH="228600" progId="Equation.3">
                    <p:embed/>
                  </p:oleObj>
                </mc:Choice>
                <mc:Fallback>
                  <p:oleObj r:id="rId3" imgW="9271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 y="1248"/>
                          <a:ext cx="1248"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6406" name="Object 6"/>
            <p:cNvGraphicFramePr>
              <a:graphicFrameLocks noChangeAspect="1"/>
            </p:cNvGraphicFramePr>
            <p:nvPr/>
          </p:nvGraphicFramePr>
          <p:xfrm>
            <a:off x="3888" y="1248"/>
            <a:ext cx="816" cy="288"/>
          </p:xfrm>
          <a:graphic>
            <a:graphicData uri="http://schemas.openxmlformats.org/presentationml/2006/ole">
              <mc:AlternateContent xmlns:mc="http://schemas.openxmlformats.org/markup-compatibility/2006">
                <mc:Choice xmlns:v="urn:schemas-microsoft-com:vml" Requires="v">
                  <p:oleObj spid="_x0000_s486505" r:id="rId5" imgW="545863" imgH="228501" progId="Equation.3">
                    <p:embed/>
                  </p:oleObj>
                </mc:Choice>
                <mc:Fallback>
                  <p:oleObj r:id="rId5" imgW="545863" imgH="228501"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1248"/>
                          <a:ext cx="816"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86409" name="Text Box 9"/>
          <p:cNvSpPr txBox="1">
            <a:spLocks noChangeArrowheads="1"/>
          </p:cNvSpPr>
          <p:nvPr/>
        </p:nvSpPr>
        <p:spPr bwMode="auto">
          <a:xfrm>
            <a:off x="247650" y="1033463"/>
            <a:ext cx="1123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a:solidFill>
                  <a:srgbClr val="FF0000"/>
                </a:solidFill>
                <a:ea typeface="宋体" panose="02010600030101010101" pitchFamily="2" charset="-122"/>
              </a:rPr>
              <a:t>KDP</a:t>
            </a:r>
            <a:endParaRPr lang="zh-CN" altLang="en-US" sz="3600">
              <a:solidFill>
                <a:srgbClr val="FF0000"/>
              </a:solidFill>
              <a:ea typeface="宋体" panose="02010600030101010101" pitchFamily="2" charset="-122"/>
            </a:endParaRPr>
          </a:p>
        </p:txBody>
      </p:sp>
      <p:grpSp>
        <p:nvGrpSpPr>
          <p:cNvPr id="486416" name="Group 16"/>
          <p:cNvGrpSpPr>
            <a:grpSpLocks/>
          </p:cNvGrpSpPr>
          <p:nvPr/>
        </p:nvGrpSpPr>
        <p:grpSpPr bwMode="auto">
          <a:xfrm>
            <a:off x="-4763" y="2895600"/>
            <a:ext cx="3052763" cy="3494088"/>
            <a:chOff x="-3" y="1824"/>
            <a:chExt cx="1923" cy="2201"/>
          </a:xfrm>
        </p:grpSpPr>
        <p:graphicFrame>
          <p:nvGraphicFramePr>
            <p:cNvPr id="486410" name="Object 10"/>
            <p:cNvGraphicFramePr>
              <a:graphicFrameLocks noChangeAspect="1"/>
            </p:cNvGraphicFramePr>
            <p:nvPr/>
          </p:nvGraphicFramePr>
          <p:xfrm>
            <a:off x="144" y="2208"/>
            <a:ext cx="1776" cy="1817"/>
          </p:xfrm>
          <a:graphic>
            <a:graphicData uri="http://schemas.openxmlformats.org/presentationml/2006/ole">
              <mc:AlternateContent xmlns:mc="http://schemas.openxmlformats.org/markup-compatibility/2006">
                <mc:Choice xmlns:v="urn:schemas-microsoft-com:vml" Requires="v">
                  <p:oleObj spid="_x0000_s486506" name="Equation" r:id="rId7" imgW="1041120" imgH="1396800" progId="Equation.DSMT4">
                    <p:embed/>
                  </p:oleObj>
                </mc:Choice>
                <mc:Fallback>
                  <p:oleObj name="Equation" r:id="rId7" imgW="1041120" imgH="13968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 y="2208"/>
                          <a:ext cx="1776" cy="18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6411" name="Text Box 11"/>
            <p:cNvSpPr txBox="1">
              <a:spLocks noChangeArrowheads="1"/>
            </p:cNvSpPr>
            <p:nvPr/>
          </p:nvSpPr>
          <p:spPr bwMode="auto">
            <a:xfrm>
              <a:off x="-3" y="1824"/>
              <a:ext cx="129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楷体_GB2312" pitchFamily="49" charset="-122"/>
                </a:rPr>
                <a:t>电光张量： </a:t>
              </a:r>
              <a:endParaRPr lang="en-US" altLang="zh-CN" sz="2800">
                <a:solidFill>
                  <a:srgbClr val="FF0000"/>
                </a:solidFill>
                <a:ea typeface="楷体_GB2312" pitchFamily="49" charset="-122"/>
              </a:endParaRPr>
            </a:p>
          </p:txBody>
        </p:sp>
      </p:grpSp>
      <p:grpSp>
        <p:nvGrpSpPr>
          <p:cNvPr id="486417" name="Group 17"/>
          <p:cNvGrpSpPr>
            <a:grpSpLocks/>
          </p:cNvGrpSpPr>
          <p:nvPr/>
        </p:nvGrpSpPr>
        <p:grpSpPr bwMode="auto">
          <a:xfrm>
            <a:off x="3048000" y="3581400"/>
            <a:ext cx="5822950" cy="2719388"/>
            <a:chOff x="1920" y="2256"/>
            <a:chExt cx="3668" cy="1713"/>
          </a:xfrm>
        </p:grpSpPr>
        <p:graphicFrame>
          <p:nvGraphicFramePr>
            <p:cNvPr id="486412" name="Object 12"/>
            <p:cNvGraphicFramePr>
              <a:graphicFrameLocks noChangeAspect="1"/>
            </p:cNvGraphicFramePr>
            <p:nvPr/>
          </p:nvGraphicFramePr>
          <p:xfrm>
            <a:off x="2544" y="2256"/>
            <a:ext cx="3044" cy="1713"/>
          </p:xfrm>
          <a:graphic>
            <a:graphicData uri="http://schemas.openxmlformats.org/presentationml/2006/ole">
              <mc:AlternateContent xmlns:mc="http://schemas.openxmlformats.org/markup-compatibility/2006">
                <mc:Choice xmlns:v="urn:schemas-microsoft-com:vml" Requires="v">
                  <p:oleObj spid="_x0000_s486507" name="Equation" r:id="rId9" imgW="1841400" imgH="1358640" progId="Equation.DSMT4">
                    <p:embed/>
                  </p:oleObj>
                </mc:Choice>
                <mc:Fallback>
                  <p:oleObj name="Equation" r:id="rId9" imgW="1841400" imgH="135864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4" y="2256"/>
                          <a:ext cx="3044" cy="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6415" name="AutoShape 15"/>
            <p:cNvSpPr>
              <a:spLocks noChangeArrowheads="1"/>
            </p:cNvSpPr>
            <p:nvPr/>
          </p:nvSpPr>
          <p:spPr bwMode="auto">
            <a:xfrm>
              <a:off x="1920" y="2880"/>
              <a:ext cx="528" cy="144"/>
            </a:xfrm>
            <a:prstGeom prst="rightArrow">
              <a:avLst>
                <a:gd name="adj1" fmla="val 50000"/>
                <a:gd name="adj2" fmla="val 91667"/>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6419" name="Rectangle 19"/>
          <p:cNvSpPr>
            <a:spLocks noGrp="1" noChangeArrowheads="1"/>
          </p:cNvSpPr>
          <p:nvPr>
            <p:ph type="title"/>
          </p:nvPr>
        </p:nvSpPr>
        <p:spPr>
          <a:noFill/>
          <a:ln/>
        </p:spPr>
        <p:txBody>
          <a:bodyPr/>
          <a:lstStyle/>
          <a:p>
            <a:r>
              <a:rPr lang="zh-CN" altLang="en-US">
                <a:ea typeface="宋体" panose="02010600030101010101" pitchFamily="2" charset="-122"/>
              </a:rPr>
              <a:t>电致折射率变化</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6416"/>
                                        </p:tgtEl>
                                        <p:attrNameLst>
                                          <p:attrName>style.visibility</p:attrName>
                                        </p:attrNameLst>
                                      </p:cBhvr>
                                      <p:to>
                                        <p:strVal val="visible"/>
                                      </p:to>
                                    </p:set>
                                    <p:anim calcmode="lin" valueType="num">
                                      <p:cBhvr additive="base">
                                        <p:cTn id="7" dur="500" fill="hold"/>
                                        <p:tgtEl>
                                          <p:spTgt spid="486416"/>
                                        </p:tgtEl>
                                        <p:attrNameLst>
                                          <p:attrName>ppt_x</p:attrName>
                                        </p:attrNameLst>
                                      </p:cBhvr>
                                      <p:tavLst>
                                        <p:tav tm="0">
                                          <p:val>
                                            <p:strVal val="0-#ppt_w/2"/>
                                          </p:val>
                                        </p:tav>
                                        <p:tav tm="100000">
                                          <p:val>
                                            <p:strVal val="#ppt_x"/>
                                          </p:val>
                                        </p:tav>
                                      </p:tavLst>
                                    </p:anim>
                                    <p:anim calcmode="lin" valueType="num">
                                      <p:cBhvr additive="base">
                                        <p:cTn id="8" dur="500" fill="hold"/>
                                        <p:tgtEl>
                                          <p:spTgt spid="4864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86417"/>
                                        </p:tgtEl>
                                        <p:attrNameLst>
                                          <p:attrName>style.visibility</p:attrName>
                                        </p:attrNameLst>
                                      </p:cBhvr>
                                      <p:to>
                                        <p:strVal val="visible"/>
                                      </p:to>
                                    </p:set>
                                    <p:anim calcmode="lin" valueType="num">
                                      <p:cBhvr additive="base">
                                        <p:cTn id="13" dur="500" fill="hold"/>
                                        <p:tgtEl>
                                          <p:spTgt spid="486417"/>
                                        </p:tgtEl>
                                        <p:attrNameLst>
                                          <p:attrName>ppt_x</p:attrName>
                                        </p:attrNameLst>
                                      </p:cBhvr>
                                      <p:tavLst>
                                        <p:tav tm="0">
                                          <p:val>
                                            <p:strVal val="1+#ppt_w/2"/>
                                          </p:val>
                                        </p:tav>
                                        <p:tav tm="100000">
                                          <p:val>
                                            <p:strVal val="#ppt_x"/>
                                          </p:val>
                                        </p:tav>
                                      </p:tavLst>
                                    </p:anim>
                                    <p:anim calcmode="lin" valueType="num">
                                      <p:cBhvr additive="base">
                                        <p:cTn id="14" dur="500" fill="hold"/>
                                        <p:tgtEl>
                                          <p:spTgt spid="4864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7428" name="Object 4"/>
          <p:cNvGraphicFramePr>
            <a:graphicFrameLocks noChangeAspect="1"/>
          </p:cNvGraphicFramePr>
          <p:nvPr/>
        </p:nvGraphicFramePr>
        <p:xfrm>
          <a:off x="1066800" y="2214563"/>
          <a:ext cx="6553200" cy="985837"/>
        </p:xfrm>
        <a:graphic>
          <a:graphicData uri="http://schemas.openxmlformats.org/presentationml/2006/ole">
            <mc:AlternateContent xmlns:mc="http://schemas.openxmlformats.org/markup-compatibility/2006">
              <mc:Choice xmlns:v="urn:schemas-microsoft-com:vml" Requires="v">
                <p:oleObj spid="_x0000_s487478" r:id="rId3" imgW="3035300" imgH="457200" progId="Equation.3">
                  <p:embed/>
                </p:oleObj>
              </mc:Choice>
              <mc:Fallback>
                <p:oleObj r:id="rId3" imgW="30353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14563"/>
                        <a:ext cx="6553200" cy="985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7430" name="Text Box 6"/>
          <p:cNvSpPr txBox="1">
            <a:spLocks noChangeArrowheads="1"/>
          </p:cNvSpPr>
          <p:nvPr/>
        </p:nvSpPr>
        <p:spPr bwMode="auto">
          <a:xfrm>
            <a:off x="544513" y="1462088"/>
            <a:ext cx="64658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晶体加外电场</a:t>
            </a:r>
            <a:r>
              <a:rPr lang="en-US" altLang="zh-CN" sz="2800">
                <a:solidFill>
                  <a:schemeClr val="tx2"/>
                </a:solidFill>
                <a:ea typeface="楷体_GB2312" pitchFamily="49" charset="-122"/>
              </a:rPr>
              <a:t>E</a:t>
            </a:r>
            <a:r>
              <a:rPr lang="zh-CN" altLang="en-US" sz="2800">
                <a:solidFill>
                  <a:schemeClr val="tx2"/>
                </a:solidFill>
                <a:ea typeface="楷体_GB2312" pitchFamily="49" charset="-122"/>
              </a:rPr>
              <a:t>后的新折射率椭球方程：</a:t>
            </a:r>
          </a:p>
        </p:txBody>
      </p:sp>
      <p:grpSp>
        <p:nvGrpSpPr>
          <p:cNvPr id="487433" name="Group 9"/>
          <p:cNvGrpSpPr>
            <a:grpSpLocks/>
          </p:cNvGrpSpPr>
          <p:nvPr/>
        </p:nvGrpSpPr>
        <p:grpSpPr bwMode="auto">
          <a:xfrm>
            <a:off x="1295400" y="3276600"/>
            <a:ext cx="4953000" cy="3048000"/>
            <a:chOff x="816" y="2064"/>
            <a:chExt cx="3120" cy="1920"/>
          </a:xfrm>
        </p:grpSpPr>
        <p:sp>
          <p:nvSpPr>
            <p:cNvPr id="487431" name="Text Box 7"/>
            <p:cNvSpPr txBox="1">
              <a:spLocks noChangeArrowheads="1"/>
            </p:cNvSpPr>
            <p:nvPr/>
          </p:nvSpPr>
          <p:spPr bwMode="auto">
            <a:xfrm>
              <a:off x="816" y="2064"/>
              <a:ext cx="3120" cy="1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solidFill>
                    <a:schemeClr val="tx2"/>
                  </a:solidFill>
                  <a:latin typeface="Times New Roman" panose="02020603050405020304" pitchFamily="18" charset="0"/>
                  <a:ea typeface="楷体_GB2312" pitchFamily="49" charset="-122"/>
                </a:rPr>
                <a:t>令外加电场的方向平行于</a:t>
              </a:r>
              <a:r>
                <a:rPr kumimoji="1" lang="en-US" altLang="zh-CN" sz="2800" i="1">
                  <a:solidFill>
                    <a:schemeClr val="tx2"/>
                  </a:solidFill>
                  <a:latin typeface="Times New Roman" panose="02020603050405020304" pitchFamily="18" charset="0"/>
                  <a:ea typeface="楷体_GB2312" pitchFamily="49" charset="-122"/>
                </a:rPr>
                <a:t>z</a:t>
              </a:r>
              <a:r>
                <a:rPr kumimoji="1" lang="zh-CN" altLang="en-US" sz="2800">
                  <a:solidFill>
                    <a:schemeClr val="tx2"/>
                  </a:solidFill>
                  <a:latin typeface="Times New Roman" panose="02020603050405020304" pitchFamily="18" charset="0"/>
                  <a:ea typeface="楷体_GB2312" pitchFamily="49" charset="-122"/>
                </a:rPr>
                <a:t>轴， </a:t>
              </a:r>
            </a:p>
            <a:p>
              <a:pPr algn="l">
                <a:spcBef>
                  <a:spcPct val="50000"/>
                </a:spcBef>
              </a:pPr>
              <a:r>
                <a:rPr kumimoji="1" lang="zh-CN" altLang="en-US" sz="2800">
                  <a:solidFill>
                    <a:schemeClr val="tx2"/>
                  </a:solidFill>
                  <a:latin typeface="Times New Roman" panose="02020603050405020304" pitchFamily="18" charset="0"/>
                  <a:ea typeface="楷体_GB2312" pitchFamily="49" charset="-122"/>
                </a:rPr>
                <a:t>即</a:t>
              </a:r>
              <a:r>
                <a:rPr kumimoji="1" lang="en-US" altLang="zh-CN" sz="2800" i="1">
                  <a:solidFill>
                    <a:schemeClr val="tx2"/>
                  </a:solidFill>
                  <a:latin typeface="Times New Roman" panose="02020603050405020304" pitchFamily="18" charset="0"/>
                  <a:ea typeface="楷体_GB2312" pitchFamily="49" charset="-122"/>
                </a:rPr>
                <a:t>E</a:t>
              </a:r>
              <a:r>
                <a:rPr kumimoji="1" lang="en-US" altLang="zh-CN" sz="2800" i="1" baseline="-30000">
                  <a:solidFill>
                    <a:schemeClr val="tx2"/>
                  </a:solidFill>
                  <a:latin typeface="Times New Roman" panose="02020603050405020304" pitchFamily="18" charset="0"/>
                  <a:ea typeface="楷体_GB2312" pitchFamily="49" charset="-122"/>
                </a:rPr>
                <a:t>z</a:t>
              </a:r>
              <a:r>
                <a:rPr kumimoji="1" lang="en-US" altLang="zh-CN" sz="2800">
                  <a:solidFill>
                    <a:schemeClr val="tx2"/>
                  </a:solidFill>
                  <a:latin typeface="Times New Roman" panose="02020603050405020304" pitchFamily="18" charset="0"/>
                  <a:ea typeface="楷体_GB2312" pitchFamily="49" charset="-122"/>
                </a:rPr>
                <a:t>=</a:t>
              </a:r>
              <a:r>
                <a:rPr kumimoji="1" lang="en-US" altLang="zh-CN" sz="2800" i="1">
                  <a:solidFill>
                    <a:schemeClr val="tx2"/>
                  </a:solidFill>
                  <a:latin typeface="Times New Roman" panose="02020603050405020304" pitchFamily="18" charset="0"/>
                  <a:ea typeface="楷体_GB2312" pitchFamily="49" charset="-122"/>
                </a:rPr>
                <a:t>E</a:t>
              </a:r>
              <a:r>
                <a:rPr kumimoji="1" lang="zh-CN" altLang="en-US" sz="2800">
                  <a:solidFill>
                    <a:schemeClr val="tx2"/>
                  </a:solidFill>
                  <a:latin typeface="Times New Roman" panose="02020603050405020304" pitchFamily="18" charset="0"/>
                  <a:ea typeface="楷体_GB2312" pitchFamily="49" charset="-122"/>
                </a:rPr>
                <a:t>，</a:t>
              </a:r>
              <a:r>
                <a:rPr kumimoji="1" lang="en-US" altLang="zh-CN" sz="2800" i="1">
                  <a:solidFill>
                    <a:schemeClr val="tx2"/>
                  </a:solidFill>
                  <a:latin typeface="Times New Roman" panose="02020603050405020304" pitchFamily="18" charset="0"/>
                  <a:ea typeface="楷体_GB2312" pitchFamily="49" charset="-122"/>
                </a:rPr>
                <a:t>E</a:t>
              </a:r>
              <a:r>
                <a:rPr kumimoji="1" lang="en-US" altLang="zh-CN" sz="2800" i="1" baseline="-30000">
                  <a:solidFill>
                    <a:schemeClr val="tx2"/>
                  </a:solidFill>
                  <a:latin typeface="Times New Roman" panose="02020603050405020304" pitchFamily="18" charset="0"/>
                  <a:ea typeface="楷体_GB2312" pitchFamily="49" charset="-122"/>
                </a:rPr>
                <a:t>x</a:t>
              </a:r>
              <a:r>
                <a:rPr kumimoji="1" lang="en-US" altLang="zh-CN" sz="2800" i="1">
                  <a:solidFill>
                    <a:schemeClr val="tx2"/>
                  </a:solidFill>
                  <a:latin typeface="Times New Roman" panose="02020603050405020304" pitchFamily="18" charset="0"/>
                  <a:ea typeface="楷体_GB2312" pitchFamily="49" charset="-122"/>
                </a:rPr>
                <a:t>=E</a:t>
              </a:r>
              <a:r>
                <a:rPr kumimoji="1" lang="en-US" altLang="zh-CN" sz="2800" i="1" baseline="-30000">
                  <a:solidFill>
                    <a:schemeClr val="tx2"/>
                  </a:solidFill>
                  <a:latin typeface="Times New Roman" panose="02020603050405020304" pitchFamily="18" charset="0"/>
                  <a:ea typeface="楷体_GB2312" pitchFamily="49" charset="-122"/>
                </a:rPr>
                <a:t>y</a:t>
              </a:r>
              <a:r>
                <a:rPr kumimoji="1" lang="en-US" altLang="zh-CN" sz="2800">
                  <a:solidFill>
                    <a:schemeClr val="tx2"/>
                  </a:solidFill>
                  <a:latin typeface="Times New Roman" panose="02020603050405020304" pitchFamily="18" charset="0"/>
                  <a:ea typeface="楷体_GB2312" pitchFamily="49" charset="-122"/>
                </a:rPr>
                <a:t>= 0</a:t>
              </a:r>
              <a:r>
                <a:rPr kumimoji="1" lang="zh-CN" altLang="en-US" sz="2800">
                  <a:solidFill>
                    <a:schemeClr val="tx2"/>
                  </a:solidFill>
                  <a:latin typeface="Times New Roman" panose="02020603050405020304" pitchFamily="18" charset="0"/>
                  <a:ea typeface="楷体_GB2312" pitchFamily="49" charset="-122"/>
                </a:rPr>
                <a:t>， </a:t>
              </a:r>
            </a:p>
            <a:p>
              <a:pPr algn="l">
                <a:spcBef>
                  <a:spcPct val="50000"/>
                </a:spcBef>
              </a:pPr>
              <a:r>
                <a:rPr kumimoji="1" lang="zh-CN" altLang="en-US" sz="2800">
                  <a:solidFill>
                    <a:schemeClr val="tx2"/>
                  </a:solidFill>
                  <a:latin typeface="Times New Roman" panose="02020603050405020304" pitchFamily="18" charset="0"/>
                  <a:ea typeface="楷体_GB2312" pitchFamily="49" charset="-122"/>
                </a:rPr>
                <a:t>于是 ：</a:t>
              </a:r>
            </a:p>
          </p:txBody>
        </p:sp>
        <p:graphicFrame>
          <p:nvGraphicFramePr>
            <p:cNvPr id="487432" name="Object 8"/>
            <p:cNvGraphicFramePr>
              <a:graphicFrameLocks noChangeAspect="1"/>
            </p:cNvGraphicFramePr>
            <p:nvPr/>
          </p:nvGraphicFramePr>
          <p:xfrm>
            <a:off x="1104" y="3267"/>
            <a:ext cx="2688" cy="717"/>
          </p:xfrm>
          <a:graphic>
            <a:graphicData uri="http://schemas.openxmlformats.org/presentationml/2006/ole">
              <mc:AlternateContent xmlns:mc="http://schemas.openxmlformats.org/markup-compatibility/2006">
                <mc:Choice xmlns:v="urn:schemas-microsoft-com:vml" Requires="v">
                  <p:oleObj spid="_x0000_s487479" r:id="rId5" imgW="1714500" imgH="457200" progId="Equation.3">
                    <p:embed/>
                  </p:oleObj>
                </mc:Choice>
                <mc:Fallback>
                  <p:oleObj r:id="rId5" imgW="1714500" imgH="457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3267"/>
                          <a:ext cx="2688" cy="7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87435" name="Rectangle 11"/>
          <p:cNvSpPr>
            <a:spLocks noGrp="1" noChangeArrowheads="1"/>
          </p:cNvSpPr>
          <p:nvPr>
            <p:ph type="title"/>
          </p:nvPr>
        </p:nvSpPr>
        <p:spPr>
          <a:noFill/>
          <a:ln/>
        </p:spPr>
        <p:txBody>
          <a:bodyPr/>
          <a:lstStyle/>
          <a:p>
            <a:r>
              <a:rPr lang="zh-CN" altLang="en-US">
                <a:ea typeface="宋体" panose="02010600030101010101" pitchFamily="2" charset="-122"/>
              </a:rPr>
              <a:t>电致折射率变化</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87433"/>
                                        </p:tgtEl>
                                        <p:attrNameLst>
                                          <p:attrName>style.visibility</p:attrName>
                                        </p:attrNameLst>
                                      </p:cBhvr>
                                      <p:to>
                                        <p:strVal val="visible"/>
                                      </p:to>
                                    </p:set>
                                    <p:anim calcmode="lin" valueType="num">
                                      <p:cBhvr additive="base">
                                        <p:cTn id="7" dur="500" fill="hold"/>
                                        <p:tgtEl>
                                          <p:spTgt spid="487433"/>
                                        </p:tgtEl>
                                        <p:attrNameLst>
                                          <p:attrName>ppt_x</p:attrName>
                                        </p:attrNameLst>
                                      </p:cBhvr>
                                      <p:tavLst>
                                        <p:tav tm="0">
                                          <p:val>
                                            <p:strVal val="#ppt_x"/>
                                          </p:val>
                                        </p:tav>
                                        <p:tav tm="100000">
                                          <p:val>
                                            <p:strVal val="#ppt_x"/>
                                          </p:val>
                                        </p:tav>
                                      </p:tavLst>
                                    </p:anim>
                                    <p:anim calcmode="lin" valueType="num">
                                      <p:cBhvr additive="base">
                                        <p:cTn id="8" dur="500" fill="hold"/>
                                        <p:tgtEl>
                                          <p:spTgt spid="4874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ext Box 2"/>
          <p:cNvSpPr txBox="1">
            <a:spLocks noChangeArrowheads="1"/>
          </p:cNvSpPr>
          <p:nvPr/>
        </p:nvSpPr>
        <p:spPr bwMode="auto">
          <a:xfrm>
            <a:off x="762000" y="1293813"/>
            <a:ext cx="80772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solidFill>
                  <a:schemeClr val="tx2"/>
                </a:solidFill>
                <a:latin typeface="楷体_GB2312" pitchFamily="49" charset="-122"/>
                <a:ea typeface="楷体_GB2312" pitchFamily="49" charset="-122"/>
              </a:rPr>
              <a:t>将</a:t>
            </a:r>
            <a:r>
              <a:rPr kumimoji="1" lang="en-US" altLang="zh-CN" sz="2800" i="1">
                <a:solidFill>
                  <a:schemeClr val="tx2"/>
                </a:solidFill>
                <a:latin typeface="楷体_GB2312" pitchFamily="49" charset="-122"/>
                <a:ea typeface="楷体_GB2312" pitchFamily="49" charset="-122"/>
              </a:rPr>
              <a:t>x</a:t>
            </a:r>
            <a:r>
              <a:rPr kumimoji="1" lang="zh-CN" altLang="en-US" sz="2800">
                <a:solidFill>
                  <a:schemeClr val="tx2"/>
                </a:solidFill>
                <a:latin typeface="楷体_GB2312" pitchFamily="49" charset="-122"/>
                <a:ea typeface="楷体_GB2312" pitchFamily="49" charset="-122"/>
              </a:rPr>
              <a:t>坐标和</a:t>
            </a:r>
            <a:r>
              <a:rPr kumimoji="1" lang="en-US" altLang="zh-CN" sz="2800" i="1">
                <a:solidFill>
                  <a:schemeClr val="tx2"/>
                </a:solidFill>
                <a:latin typeface="楷体_GB2312" pitchFamily="49" charset="-122"/>
                <a:ea typeface="楷体_GB2312" pitchFamily="49" charset="-122"/>
              </a:rPr>
              <a:t>y</a:t>
            </a:r>
            <a:r>
              <a:rPr kumimoji="1" lang="zh-CN" altLang="en-US" sz="2800">
                <a:solidFill>
                  <a:schemeClr val="tx2"/>
                </a:solidFill>
                <a:latin typeface="楷体_GB2312" pitchFamily="49" charset="-122"/>
                <a:ea typeface="楷体_GB2312" pitchFamily="49" charset="-122"/>
              </a:rPr>
              <a:t>坐标绕</a:t>
            </a:r>
            <a:r>
              <a:rPr kumimoji="1" lang="en-US" altLang="zh-CN" sz="2800" i="1">
                <a:solidFill>
                  <a:schemeClr val="tx2"/>
                </a:solidFill>
                <a:latin typeface="楷体_GB2312" pitchFamily="49" charset="-122"/>
                <a:ea typeface="楷体_GB2312" pitchFamily="49" charset="-122"/>
              </a:rPr>
              <a:t>z</a:t>
            </a:r>
            <a:r>
              <a:rPr kumimoji="1" lang="zh-CN" altLang="en-US" sz="2800">
                <a:solidFill>
                  <a:schemeClr val="tx2"/>
                </a:solidFill>
                <a:latin typeface="楷体_GB2312" pitchFamily="49" charset="-122"/>
                <a:ea typeface="楷体_GB2312" pitchFamily="49" charset="-122"/>
              </a:rPr>
              <a:t>轴旋转</a:t>
            </a:r>
            <a:r>
              <a:rPr kumimoji="1" lang="zh-CN" altLang="en-US" sz="2800" i="1">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角得到感应主轴坐标系（</a:t>
            </a:r>
            <a:r>
              <a:rPr kumimoji="1" lang="en-US" altLang="zh-CN" sz="2800" i="1">
                <a:solidFill>
                  <a:schemeClr val="tx2"/>
                </a:solidFill>
                <a:latin typeface="楷体_GB2312" pitchFamily="49" charset="-122"/>
                <a:ea typeface="楷体_GB2312" pitchFamily="49" charset="-122"/>
              </a:rPr>
              <a:t>x</a:t>
            </a:r>
            <a:r>
              <a:rPr kumimoji="1" lang="en-US" altLang="zh-CN" sz="2800">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a:t>
            </a:r>
            <a:r>
              <a:rPr kumimoji="1" lang="en-US" altLang="zh-CN" sz="2800" i="1">
                <a:solidFill>
                  <a:schemeClr val="tx2"/>
                </a:solidFill>
                <a:latin typeface="楷体_GB2312" pitchFamily="49" charset="-122"/>
                <a:ea typeface="楷体_GB2312" pitchFamily="49" charset="-122"/>
              </a:rPr>
              <a:t>y</a:t>
            </a:r>
            <a:r>
              <a:rPr kumimoji="1" lang="en-US" altLang="zh-CN" sz="2800">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a:t>
            </a:r>
            <a:r>
              <a:rPr kumimoji="1" lang="en-US" altLang="zh-CN" sz="2800" i="1">
                <a:solidFill>
                  <a:schemeClr val="tx2"/>
                </a:solidFill>
                <a:latin typeface="楷体_GB2312" pitchFamily="49" charset="-122"/>
                <a:ea typeface="楷体_GB2312" pitchFamily="49" charset="-122"/>
              </a:rPr>
              <a:t>z</a:t>
            </a:r>
            <a:r>
              <a:rPr kumimoji="1" lang="en-US" altLang="zh-CN" sz="2800">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），当</a:t>
            </a:r>
            <a:r>
              <a:rPr kumimoji="1" lang="zh-CN" altLang="en-US" sz="2800" i="1">
                <a:solidFill>
                  <a:schemeClr val="tx2"/>
                </a:solidFill>
                <a:latin typeface="楷体_GB2312" pitchFamily="49" charset="-122"/>
                <a:ea typeface="楷体_GB2312" pitchFamily="49" charset="-122"/>
                <a:sym typeface="Symbol" panose="05050102010706020507" pitchFamily="18" charset="2"/>
              </a:rPr>
              <a:t></a:t>
            </a:r>
            <a:r>
              <a:rPr kumimoji="1" lang="zh-CN" altLang="en-US" sz="2800" i="1">
                <a:solidFill>
                  <a:schemeClr val="tx2"/>
                </a:solidFill>
                <a:latin typeface="楷体_GB2312" pitchFamily="49" charset="-122"/>
                <a:ea typeface="楷体_GB2312" pitchFamily="49" charset="-122"/>
              </a:rPr>
              <a:t> </a:t>
            </a:r>
            <a:r>
              <a:rPr kumimoji="1" lang="en-US" altLang="zh-CN" sz="2800">
                <a:solidFill>
                  <a:schemeClr val="tx2"/>
                </a:solidFill>
                <a:latin typeface="楷体_GB2312" pitchFamily="49" charset="-122"/>
                <a:ea typeface="楷体_GB2312" pitchFamily="49" charset="-122"/>
              </a:rPr>
              <a:t>=45</a:t>
            </a:r>
            <a:r>
              <a:rPr kumimoji="1" lang="en-US" altLang="zh-CN" sz="2800">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，感应主轴坐标系中地椭球方程为 ：</a:t>
            </a:r>
          </a:p>
        </p:txBody>
      </p:sp>
      <p:graphicFrame>
        <p:nvGraphicFramePr>
          <p:cNvPr id="488451" name="Object 3"/>
          <p:cNvGraphicFramePr>
            <a:graphicFrameLocks noChangeAspect="1"/>
          </p:cNvGraphicFramePr>
          <p:nvPr/>
        </p:nvGraphicFramePr>
        <p:xfrm>
          <a:off x="838200" y="2627313"/>
          <a:ext cx="6096000" cy="1030287"/>
        </p:xfrm>
        <a:graphic>
          <a:graphicData uri="http://schemas.openxmlformats.org/presentationml/2006/ole">
            <mc:AlternateContent xmlns:mc="http://schemas.openxmlformats.org/markup-compatibility/2006">
              <mc:Choice xmlns:v="urn:schemas-microsoft-com:vml" Requires="v">
                <p:oleObj spid="_x0000_s488521" r:id="rId3" imgW="2857500" imgH="482600" progId="Equation.3">
                  <p:embed/>
                </p:oleObj>
              </mc:Choice>
              <mc:Fallback>
                <p:oleObj r:id="rId3" imgW="2857500" imgH="482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627313"/>
                        <a:ext cx="6096000" cy="1030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8453" name="Text Box 5"/>
          <p:cNvSpPr txBox="1">
            <a:spLocks noChangeArrowheads="1"/>
          </p:cNvSpPr>
          <p:nvPr/>
        </p:nvSpPr>
        <p:spPr bwMode="auto">
          <a:xfrm>
            <a:off x="609600" y="3687763"/>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800">
                <a:solidFill>
                  <a:schemeClr val="tx2"/>
                </a:solidFill>
                <a:latin typeface="Times New Roman" panose="02020603050405020304" pitchFamily="18" charset="0"/>
                <a:ea typeface="楷体_GB2312" pitchFamily="49" charset="-122"/>
              </a:rPr>
              <a:t>主折射率变为：</a:t>
            </a:r>
          </a:p>
        </p:txBody>
      </p:sp>
      <p:graphicFrame>
        <p:nvGraphicFramePr>
          <p:cNvPr id="488454" name="Object 6"/>
          <p:cNvGraphicFramePr>
            <a:graphicFrameLocks noChangeAspect="1"/>
          </p:cNvGraphicFramePr>
          <p:nvPr/>
        </p:nvGraphicFramePr>
        <p:xfrm>
          <a:off x="1009650" y="4191000"/>
          <a:ext cx="3619500" cy="2414588"/>
        </p:xfrm>
        <a:graphic>
          <a:graphicData uri="http://schemas.openxmlformats.org/presentationml/2006/ole">
            <mc:AlternateContent xmlns:mc="http://schemas.openxmlformats.org/markup-compatibility/2006">
              <mc:Choice xmlns:v="urn:schemas-microsoft-com:vml" Requires="v">
                <p:oleObj spid="_x0000_s488522" name="Equation" r:id="rId5" imgW="1168200" imgH="1028520" progId="Equation.DSMT4">
                  <p:embed/>
                </p:oleObj>
              </mc:Choice>
              <mc:Fallback>
                <p:oleObj name="Equation" r:id="rId5" imgW="1168200" imgH="102852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650" y="4191000"/>
                        <a:ext cx="3619500" cy="2414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8475" name="Group 27"/>
          <p:cNvGrpSpPr>
            <a:grpSpLocks/>
          </p:cNvGrpSpPr>
          <p:nvPr/>
        </p:nvGrpSpPr>
        <p:grpSpPr bwMode="auto">
          <a:xfrm>
            <a:off x="5410200" y="3581400"/>
            <a:ext cx="3657600" cy="2895600"/>
            <a:chOff x="3408" y="2256"/>
            <a:chExt cx="2304" cy="1824"/>
          </a:xfrm>
        </p:grpSpPr>
        <p:sp>
          <p:nvSpPr>
            <p:cNvPr id="488471" name="Text Box 23"/>
            <p:cNvSpPr txBox="1">
              <a:spLocks noChangeArrowheads="1"/>
            </p:cNvSpPr>
            <p:nvPr/>
          </p:nvSpPr>
          <p:spPr bwMode="auto">
            <a:xfrm>
              <a:off x="3408" y="3762"/>
              <a:ext cx="230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200">
                  <a:solidFill>
                    <a:srgbClr val="CC00CC"/>
                  </a:solidFill>
                  <a:latin typeface="Times New Roman" panose="02020603050405020304" pitchFamily="18" charset="0"/>
                  <a:ea typeface="黑体" panose="02010609060101010101" pitchFamily="49" charset="-122"/>
                </a:rPr>
                <a:t>加电场后折射率椭球的变化 </a:t>
              </a:r>
            </a:p>
          </p:txBody>
        </p:sp>
        <p:grpSp>
          <p:nvGrpSpPr>
            <p:cNvPr id="488474" name="Group 26"/>
            <p:cNvGrpSpPr>
              <a:grpSpLocks/>
            </p:cNvGrpSpPr>
            <p:nvPr/>
          </p:nvGrpSpPr>
          <p:grpSpPr bwMode="auto">
            <a:xfrm>
              <a:off x="3758" y="2256"/>
              <a:ext cx="1714" cy="1476"/>
              <a:chOff x="3758" y="2256"/>
              <a:chExt cx="1714" cy="1476"/>
            </a:xfrm>
          </p:grpSpPr>
          <p:grpSp>
            <p:nvGrpSpPr>
              <p:cNvPr id="488457" name="Group 9"/>
              <p:cNvGrpSpPr>
                <a:grpSpLocks/>
              </p:cNvGrpSpPr>
              <p:nvPr/>
            </p:nvGrpSpPr>
            <p:grpSpPr bwMode="auto">
              <a:xfrm>
                <a:off x="3758" y="2303"/>
                <a:ext cx="1454" cy="1429"/>
                <a:chOff x="4462" y="9168"/>
                <a:chExt cx="2818" cy="2529"/>
              </a:xfrm>
            </p:grpSpPr>
            <p:grpSp>
              <p:nvGrpSpPr>
                <p:cNvPr id="488458" name="Group 10"/>
                <p:cNvGrpSpPr>
                  <a:grpSpLocks/>
                </p:cNvGrpSpPr>
                <p:nvPr/>
              </p:nvGrpSpPr>
              <p:grpSpPr bwMode="auto">
                <a:xfrm>
                  <a:off x="4519" y="9180"/>
                  <a:ext cx="2761" cy="2392"/>
                  <a:chOff x="3597" y="7932"/>
                  <a:chExt cx="2880" cy="2496"/>
                </a:xfrm>
              </p:grpSpPr>
              <p:sp>
                <p:nvSpPr>
                  <p:cNvPr id="488459" name="Line 11"/>
                  <p:cNvSpPr>
                    <a:spLocks noChangeShapeType="1"/>
                  </p:cNvSpPr>
                  <p:nvPr/>
                </p:nvSpPr>
                <p:spPr bwMode="auto">
                  <a:xfrm>
                    <a:off x="3597" y="9240"/>
                    <a:ext cx="2880" cy="0"/>
                  </a:xfrm>
                  <a:prstGeom prst="line">
                    <a:avLst/>
                  </a:prstGeom>
                  <a:noFill/>
                  <a:ln w="952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88460" name="Line 12"/>
                  <p:cNvSpPr>
                    <a:spLocks noChangeShapeType="1"/>
                  </p:cNvSpPr>
                  <p:nvPr/>
                </p:nvSpPr>
                <p:spPr bwMode="auto">
                  <a:xfrm flipV="1">
                    <a:off x="4944" y="7932"/>
                    <a:ext cx="0" cy="2496"/>
                  </a:xfrm>
                  <a:prstGeom prst="line">
                    <a:avLst/>
                  </a:prstGeom>
                  <a:noFill/>
                  <a:ln w="952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488461" name="Line 13"/>
                <p:cNvSpPr>
                  <a:spLocks noChangeShapeType="1"/>
                </p:cNvSpPr>
                <p:nvPr/>
              </p:nvSpPr>
              <p:spPr bwMode="auto">
                <a:xfrm rot="19064810" flipV="1">
                  <a:off x="4462" y="10370"/>
                  <a:ext cx="2693" cy="124"/>
                </a:xfrm>
                <a:prstGeom prst="line">
                  <a:avLst/>
                </a:prstGeom>
                <a:noFill/>
                <a:ln w="952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88462" name="Line 14"/>
                <p:cNvSpPr>
                  <a:spLocks noChangeShapeType="1"/>
                </p:cNvSpPr>
                <p:nvPr/>
              </p:nvSpPr>
              <p:spPr bwMode="auto">
                <a:xfrm rot="-2535190" flipH="1" flipV="1">
                  <a:off x="5743" y="9168"/>
                  <a:ext cx="114" cy="2529"/>
                </a:xfrm>
                <a:prstGeom prst="line">
                  <a:avLst/>
                </a:prstGeom>
                <a:noFill/>
                <a:ln w="952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488463" name="Oval 15"/>
              <p:cNvSpPr>
                <a:spLocks noChangeArrowheads="1"/>
              </p:cNvSpPr>
              <p:nvPr/>
            </p:nvSpPr>
            <p:spPr bwMode="auto">
              <a:xfrm>
                <a:off x="4101" y="2632"/>
                <a:ext cx="702" cy="769"/>
              </a:xfrm>
              <a:prstGeom prst="ellipse">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8464" name="Oval 16"/>
              <p:cNvSpPr>
                <a:spLocks noChangeArrowheads="1"/>
              </p:cNvSpPr>
              <p:nvPr/>
            </p:nvSpPr>
            <p:spPr bwMode="auto">
              <a:xfrm rot="2546693">
                <a:off x="4042" y="2680"/>
                <a:ext cx="818" cy="677"/>
              </a:xfrm>
              <a:prstGeom prst="ellipse">
                <a:avLst/>
              </a:pr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8465" name="Arc 17"/>
              <p:cNvSpPr>
                <a:spLocks/>
              </p:cNvSpPr>
              <p:nvPr/>
            </p:nvSpPr>
            <p:spPr bwMode="auto">
              <a:xfrm>
                <a:off x="4558" y="2900"/>
                <a:ext cx="49" cy="11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8466" name="Text Box 18"/>
              <p:cNvSpPr txBox="1">
                <a:spLocks noChangeArrowheads="1"/>
              </p:cNvSpPr>
              <p:nvPr/>
            </p:nvSpPr>
            <p:spPr bwMode="auto">
              <a:xfrm>
                <a:off x="4551" y="2812"/>
                <a:ext cx="29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ea typeface="宋体" panose="02010600030101010101" pitchFamily="2" charset="-122"/>
                  </a:rPr>
                  <a:t>45</a:t>
                </a:r>
                <a:r>
                  <a:rPr lang="en-US" altLang="zh-CN" sz="1600">
                    <a:latin typeface="Times New Roman" panose="02020603050405020304" pitchFamily="18" charset="0"/>
                    <a:ea typeface="宋体" panose="02010600030101010101" pitchFamily="2" charset="-122"/>
                    <a:sym typeface="Symbol" panose="05050102010706020507" pitchFamily="18" charset="2"/>
                  </a:rPr>
                  <a:t></a:t>
                </a:r>
                <a:endParaRPr lang="en-US" altLang="zh-CN" sz="1600">
                  <a:latin typeface="Times New Roman" panose="02020603050405020304" pitchFamily="18" charset="0"/>
                  <a:ea typeface="宋体" panose="02010600030101010101" pitchFamily="2" charset="-122"/>
                </a:endParaRPr>
              </a:p>
            </p:txBody>
          </p:sp>
          <p:sp>
            <p:nvSpPr>
              <p:cNvPr id="488467" name="Text Box 19"/>
              <p:cNvSpPr txBox="1">
                <a:spLocks noChangeArrowheads="1"/>
              </p:cNvSpPr>
              <p:nvPr/>
            </p:nvSpPr>
            <p:spPr bwMode="auto">
              <a:xfrm>
                <a:off x="4434" y="2256"/>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i="1">
                    <a:latin typeface="Times New Roman" panose="02020603050405020304" pitchFamily="18" charset="0"/>
                    <a:ea typeface="宋体" panose="02010600030101010101" pitchFamily="2" charset="-122"/>
                  </a:rPr>
                  <a:t>y</a:t>
                </a:r>
              </a:p>
            </p:txBody>
          </p:sp>
          <p:sp>
            <p:nvSpPr>
              <p:cNvPr id="488468" name="Text Box 20"/>
              <p:cNvSpPr txBox="1">
                <a:spLocks noChangeArrowheads="1"/>
              </p:cNvSpPr>
              <p:nvPr/>
            </p:nvSpPr>
            <p:spPr bwMode="auto">
              <a:xfrm>
                <a:off x="3970" y="2358"/>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a:latin typeface="Times New Roman" panose="02020603050405020304" pitchFamily="18" charset="0"/>
                    <a:ea typeface="宋体" panose="02010600030101010101" pitchFamily="2" charset="-122"/>
                  </a:rPr>
                  <a:t>y</a:t>
                </a:r>
                <a:r>
                  <a:rPr lang="en-US" altLang="zh-CN" sz="900">
                    <a:latin typeface="Times New Roman" panose="02020603050405020304" pitchFamily="18" charset="0"/>
                    <a:ea typeface="宋体" panose="02010600030101010101" pitchFamily="2" charset="-122"/>
                    <a:sym typeface="Symbol" panose="05050102010706020507" pitchFamily="18" charset="2"/>
                  </a:rPr>
                  <a:t></a:t>
                </a:r>
                <a:endParaRPr lang="en-US" altLang="zh-CN" sz="900">
                  <a:latin typeface="Times New Roman" panose="02020603050405020304" pitchFamily="18" charset="0"/>
                  <a:ea typeface="宋体" panose="02010600030101010101" pitchFamily="2" charset="-122"/>
                </a:endParaRPr>
              </a:p>
            </p:txBody>
          </p:sp>
          <p:sp>
            <p:nvSpPr>
              <p:cNvPr id="488469" name="Text Box 21"/>
              <p:cNvSpPr txBox="1">
                <a:spLocks noChangeArrowheads="1"/>
              </p:cNvSpPr>
              <p:nvPr/>
            </p:nvSpPr>
            <p:spPr bwMode="auto">
              <a:xfrm>
                <a:off x="5078" y="2954"/>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900" i="1">
                    <a:latin typeface="Times New Roman" panose="02020603050405020304" pitchFamily="18" charset="0"/>
                    <a:ea typeface="宋体" panose="02010600030101010101" pitchFamily="2" charset="-122"/>
                  </a:rPr>
                  <a:t>x</a:t>
                </a:r>
                <a:endParaRPr lang="en-US" altLang="zh-CN" sz="900">
                  <a:latin typeface="Times New Roman" panose="02020603050405020304" pitchFamily="18" charset="0"/>
                  <a:ea typeface="宋体" panose="02010600030101010101" pitchFamily="2" charset="-122"/>
                </a:endParaRPr>
              </a:p>
            </p:txBody>
          </p:sp>
          <p:sp>
            <p:nvSpPr>
              <p:cNvPr id="488470" name="Text Box 22"/>
              <p:cNvSpPr txBox="1">
                <a:spLocks noChangeArrowheads="1"/>
              </p:cNvSpPr>
              <p:nvPr/>
            </p:nvSpPr>
            <p:spPr bwMode="auto">
              <a:xfrm>
                <a:off x="4886" y="2419"/>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000" i="1">
                    <a:latin typeface="Times New Roman" panose="02020603050405020304" pitchFamily="18" charset="0"/>
                    <a:ea typeface="宋体" panose="02010600030101010101" pitchFamily="2" charset="-122"/>
                  </a:rPr>
                  <a:t>x</a:t>
                </a:r>
                <a:r>
                  <a:rPr lang="en-US" altLang="zh-CN" sz="2000">
                    <a:latin typeface="Times New Roman" panose="02020603050405020304" pitchFamily="18" charset="0"/>
                    <a:ea typeface="宋体" panose="02010600030101010101" pitchFamily="2" charset="-122"/>
                    <a:sym typeface="Symbol" panose="05050102010706020507" pitchFamily="18" charset="2"/>
                  </a:rPr>
                  <a:t></a:t>
                </a:r>
                <a:endParaRPr lang="en-US" altLang="zh-CN" sz="2000">
                  <a:latin typeface="Times New Roman" panose="02020603050405020304" pitchFamily="18" charset="0"/>
                  <a:ea typeface="宋体" panose="02010600030101010101" pitchFamily="2" charset="-122"/>
                </a:endParaRPr>
              </a:p>
            </p:txBody>
          </p:sp>
          <p:sp>
            <p:nvSpPr>
              <p:cNvPr id="488472" name="Text Box 24"/>
              <p:cNvSpPr txBox="1">
                <a:spLocks noChangeArrowheads="1"/>
              </p:cNvSpPr>
              <p:nvPr/>
            </p:nvSpPr>
            <p:spPr bwMode="auto">
              <a:xfrm>
                <a:off x="5150" y="2736"/>
                <a:ext cx="3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华文行楷" panose="02010800040101010101" pitchFamily="2" charset="-122"/>
                    <a:ea typeface="华文行楷" panose="02010800040101010101" pitchFamily="2" charset="-122"/>
                  </a:rPr>
                  <a:t>x</a:t>
                </a:r>
              </a:p>
            </p:txBody>
          </p:sp>
        </p:grpSp>
      </p:grpSp>
      <p:sp>
        <p:nvSpPr>
          <p:cNvPr id="488477" name="AutoShape 29"/>
          <p:cNvSpPr>
            <a:spLocks/>
          </p:cNvSpPr>
          <p:nvPr/>
        </p:nvSpPr>
        <p:spPr bwMode="auto">
          <a:xfrm>
            <a:off x="838200" y="4648200"/>
            <a:ext cx="76200" cy="1828800"/>
          </a:xfrm>
          <a:prstGeom prst="leftBrace">
            <a:avLst>
              <a:gd name="adj1" fmla="val 200000"/>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78" name="Rectangle 30"/>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电致折射率变化</a:t>
            </a:r>
          </a:p>
        </p:txBody>
      </p:sp>
    </p:spTree>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ext Box 2"/>
          <p:cNvSpPr txBox="1">
            <a:spLocks noChangeArrowheads="1"/>
          </p:cNvSpPr>
          <p:nvPr/>
        </p:nvSpPr>
        <p:spPr bwMode="auto">
          <a:xfrm>
            <a:off x="685800" y="1828800"/>
            <a:ext cx="800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600">
                <a:solidFill>
                  <a:srgbClr val="0000FF"/>
                </a:solidFill>
                <a:latin typeface="宋体" panose="02010600030101010101" pitchFamily="2" charset="-122"/>
                <a:ea typeface="宋体" panose="02010600030101010101" pitchFamily="2" charset="-122"/>
              </a:rPr>
              <a:t>    </a:t>
            </a:r>
            <a:r>
              <a:rPr kumimoji="1" lang="zh-CN" altLang="en-US" sz="3600" b="1">
                <a:solidFill>
                  <a:srgbClr val="FF0000"/>
                </a:solidFill>
                <a:latin typeface="宋体" panose="02010600030101010101" pitchFamily="2" charset="-122"/>
                <a:ea typeface="宋体" panose="02010600030101010101" pitchFamily="2" charset="-122"/>
              </a:rPr>
              <a:t>可见，</a:t>
            </a:r>
            <a:r>
              <a:rPr kumimoji="1" lang="en-US" altLang="zh-CN" sz="3600" b="1">
                <a:solidFill>
                  <a:srgbClr val="FF0000"/>
                </a:solidFill>
                <a:latin typeface="宋体" panose="02010600030101010101" pitchFamily="2" charset="-122"/>
                <a:ea typeface="宋体" panose="02010600030101010101" pitchFamily="2" charset="-122"/>
              </a:rPr>
              <a:t>KDP</a:t>
            </a:r>
            <a:r>
              <a:rPr kumimoji="1" lang="zh-CN" altLang="en-US" sz="3600" b="1">
                <a:solidFill>
                  <a:srgbClr val="FF0000"/>
                </a:solidFill>
                <a:latin typeface="宋体" panose="02010600030101010101" pitchFamily="2" charset="-122"/>
                <a:ea typeface="宋体" panose="02010600030101010101" pitchFamily="2" charset="-122"/>
              </a:rPr>
              <a:t>晶体沿</a:t>
            </a:r>
            <a:r>
              <a:rPr kumimoji="1" lang="en-US" altLang="zh-CN" sz="3600" b="1" i="1">
                <a:solidFill>
                  <a:srgbClr val="FF0000"/>
                </a:solidFill>
                <a:latin typeface="宋体" panose="02010600030101010101" pitchFamily="2" charset="-122"/>
                <a:ea typeface="宋体" panose="02010600030101010101" pitchFamily="2" charset="-122"/>
              </a:rPr>
              <a:t>z</a:t>
            </a:r>
            <a:r>
              <a:rPr kumimoji="1" lang="zh-CN" altLang="en-US" sz="3600" b="1">
                <a:solidFill>
                  <a:srgbClr val="FF0000"/>
                </a:solidFill>
                <a:latin typeface="宋体" panose="02010600030101010101" pitchFamily="2" charset="-122"/>
                <a:ea typeface="宋体" panose="02010600030101010101" pitchFamily="2" charset="-122"/>
              </a:rPr>
              <a:t>轴加电场时，由单轴晶体变成了双轴晶体，折射率椭球的主轴绕</a:t>
            </a:r>
            <a:r>
              <a:rPr kumimoji="1" lang="en-US" altLang="zh-CN" sz="3600" b="1" i="1">
                <a:solidFill>
                  <a:srgbClr val="FF0000"/>
                </a:solidFill>
                <a:latin typeface="宋体" panose="02010600030101010101" pitchFamily="2" charset="-122"/>
                <a:ea typeface="宋体" panose="02010600030101010101" pitchFamily="2" charset="-122"/>
              </a:rPr>
              <a:t>z</a:t>
            </a:r>
            <a:r>
              <a:rPr kumimoji="1" lang="zh-CN" altLang="en-US" sz="3600" b="1">
                <a:solidFill>
                  <a:srgbClr val="FF0000"/>
                </a:solidFill>
                <a:latin typeface="宋体" panose="02010600030101010101" pitchFamily="2" charset="-122"/>
                <a:ea typeface="宋体" panose="02010600030101010101" pitchFamily="2" charset="-122"/>
              </a:rPr>
              <a:t>轴旋转了</a:t>
            </a:r>
            <a:r>
              <a:rPr kumimoji="1" lang="en-US" altLang="zh-CN" sz="3600" b="1">
                <a:solidFill>
                  <a:srgbClr val="FF0000"/>
                </a:solidFill>
                <a:latin typeface="宋体" panose="02010600030101010101" pitchFamily="2" charset="-122"/>
                <a:ea typeface="宋体" panose="02010600030101010101" pitchFamily="2" charset="-122"/>
              </a:rPr>
              <a:t>45</a:t>
            </a:r>
            <a:r>
              <a:rPr kumimoji="1" lang="en-US" altLang="zh-CN" sz="3600" b="1">
                <a:solidFill>
                  <a:srgbClr val="FF0000"/>
                </a:solidFill>
                <a:latin typeface="宋体" panose="02010600030101010101" pitchFamily="2" charset="-122"/>
                <a:ea typeface="宋体" panose="02010600030101010101" pitchFamily="2" charset="-122"/>
                <a:sym typeface="Symbol" panose="05050102010706020507" pitchFamily="18" charset="2"/>
              </a:rPr>
              <a:t></a:t>
            </a:r>
            <a:r>
              <a:rPr kumimoji="1" lang="zh-CN" altLang="en-US" sz="3600" b="1">
                <a:solidFill>
                  <a:srgbClr val="FF0000"/>
                </a:solidFill>
                <a:latin typeface="宋体" panose="02010600030101010101" pitchFamily="2" charset="-122"/>
                <a:ea typeface="宋体" panose="02010600030101010101" pitchFamily="2" charset="-122"/>
              </a:rPr>
              <a:t>角，此转角与外加电场的大小无关，其折射率变化与电场成正比，这是利用电光效应实现光调制、调</a:t>
            </a:r>
            <a:r>
              <a:rPr kumimoji="1" lang="en-US" altLang="zh-CN" sz="3600" b="1" i="1">
                <a:solidFill>
                  <a:srgbClr val="FF0000"/>
                </a:solidFill>
                <a:latin typeface="宋体" panose="02010600030101010101" pitchFamily="2" charset="-122"/>
                <a:ea typeface="宋体" panose="02010600030101010101" pitchFamily="2" charset="-122"/>
              </a:rPr>
              <a:t>Q</a:t>
            </a:r>
            <a:r>
              <a:rPr kumimoji="1" lang="zh-CN" altLang="en-US" sz="3600" b="1">
                <a:solidFill>
                  <a:srgbClr val="FF0000"/>
                </a:solidFill>
                <a:latin typeface="宋体" panose="02010600030101010101" pitchFamily="2" charset="-122"/>
                <a:ea typeface="宋体" panose="02010600030101010101" pitchFamily="2" charset="-122"/>
              </a:rPr>
              <a:t>、锁模等技术的物理基础。</a:t>
            </a:r>
            <a:r>
              <a:rPr kumimoji="1" lang="zh-CN" altLang="en-US" sz="3200">
                <a:latin typeface="Times New Roman" panose="02020603050405020304" pitchFamily="18" charset="0"/>
                <a:ea typeface="宋体" panose="02010600030101010101" pitchFamily="2" charset="-122"/>
              </a:rPr>
              <a:t> </a:t>
            </a:r>
          </a:p>
        </p:txBody>
      </p:sp>
      <p:sp>
        <p:nvSpPr>
          <p:cNvPr id="489476"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电致折射率变化</a:t>
            </a:r>
          </a:p>
        </p:txBody>
      </p:sp>
    </p:spTree>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500" name="Rectangle 4"/>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电光相位延迟</a:t>
            </a:r>
          </a:p>
        </p:txBody>
      </p:sp>
      <p:sp>
        <p:nvSpPr>
          <p:cNvPr id="490501" name="Rectangle 5"/>
          <p:cNvSpPr>
            <a:spLocks noChangeArrowheads="1"/>
          </p:cNvSpPr>
          <p:nvPr/>
        </p:nvSpPr>
        <p:spPr bwMode="auto">
          <a:xfrm>
            <a:off x="400050" y="1674813"/>
            <a:ext cx="83629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a:solidFill>
                  <a:schemeClr val="tx2"/>
                </a:solidFill>
                <a:ea typeface="楷体_GB2312" pitchFamily="49" charset="-122"/>
              </a:rPr>
              <a:t>实际应用中，电光晶体总是沿着相对光轴的某些特殊</a:t>
            </a:r>
          </a:p>
          <a:p>
            <a:pPr algn="l"/>
            <a:r>
              <a:rPr kumimoji="1" lang="zh-CN" altLang="en-US" sz="2800">
                <a:solidFill>
                  <a:schemeClr val="tx2"/>
                </a:solidFill>
                <a:ea typeface="楷体_GB2312" pitchFamily="49" charset="-122"/>
              </a:rPr>
              <a:t>方向切割而成的，而且外电场也是沿着某一主轴方向</a:t>
            </a:r>
          </a:p>
          <a:p>
            <a:pPr algn="l"/>
            <a:r>
              <a:rPr kumimoji="1" lang="zh-CN" altLang="en-US" sz="2800">
                <a:solidFill>
                  <a:schemeClr val="tx2"/>
                </a:solidFill>
                <a:ea typeface="楷体_GB2312" pitchFamily="49" charset="-122"/>
              </a:rPr>
              <a:t>加到晶体上，常用的有两种方式：</a:t>
            </a:r>
          </a:p>
        </p:txBody>
      </p:sp>
      <p:sp>
        <p:nvSpPr>
          <p:cNvPr id="490502" name="Rectangle 6"/>
          <p:cNvSpPr>
            <a:spLocks noChangeArrowheads="1"/>
          </p:cNvSpPr>
          <p:nvPr/>
        </p:nvSpPr>
        <p:spPr bwMode="auto">
          <a:xfrm>
            <a:off x="654050" y="3429000"/>
            <a:ext cx="78263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3200" b="1">
                <a:solidFill>
                  <a:srgbClr val="FF0000"/>
                </a:solidFill>
                <a:ea typeface="华文新魏" panose="02010800040101010101" pitchFamily="2" charset="-122"/>
              </a:rPr>
              <a:t>纵向电光效应：</a:t>
            </a:r>
          </a:p>
          <a:p>
            <a:pPr algn="l"/>
            <a:r>
              <a:rPr kumimoji="1" lang="zh-CN" altLang="en-US" sz="2800">
                <a:ea typeface="宋体" panose="02010600030101010101" pitchFamily="2" charset="-122"/>
              </a:rPr>
              <a:t>        电场方向与光束在晶体中的传播方向一致。 </a:t>
            </a:r>
          </a:p>
        </p:txBody>
      </p:sp>
      <p:sp>
        <p:nvSpPr>
          <p:cNvPr id="490503" name="Rectangle 7"/>
          <p:cNvSpPr>
            <a:spLocks noChangeArrowheads="1"/>
          </p:cNvSpPr>
          <p:nvPr/>
        </p:nvSpPr>
        <p:spPr bwMode="auto">
          <a:xfrm>
            <a:off x="685800" y="4876800"/>
            <a:ext cx="7391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3200" b="1">
                <a:solidFill>
                  <a:srgbClr val="FF0000"/>
                </a:solidFill>
                <a:ea typeface="华文新魏" panose="02010800040101010101" pitchFamily="2" charset="-122"/>
              </a:rPr>
              <a:t>横向电光效应：</a:t>
            </a:r>
          </a:p>
          <a:p>
            <a:pPr algn="l"/>
            <a:r>
              <a:rPr kumimoji="1" lang="zh-CN" altLang="en-US" sz="2800">
                <a:ea typeface="宋体" panose="02010600030101010101" pitchFamily="2" charset="-122"/>
              </a:rPr>
              <a:t>        电场方向与光束在晶体中的传播方向垂直。  </a:t>
            </a:r>
          </a:p>
        </p:txBody>
      </p:sp>
    </p:spTree>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3604" name="Group 36"/>
          <p:cNvGrpSpPr>
            <a:grpSpLocks/>
          </p:cNvGrpSpPr>
          <p:nvPr/>
        </p:nvGrpSpPr>
        <p:grpSpPr bwMode="auto">
          <a:xfrm>
            <a:off x="1311275" y="927100"/>
            <a:ext cx="5622925" cy="2057400"/>
            <a:chOff x="826" y="624"/>
            <a:chExt cx="3542" cy="1200"/>
          </a:xfrm>
        </p:grpSpPr>
        <p:sp>
          <p:nvSpPr>
            <p:cNvPr id="493574" name="AutoShape 6"/>
            <p:cNvSpPr>
              <a:spLocks noChangeArrowheads="1"/>
            </p:cNvSpPr>
            <p:nvPr/>
          </p:nvSpPr>
          <p:spPr bwMode="auto">
            <a:xfrm flipH="1">
              <a:off x="1820" y="747"/>
              <a:ext cx="1532" cy="629"/>
            </a:xfrm>
            <a:prstGeom prst="cube">
              <a:avLst>
                <a:gd name="adj" fmla="val 54301"/>
              </a:avLst>
            </a:prstGeom>
            <a:solidFill>
              <a:srgbClr val="00FFFF"/>
            </a:solidFill>
            <a:ln w="9525">
              <a:solidFill>
                <a:srgbClr val="000000"/>
              </a:solidFill>
              <a:miter lim="800000"/>
              <a:headEnd/>
              <a:tailEnd/>
            </a:ln>
          </p:spPr>
          <p:txBody>
            <a:bodyPr/>
            <a:lstStyle/>
            <a:p>
              <a:endParaRPr lang="zh-CN" altLang="en-US"/>
            </a:p>
          </p:txBody>
        </p:sp>
        <p:sp>
          <p:nvSpPr>
            <p:cNvPr id="493575" name="Line 7"/>
            <p:cNvSpPr>
              <a:spLocks noChangeShapeType="1"/>
            </p:cNvSpPr>
            <p:nvPr/>
          </p:nvSpPr>
          <p:spPr bwMode="auto">
            <a:xfrm flipV="1">
              <a:off x="1820" y="749"/>
              <a:ext cx="0" cy="269"/>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93576" name="Line 8"/>
            <p:cNvSpPr>
              <a:spLocks noChangeShapeType="1"/>
            </p:cNvSpPr>
            <p:nvPr/>
          </p:nvSpPr>
          <p:spPr bwMode="auto">
            <a:xfrm>
              <a:off x="1820" y="1030"/>
              <a:ext cx="388" cy="35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93577" name="Line 9"/>
            <p:cNvSpPr>
              <a:spLocks noChangeShapeType="1"/>
            </p:cNvSpPr>
            <p:nvPr/>
          </p:nvSpPr>
          <p:spPr bwMode="auto">
            <a:xfrm>
              <a:off x="1820" y="1025"/>
              <a:ext cx="236" cy="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93578" name="Text Box 10"/>
            <p:cNvSpPr txBox="1">
              <a:spLocks noChangeArrowheads="1"/>
            </p:cNvSpPr>
            <p:nvPr/>
          </p:nvSpPr>
          <p:spPr bwMode="auto">
            <a:xfrm>
              <a:off x="1600" y="624"/>
              <a:ext cx="3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b="1" i="1">
                  <a:solidFill>
                    <a:srgbClr val="FF0000"/>
                  </a:solidFill>
                  <a:latin typeface="Times New Roman" panose="02020603050405020304" pitchFamily="18" charset="0"/>
                  <a:ea typeface="宋体" panose="02010600030101010101" pitchFamily="2" charset="-122"/>
                </a:rPr>
                <a:t>x</a:t>
              </a:r>
              <a:r>
                <a:rPr lang="en-US" altLang="zh-CN" sz="28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FF0000"/>
                </a:solidFill>
                <a:latin typeface="Times New Roman" panose="02020603050405020304" pitchFamily="18" charset="0"/>
                <a:ea typeface="宋体" panose="02010600030101010101" pitchFamily="2" charset="-122"/>
              </a:endParaRPr>
            </a:p>
          </p:txBody>
        </p:sp>
        <p:sp>
          <p:nvSpPr>
            <p:cNvPr id="493579" name="Text Box 11"/>
            <p:cNvSpPr txBox="1">
              <a:spLocks noChangeArrowheads="1"/>
            </p:cNvSpPr>
            <p:nvPr/>
          </p:nvSpPr>
          <p:spPr bwMode="auto">
            <a:xfrm>
              <a:off x="1983" y="859"/>
              <a:ext cx="3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a:solidFill>
                    <a:srgbClr val="FF0000"/>
                  </a:solidFill>
                  <a:latin typeface="Times New Roman" panose="02020603050405020304" pitchFamily="18" charset="0"/>
                  <a:ea typeface="宋体" panose="02010600030101010101" pitchFamily="2" charset="-122"/>
                </a:rPr>
                <a:t>z</a:t>
              </a:r>
            </a:p>
          </p:txBody>
        </p:sp>
        <p:sp>
          <p:nvSpPr>
            <p:cNvPr id="493580" name="Text Box 12"/>
            <p:cNvSpPr txBox="1">
              <a:spLocks noChangeArrowheads="1"/>
            </p:cNvSpPr>
            <p:nvPr/>
          </p:nvSpPr>
          <p:spPr bwMode="auto">
            <a:xfrm>
              <a:off x="2040" y="1314"/>
              <a:ext cx="30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b="1" i="1">
                  <a:solidFill>
                    <a:srgbClr val="FF0000"/>
                  </a:solidFill>
                  <a:latin typeface="Times New Roman" panose="02020603050405020304" pitchFamily="18" charset="0"/>
                  <a:ea typeface="宋体" panose="02010600030101010101" pitchFamily="2" charset="-122"/>
                </a:rPr>
                <a:t>y</a:t>
              </a:r>
              <a:r>
                <a:rPr lang="en-US" altLang="zh-CN" sz="28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FF0000"/>
                </a:solidFill>
                <a:latin typeface="Times New Roman" panose="02020603050405020304" pitchFamily="18" charset="0"/>
                <a:ea typeface="宋体" panose="02010600030101010101" pitchFamily="2" charset="-122"/>
              </a:endParaRPr>
            </a:p>
          </p:txBody>
        </p:sp>
        <p:sp>
          <p:nvSpPr>
            <p:cNvPr id="493581" name="AutoShape 13"/>
            <p:cNvSpPr>
              <a:spLocks noChangeArrowheads="1"/>
            </p:cNvSpPr>
            <p:nvPr/>
          </p:nvSpPr>
          <p:spPr bwMode="auto">
            <a:xfrm>
              <a:off x="826" y="967"/>
              <a:ext cx="952" cy="140"/>
            </a:xfrm>
            <a:prstGeom prst="rightArrow">
              <a:avLst>
                <a:gd name="adj1" fmla="val 50000"/>
                <a:gd name="adj2" fmla="val 170000"/>
              </a:avLst>
            </a:prstGeom>
            <a:solidFill>
              <a:srgbClr val="FF0000"/>
            </a:solidFill>
            <a:ln w="9525">
              <a:solidFill>
                <a:srgbClr val="FF00FF"/>
              </a:solidFill>
              <a:miter lim="800000"/>
              <a:headEnd/>
              <a:tailEnd/>
            </a:ln>
          </p:spPr>
          <p:txBody>
            <a:bodyPr/>
            <a:lstStyle/>
            <a:p>
              <a:endParaRPr lang="zh-CN" altLang="en-US"/>
            </a:p>
          </p:txBody>
        </p:sp>
        <p:sp>
          <p:nvSpPr>
            <p:cNvPr id="493582" name="Line 14"/>
            <p:cNvSpPr>
              <a:spLocks noChangeShapeType="1"/>
            </p:cNvSpPr>
            <p:nvPr/>
          </p:nvSpPr>
          <p:spPr bwMode="auto">
            <a:xfrm flipH="1">
              <a:off x="1820" y="1113"/>
              <a:ext cx="261"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3" name="Line 15"/>
            <p:cNvSpPr>
              <a:spLocks noChangeShapeType="1"/>
            </p:cNvSpPr>
            <p:nvPr/>
          </p:nvSpPr>
          <p:spPr bwMode="auto">
            <a:xfrm>
              <a:off x="1820" y="1113"/>
              <a:ext cx="0" cy="54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4" name="Line 16"/>
            <p:cNvSpPr>
              <a:spLocks noChangeShapeType="1"/>
            </p:cNvSpPr>
            <p:nvPr/>
          </p:nvSpPr>
          <p:spPr bwMode="auto">
            <a:xfrm>
              <a:off x="3352" y="1119"/>
              <a:ext cx="362"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5" name="Line 17"/>
            <p:cNvSpPr>
              <a:spLocks noChangeShapeType="1"/>
            </p:cNvSpPr>
            <p:nvPr/>
          </p:nvSpPr>
          <p:spPr bwMode="auto">
            <a:xfrm>
              <a:off x="3714" y="1113"/>
              <a:ext cx="0" cy="533"/>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6" name="Line 18"/>
            <p:cNvSpPr>
              <a:spLocks noChangeShapeType="1"/>
            </p:cNvSpPr>
            <p:nvPr/>
          </p:nvSpPr>
          <p:spPr bwMode="auto">
            <a:xfrm>
              <a:off x="1820" y="1653"/>
              <a:ext cx="791"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8" name="Line 20"/>
            <p:cNvSpPr>
              <a:spLocks noChangeShapeType="1"/>
            </p:cNvSpPr>
            <p:nvPr/>
          </p:nvSpPr>
          <p:spPr bwMode="auto">
            <a:xfrm>
              <a:off x="2887" y="1653"/>
              <a:ext cx="83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7" name="Oval 19"/>
            <p:cNvSpPr>
              <a:spLocks noChangeArrowheads="1"/>
            </p:cNvSpPr>
            <p:nvPr/>
          </p:nvSpPr>
          <p:spPr bwMode="auto">
            <a:xfrm>
              <a:off x="2482" y="1482"/>
              <a:ext cx="403" cy="342"/>
            </a:xfrm>
            <a:prstGeom prst="ellipse">
              <a:avLst/>
            </a:prstGeom>
            <a:solidFill>
              <a:srgbClr val="FFFFFF"/>
            </a:solidFill>
            <a:ln w="25400">
              <a:solidFill>
                <a:srgbClr val="0000FF"/>
              </a:solidFill>
              <a:round/>
              <a:headEnd/>
              <a:tailEnd/>
            </a:ln>
          </p:spPr>
          <p:txBody>
            <a:bodyPr/>
            <a:lstStyle/>
            <a:p>
              <a:endParaRPr lang="zh-CN" altLang="en-US"/>
            </a:p>
          </p:txBody>
        </p:sp>
        <p:sp>
          <p:nvSpPr>
            <p:cNvPr id="493589" name="Text Box 21"/>
            <p:cNvSpPr txBox="1">
              <a:spLocks noChangeArrowheads="1"/>
            </p:cNvSpPr>
            <p:nvPr/>
          </p:nvSpPr>
          <p:spPr bwMode="auto">
            <a:xfrm>
              <a:off x="2440" y="1416"/>
              <a:ext cx="45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txBody>
            <a:bodyPr/>
            <a:lstStyle/>
            <a:p>
              <a:pPr algn="just" eaLnBrk="0" hangingPunct="0"/>
              <a:r>
                <a:rPr lang="zh-CN" altLang="en-US" sz="1000">
                  <a:solidFill>
                    <a:srgbClr val="0000FF"/>
                  </a:solidFill>
                  <a:latin typeface="Times New Roman" panose="02020603050405020304" pitchFamily="18" charset="0"/>
                  <a:ea typeface="宋体" panose="02010600030101010101" pitchFamily="2" charset="-122"/>
                </a:rPr>
                <a:t>     </a:t>
              </a:r>
            </a:p>
            <a:p>
              <a:pPr algn="just" eaLnBrk="0" hangingPunct="0"/>
              <a:r>
                <a:rPr lang="zh-CN" altLang="en-US" sz="2800">
                  <a:solidFill>
                    <a:srgbClr val="0000FF"/>
                  </a:solidFill>
                  <a:latin typeface="Times New Roman" panose="02020603050405020304" pitchFamily="18" charset="0"/>
                  <a:ea typeface="宋体" panose="02010600030101010101" pitchFamily="2" charset="-122"/>
                </a:rPr>
                <a:t>  </a:t>
              </a:r>
              <a:r>
                <a:rPr lang="en-US" altLang="zh-CN" sz="2800">
                  <a:solidFill>
                    <a:srgbClr val="0000FF"/>
                  </a:solidFill>
                  <a:latin typeface="Times New Roman" panose="02020603050405020304" pitchFamily="18" charset="0"/>
                  <a:ea typeface="宋体" panose="02010600030101010101" pitchFamily="2" charset="-122"/>
                </a:rPr>
                <a:t>V</a:t>
              </a:r>
            </a:p>
          </p:txBody>
        </p:sp>
        <p:sp>
          <p:nvSpPr>
            <p:cNvPr id="493590" name="AutoShape 22"/>
            <p:cNvSpPr>
              <a:spLocks noChangeArrowheads="1"/>
            </p:cNvSpPr>
            <p:nvPr/>
          </p:nvSpPr>
          <p:spPr bwMode="auto">
            <a:xfrm>
              <a:off x="3416" y="978"/>
              <a:ext cx="952" cy="141"/>
            </a:xfrm>
            <a:prstGeom prst="rightArrow">
              <a:avLst>
                <a:gd name="adj1" fmla="val 50000"/>
                <a:gd name="adj2" fmla="val 168794"/>
              </a:avLst>
            </a:prstGeom>
            <a:solidFill>
              <a:srgbClr val="FF0000"/>
            </a:solidFill>
            <a:ln w="9525">
              <a:solidFill>
                <a:srgbClr val="FF00FF"/>
              </a:solidFill>
              <a:miter lim="800000"/>
              <a:headEnd/>
              <a:tailEnd/>
            </a:ln>
          </p:spPr>
          <p:txBody>
            <a:bodyPr/>
            <a:lstStyle/>
            <a:p>
              <a:endParaRPr lang="zh-CN" altLang="en-US"/>
            </a:p>
          </p:txBody>
        </p:sp>
        <p:sp>
          <p:nvSpPr>
            <p:cNvPr id="493591" name="Text Box 23"/>
            <p:cNvSpPr txBox="1">
              <a:spLocks noChangeArrowheads="1"/>
            </p:cNvSpPr>
            <p:nvPr/>
          </p:nvSpPr>
          <p:spPr bwMode="auto">
            <a:xfrm>
              <a:off x="826" y="1157"/>
              <a:ext cx="81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800">
                  <a:solidFill>
                    <a:schemeClr val="tx2"/>
                  </a:solidFill>
                  <a:latin typeface="Times New Roman" panose="02020603050405020304" pitchFamily="18" charset="0"/>
                  <a:ea typeface="楷体_GB2312" pitchFamily="49" charset="-122"/>
                </a:rPr>
                <a:t>入射光 </a:t>
              </a:r>
            </a:p>
          </p:txBody>
        </p:sp>
        <p:sp>
          <p:nvSpPr>
            <p:cNvPr id="493592" name="Text Box 24"/>
            <p:cNvSpPr txBox="1">
              <a:spLocks noChangeArrowheads="1"/>
            </p:cNvSpPr>
            <p:nvPr/>
          </p:nvSpPr>
          <p:spPr bwMode="auto">
            <a:xfrm>
              <a:off x="3439" y="738"/>
              <a:ext cx="81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800">
                  <a:solidFill>
                    <a:schemeClr val="tx2"/>
                  </a:solidFill>
                  <a:latin typeface="Times New Roman" panose="02020603050405020304" pitchFamily="18" charset="0"/>
                  <a:ea typeface="楷体_GB2312" pitchFamily="49" charset="-122"/>
                </a:rPr>
                <a:t>出射光 </a:t>
              </a:r>
            </a:p>
          </p:txBody>
        </p:sp>
      </p:grpSp>
      <p:sp>
        <p:nvSpPr>
          <p:cNvPr id="493595" name="Rectangle 27"/>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电光相位延迟</a:t>
            </a:r>
          </a:p>
        </p:txBody>
      </p:sp>
      <p:sp>
        <p:nvSpPr>
          <p:cNvPr id="493596" name="Text Box 28"/>
          <p:cNvSpPr txBox="1">
            <a:spLocks noChangeArrowheads="1"/>
          </p:cNvSpPr>
          <p:nvPr/>
        </p:nvSpPr>
        <p:spPr bwMode="auto">
          <a:xfrm>
            <a:off x="76200" y="990600"/>
            <a:ext cx="623888" cy="252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b="1">
                <a:solidFill>
                  <a:srgbClr val="FF0000"/>
                </a:solidFill>
                <a:ea typeface="楷体_GB2312" pitchFamily="49" charset="-122"/>
              </a:rPr>
              <a:t>以 </a:t>
            </a:r>
          </a:p>
          <a:p>
            <a:pPr algn="l"/>
            <a:r>
              <a:rPr lang="zh-CN" altLang="en-US" sz="3200" b="1">
                <a:solidFill>
                  <a:srgbClr val="FF0000"/>
                </a:solidFill>
                <a:ea typeface="楷体_GB2312" pitchFamily="49" charset="-122"/>
              </a:rPr>
              <a:t>纵 </a:t>
            </a:r>
          </a:p>
          <a:p>
            <a:pPr algn="l"/>
            <a:r>
              <a:rPr lang="zh-CN" altLang="en-US" sz="3200" b="1">
                <a:solidFill>
                  <a:srgbClr val="FF0000"/>
                </a:solidFill>
                <a:ea typeface="楷体_GB2312" pitchFamily="49" charset="-122"/>
              </a:rPr>
              <a:t>向 </a:t>
            </a:r>
          </a:p>
          <a:p>
            <a:pPr algn="l"/>
            <a:r>
              <a:rPr lang="zh-CN" altLang="en-US" sz="3200" b="1">
                <a:solidFill>
                  <a:srgbClr val="FF0000"/>
                </a:solidFill>
                <a:ea typeface="楷体_GB2312" pitchFamily="49" charset="-122"/>
              </a:rPr>
              <a:t>为 </a:t>
            </a:r>
          </a:p>
          <a:p>
            <a:pPr algn="l"/>
            <a:r>
              <a:rPr lang="zh-CN" altLang="en-US" sz="3200" b="1">
                <a:solidFill>
                  <a:srgbClr val="FF0000"/>
                </a:solidFill>
                <a:ea typeface="楷体_GB2312" pitchFamily="49" charset="-122"/>
              </a:rPr>
              <a:t>例    </a:t>
            </a:r>
          </a:p>
        </p:txBody>
      </p:sp>
      <p:sp>
        <p:nvSpPr>
          <p:cNvPr id="493597" name="Text Box 29"/>
          <p:cNvSpPr txBox="1">
            <a:spLocks noChangeArrowheads="1"/>
          </p:cNvSpPr>
          <p:nvPr/>
        </p:nvSpPr>
        <p:spPr bwMode="auto">
          <a:xfrm>
            <a:off x="762000" y="3033713"/>
            <a:ext cx="800100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a:latin typeface="Times New Roman" panose="02020603050405020304" pitchFamily="18" charset="0"/>
                <a:ea typeface="宋体" panose="02010600030101010101" pitchFamily="2" charset="-122"/>
              </a:rPr>
              <a:t>当入射沿</a:t>
            </a:r>
            <a:r>
              <a:rPr kumimoji="1" lang="en-US" altLang="zh-CN" sz="2400" i="1">
                <a:solidFill>
                  <a:srgbClr val="FF0000"/>
                </a:solidFill>
                <a:latin typeface="Times New Roman" panose="02020603050405020304" pitchFamily="18" charset="0"/>
                <a:ea typeface="宋体" panose="02010600030101010101" pitchFamily="2" charset="-122"/>
              </a:rPr>
              <a:t>x</a:t>
            </a:r>
            <a:r>
              <a:rPr kumimoji="1" lang="zh-CN" altLang="en-US" sz="2400">
                <a:latin typeface="Times New Roman" panose="02020603050405020304" pitchFamily="18" charset="0"/>
                <a:ea typeface="宋体" panose="02010600030101010101" pitchFamily="2" charset="-122"/>
              </a:rPr>
              <a:t>方向偏振，进入晶体后即分解为沿</a:t>
            </a:r>
            <a:r>
              <a:rPr kumimoji="1" lang="en-US" altLang="zh-CN" sz="2400" i="1">
                <a:latin typeface="Times New Roman" panose="02020603050405020304" pitchFamily="18" charset="0"/>
                <a:ea typeface="宋体" panose="02010600030101010101" pitchFamily="2" charset="-122"/>
              </a:rPr>
              <a:t>x</a:t>
            </a:r>
            <a:r>
              <a:rPr kumimoji="1" lang="en-US" altLang="zh-CN" sz="2400">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a:latin typeface="Times New Roman" panose="02020603050405020304" pitchFamily="18" charset="0"/>
                <a:ea typeface="宋体" panose="02010600030101010101" pitchFamily="2" charset="-122"/>
              </a:rPr>
              <a:t>和</a:t>
            </a:r>
            <a:r>
              <a:rPr kumimoji="1" lang="en-US" altLang="zh-CN" sz="2400" i="1">
                <a:latin typeface="Times New Roman" panose="02020603050405020304" pitchFamily="18" charset="0"/>
                <a:ea typeface="宋体" panose="02010600030101010101" pitchFamily="2" charset="-122"/>
              </a:rPr>
              <a:t>y</a:t>
            </a:r>
            <a:r>
              <a:rPr kumimoji="1" lang="en-US" altLang="zh-CN" sz="2400">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a:latin typeface="Times New Roman" panose="02020603050405020304" pitchFamily="18" charset="0"/>
                <a:ea typeface="宋体" panose="02010600030101010101" pitchFamily="2" charset="-122"/>
              </a:rPr>
              <a:t>方向的两个垂直偏振分量。它们在晶体内传播</a:t>
            </a:r>
            <a:r>
              <a:rPr kumimoji="1" lang="en-US" altLang="zh-CN" sz="2400" i="1">
                <a:solidFill>
                  <a:srgbClr val="FF0000"/>
                </a:solidFill>
                <a:latin typeface="Times New Roman" panose="02020603050405020304" pitchFamily="18" charset="0"/>
                <a:ea typeface="宋体" panose="02010600030101010101" pitchFamily="2" charset="-122"/>
              </a:rPr>
              <a:t>L</a:t>
            </a:r>
            <a:r>
              <a:rPr kumimoji="1" lang="zh-CN" altLang="en-US" sz="2400">
                <a:latin typeface="Times New Roman" panose="02020603050405020304" pitchFamily="18" charset="0"/>
                <a:ea typeface="宋体" panose="02010600030101010101" pitchFamily="2" charset="-122"/>
              </a:rPr>
              <a:t>距离，光程分别为</a:t>
            </a:r>
            <a:r>
              <a:rPr kumimoji="1" lang="en-US" altLang="zh-CN" sz="2400" i="1">
                <a:latin typeface="Times New Roman" panose="02020603050405020304" pitchFamily="18" charset="0"/>
                <a:ea typeface="宋体" panose="02010600030101010101" pitchFamily="2" charset="-122"/>
              </a:rPr>
              <a:t>n</a:t>
            </a:r>
            <a:r>
              <a:rPr kumimoji="1" lang="en-US" altLang="zh-CN" sz="2400" i="1" baseline="-30000">
                <a:latin typeface="Times New Roman" panose="02020603050405020304" pitchFamily="18" charset="0"/>
                <a:ea typeface="宋体" panose="02010600030101010101" pitchFamily="2" charset="-122"/>
              </a:rPr>
              <a:t>x</a:t>
            </a:r>
            <a:r>
              <a:rPr kumimoji="1" lang="en-US" altLang="zh-CN" sz="2400" baseline="-30000">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i="1">
                <a:latin typeface="Times New Roman" panose="02020603050405020304" pitchFamily="18" charset="0"/>
                <a:ea typeface="宋体" panose="02010600030101010101" pitchFamily="2" charset="-122"/>
              </a:rPr>
              <a:t>L</a:t>
            </a:r>
            <a:r>
              <a:rPr kumimoji="1" lang="zh-CN" altLang="en-US" sz="2400">
                <a:latin typeface="Times New Roman" panose="02020603050405020304" pitchFamily="18" charset="0"/>
                <a:ea typeface="宋体" panose="02010600030101010101" pitchFamily="2" charset="-122"/>
              </a:rPr>
              <a:t>和</a:t>
            </a:r>
            <a:r>
              <a:rPr kumimoji="1" lang="en-US" altLang="zh-CN" sz="2400" i="1">
                <a:latin typeface="Times New Roman" panose="02020603050405020304" pitchFamily="18" charset="0"/>
                <a:ea typeface="宋体" panose="02010600030101010101" pitchFamily="2" charset="-122"/>
              </a:rPr>
              <a:t>n</a:t>
            </a:r>
            <a:r>
              <a:rPr kumimoji="1" lang="en-US" altLang="zh-CN" sz="2400" i="1" baseline="-30000">
                <a:latin typeface="Times New Roman" panose="02020603050405020304" pitchFamily="18" charset="0"/>
                <a:ea typeface="宋体" panose="02010600030101010101" pitchFamily="2" charset="-122"/>
              </a:rPr>
              <a:t>y</a:t>
            </a:r>
            <a:r>
              <a:rPr kumimoji="1" lang="en-US" altLang="zh-CN" sz="2400" baseline="-30000">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i="1">
                <a:latin typeface="Times New Roman" panose="02020603050405020304" pitchFamily="18" charset="0"/>
                <a:ea typeface="宋体" panose="02010600030101010101" pitchFamily="2" charset="-122"/>
              </a:rPr>
              <a:t>L</a:t>
            </a:r>
            <a:r>
              <a:rPr kumimoji="1" lang="zh-CN" altLang="en-US" sz="2400">
                <a:latin typeface="Times New Roman" panose="02020603050405020304" pitchFamily="18" charset="0"/>
                <a:ea typeface="宋体" panose="02010600030101010101" pitchFamily="2" charset="-122"/>
              </a:rPr>
              <a:t>，这样，两偏振分量的相位延迟分别为</a:t>
            </a:r>
            <a:r>
              <a:rPr kumimoji="1" lang="zh-CN" altLang="en-US" sz="3200">
                <a:latin typeface="Times New Roman" panose="02020603050405020304" pitchFamily="18" charset="0"/>
                <a:ea typeface="宋体" panose="02010600030101010101" pitchFamily="2" charset="-122"/>
              </a:rPr>
              <a:t> </a:t>
            </a:r>
          </a:p>
        </p:txBody>
      </p:sp>
      <p:grpSp>
        <p:nvGrpSpPr>
          <p:cNvPr id="493606" name="Group 38"/>
          <p:cNvGrpSpPr>
            <a:grpSpLocks/>
          </p:cNvGrpSpPr>
          <p:nvPr/>
        </p:nvGrpSpPr>
        <p:grpSpPr bwMode="auto">
          <a:xfrm>
            <a:off x="2438400" y="4327525"/>
            <a:ext cx="4419600" cy="1508125"/>
            <a:chOff x="1536" y="2726"/>
            <a:chExt cx="2784" cy="950"/>
          </a:xfrm>
        </p:grpSpPr>
        <p:graphicFrame>
          <p:nvGraphicFramePr>
            <p:cNvPr id="493598" name="Object 30"/>
            <p:cNvGraphicFramePr>
              <a:graphicFrameLocks noChangeAspect="1"/>
            </p:cNvGraphicFramePr>
            <p:nvPr/>
          </p:nvGraphicFramePr>
          <p:xfrm>
            <a:off x="1536" y="2726"/>
            <a:ext cx="2784" cy="490"/>
          </p:xfrm>
          <a:graphic>
            <a:graphicData uri="http://schemas.openxmlformats.org/presentationml/2006/ole">
              <mc:AlternateContent xmlns:mc="http://schemas.openxmlformats.org/markup-compatibility/2006">
                <mc:Choice xmlns:v="urn:schemas-microsoft-com:vml" Requires="v">
                  <p:oleObj spid="_x0000_s493671" r:id="rId3" imgW="2222500" imgH="393700" progId="Equation.3">
                    <p:embed/>
                  </p:oleObj>
                </mc:Choice>
                <mc:Fallback>
                  <p:oleObj r:id="rId3" imgW="2222500" imgH="393700"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2726"/>
                          <a:ext cx="2784" cy="4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3599" name="Object 31"/>
            <p:cNvGraphicFramePr>
              <a:graphicFrameLocks noChangeAspect="1"/>
            </p:cNvGraphicFramePr>
            <p:nvPr/>
          </p:nvGraphicFramePr>
          <p:xfrm>
            <a:off x="1584" y="3216"/>
            <a:ext cx="2640" cy="460"/>
          </p:xfrm>
          <a:graphic>
            <a:graphicData uri="http://schemas.openxmlformats.org/presentationml/2006/ole">
              <mc:AlternateContent xmlns:mc="http://schemas.openxmlformats.org/markup-compatibility/2006">
                <mc:Choice xmlns:v="urn:schemas-microsoft-com:vml" Requires="v">
                  <p:oleObj spid="_x0000_s493672" r:id="rId5" imgW="2235200" imgH="393700" progId="Equation.3">
                    <p:embed/>
                  </p:oleObj>
                </mc:Choice>
                <mc:Fallback>
                  <p:oleObj r:id="rId5" imgW="2235200" imgH="393700"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3216"/>
                          <a:ext cx="2640" cy="4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93607" name="Group 39"/>
          <p:cNvGrpSpPr>
            <a:grpSpLocks/>
          </p:cNvGrpSpPr>
          <p:nvPr/>
        </p:nvGrpSpPr>
        <p:grpSpPr bwMode="auto">
          <a:xfrm>
            <a:off x="139700" y="5867400"/>
            <a:ext cx="7937500" cy="938213"/>
            <a:chOff x="88" y="3696"/>
            <a:chExt cx="5000" cy="591"/>
          </a:xfrm>
        </p:grpSpPr>
        <p:graphicFrame>
          <p:nvGraphicFramePr>
            <p:cNvPr id="493603" name="Object 35"/>
            <p:cNvGraphicFramePr>
              <a:graphicFrameLocks noChangeAspect="1"/>
            </p:cNvGraphicFramePr>
            <p:nvPr/>
          </p:nvGraphicFramePr>
          <p:xfrm>
            <a:off x="1152" y="3696"/>
            <a:ext cx="3936" cy="591"/>
          </p:xfrm>
          <a:graphic>
            <a:graphicData uri="http://schemas.openxmlformats.org/presentationml/2006/ole">
              <mc:AlternateContent xmlns:mc="http://schemas.openxmlformats.org/markup-compatibility/2006">
                <mc:Choice xmlns:v="urn:schemas-microsoft-com:vml" Requires="v">
                  <p:oleObj spid="_x0000_s493673" r:id="rId7" imgW="2603500" imgH="393700" progId="Equation.3">
                    <p:embed/>
                  </p:oleObj>
                </mc:Choice>
                <mc:Fallback>
                  <p:oleObj r:id="rId7" imgW="2603500" imgH="393700" progId="Equation.3">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 y="3696"/>
                          <a:ext cx="3936" cy="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05" name="Text Box 37"/>
            <p:cNvSpPr txBox="1">
              <a:spLocks noChangeArrowheads="1"/>
            </p:cNvSpPr>
            <p:nvPr/>
          </p:nvSpPr>
          <p:spPr bwMode="auto">
            <a:xfrm>
              <a:off x="88" y="3749"/>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ea typeface="楷体_GB2312" pitchFamily="49" charset="-122"/>
                </a:rPr>
                <a:t>相位差：</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3597"/>
                                        </p:tgtEl>
                                        <p:attrNameLst>
                                          <p:attrName>style.visibility</p:attrName>
                                        </p:attrNameLst>
                                      </p:cBhvr>
                                      <p:to>
                                        <p:strVal val="visible"/>
                                      </p:to>
                                    </p:set>
                                    <p:anim calcmode="lin" valueType="num">
                                      <p:cBhvr additive="base">
                                        <p:cTn id="7" dur="500" fill="hold"/>
                                        <p:tgtEl>
                                          <p:spTgt spid="493597"/>
                                        </p:tgtEl>
                                        <p:attrNameLst>
                                          <p:attrName>ppt_x</p:attrName>
                                        </p:attrNameLst>
                                      </p:cBhvr>
                                      <p:tavLst>
                                        <p:tav tm="0">
                                          <p:val>
                                            <p:strVal val="1+#ppt_w/2"/>
                                          </p:val>
                                        </p:tav>
                                        <p:tav tm="100000">
                                          <p:val>
                                            <p:strVal val="#ppt_x"/>
                                          </p:val>
                                        </p:tav>
                                      </p:tavLst>
                                    </p:anim>
                                    <p:anim calcmode="lin" valueType="num">
                                      <p:cBhvr additive="base">
                                        <p:cTn id="8" dur="500" fill="hold"/>
                                        <p:tgtEl>
                                          <p:spTgt spid="49359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93606"/>
                                        </p:tgtEl>
                                        <p:attrNameLst>
                                          <p:attrName>style.visibility</p:attrName>
                                        </p:attrNameLst>
                                      </p:cBhvr>
                                      <p:to>
                                        <p:strVal val="visible"/>
                                      </p:to>
                                    </p:set>
                                    <p:anim calcmode="lin" valueType="num">
                                      <p:cBhvr additive="base">
                                        <p:cTn id="13" dur="500" fill="hold"/>
                                        <p:tgtEl>
                                          <p:spTgt spid="493606"/>
                                        </p:tgtEl>
                                        <p:attrNameLst>
                                          <p:attrName>ppt_x</p:attrName>
                                        </p:attrNameLst>
                                      </p:cBhvr>
                                      <p:tavLst>
                                        <p:tav tm="0">
                                          <p:val>
                                            <p:strVal val="1+#ppt_w/2"/>
                                          </p:val>
                                        </p:tav>
                                        <p:tav tm="100000">
                                          <p:val>
                                            <p:strVal val="#ppt_x"/>
                                          </p:val>
                                        </p:tav>
                                      </p:tavLst>
                                    </p:anim>
                                    <p:anim calcmode="lin" valueType="num">
                                      <p:cBhvr additive="base">
                                        <p:cTn id="14" dur="500" fill="hold"/>
                                        <p:tgtEl>
                                          <p:spTgt spid="49360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493607"/>
                                        </p:tgtEl>
                                        <p:attrNameLst>
                                          <p:attrName>style.visibility</p:attrName>
                                        </p:attrNameLst>
                                      </p:cBhvr>
                                      <p:to>
                                        <p:strVal val="visible"/>
                                      </p:to>
                                    </p:set>
                                    <p:animEffect transition="in" filter="dissolve">
                                      <p:cBhvr>
                                        <p:cTn id="19" dur="500"/>
                                        <p:tgtEl>
                                          <p:spTgt spid="493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zh-CN" altLang="en-US" sz="2400">
                <a:ea typeface="宋体" panose="02010600030101010101" pitchFamily="2" charset="-122"/>
              </a:rPr>
              <a:t>调制的基本概念</a:t>
            </a:r>
          </a:p>
        </p:txBody>
      </p:sp>
      <p:sp>
        <p:nvSpPr>
          <p:cNvPr id="466947" name="Rectangle 3"/>
          <p:cNvSpPr>
            <a:spLocks noGrp="1" noChangeArrowheads="1"/>
          </p:cNvSpPr>
          <p:nvPr>
            <p:ph type="body" idx="1"/>
          </p:nvPr>
        </p:nvSpPr>
        <p:spPr>
          <a:xfrm>
            <a:off x="381000" y="1371600"/>
            <a:ext cx="8229600" cy="2057400"/>
          </a:xfrm>
        </p:spPr>
        <p:txBody>
          <a:bodyPr/>
          <a:lstStyle/>
          <a:p>
            <a:pPr>
              <a:spcAft>
                <a:spcPct val="20000"/>
              </a:spcAft>
              <a:buFont typeface="Wingdings" panose="05000000000000000000" pitchFamily="2" charset="2"/>
              <a:buNone/>
            </a:pPr>
            <a:r>
              <a:rPr lang="zh-CN" altLang="en-US" sz="3600" b="1">
                <a:solidFill>
                  <a:srgbClr val="FF0000"/>
                </a:solidFill>
                <a:ea typeface="华文新魏" panose="02010800040101010101" pitchFamily="2" charset="-122"/>
              </a:rPr>
              <a:t>目的：</a:t>
            </a:r>
            <a:r>
              <a:rPr lang="zh-CN" altLang="en-US">
                <a:ea typeface="宋体" panose="02010600030101010101" pitchFamily="2" charset="-122"/>
              </a:rPr>
              <a:t>通过调制进行信息的传递。</a:t>
            </a:r>
          </a:p>
          <a:p>
            <a:pPr>
              <a:spcAft>
                <a:spcPct val="20000"/>
              </a:spcAft>
              <a:buFont typeface="Wingdings" panose="05000000000000000000" pitchFamily="2" charset="2"/>
              <a:buNone/>
            </a:pPr>
            <a:r>
              <a:rPr lang="zh-CN" altLang="en-US" sz="3600" b="1">
                <a:solidFill>
                  <a:srgbClr val="FF0000"/>
                </a:solidFill>
                <a:ea typeface="华文新魏" panose="02010800040101010101" pitchFamily="2" charset="-122"/>
              </a:rPr>
              <a:t>定义：</a:t>
            </a:r>
            <a:r>
              <a:rPr lang="zh-CN" altLang="en-US">
                <a:ea typeface="宋体" panose="02010600030101010101" pitchFamily="2" charset="-122"/>
              </a:rPr>
              <a:t>利用调制信号去改变载波的某一参数，使</a:t>
            </a:r>
          </a:p>
          <a:p>
            <a:pPr>
              <a:spcAft>
                <a:spcPct val="20000"/>
              </a:spcAft>
              <a:buFont typeface="Wingdings" panose="05000000000000000000" pitchFamily="2" charset="2"/>
              <a:buNone/>
            </a:pPr>
            <a:r>
              <a:rPr lang="zh-CN" altLang="en-US">
                <a:ea typeface="宋体" panose="02010600030101010101" pitchFamily="2" charset="-122"/>
              </a:rPr>
              <a:t>           其参数按调制信号的规律发生变化的过程。</a:t>
            </a:r>
          </a:p>
        </p:txBody>
      </p:sp>
      <p:graphicFrame>
        <p:nvGraphicFramePr>
          <p:cNvPr id="466948" name="Object 4"/>
          <p:cNvGraphicFramePr>
            <a:graphicFrameLocks noChangeAspect="1"/>
          </p:cNvGraphicFramePr>
          <p:nvPr/>
        </p:nvGraphicFramePr>
        <p:xfrm>
          <a:off x="1828800" y="3476625"/>
          <a:ext cx="5410200" cy="790575"/>
        </p:xfrm>
        <a:graphic>
          <a:graphicData uri="http://schemas.openxmlformats.org/presentationml/2006/ole">
            <mc:AlternateContent xmlns:mc="http://schemas.openxmlformats.org/markup-compatibility/2006">
              <mc:Choice xmlns:v="urn:schemas-microsoft-com:vml" Requires="v">
                <p:oleObj spid="_x0000_s466976" name="Equation" r:id="rId3" imgW="1562100" imgH="228600" progId="Equation.DSMT4">
                  <p:embed/>
                </p:oleObj>
              </mc:Choice>
              <mc:Fallback>
                <p:oleObj name="Equation" r:id="rId3" imgW="15621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476625"/>
                        <a:ext cx="5410200" cy="7905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nvGrpSpPr>
          <p:cNvPr id="466954" name="Group 10"/>
          <p:cNvGrpSpPr>
            <a:grpSpLocks/>
          </p:cNvGrpSpPr>
          <p:nvPr/>
        </p:nvGrpSpPr>
        <p:grpSpPr bwMode="auto">
          <a:xfrm>
            <a:off x="381000" y="4389438"/>
            <a:ext cx="8437563" cy="2043112"/>
            <a:chOff x="157" y="2765"/>
            <a:chExt cx="5315" cy="1287"/>
          </a:xfrm>
        </p:grpSpPr>
        <p:sp>
          <p:nvSpPr>
            <p:cNvPr id="466950" name="Text Box 6"/>
            <p:cNvSpPr txBox="1">
              <a:spLocks noChangeArrowheads="1"/>
            </p:cNvSpPr>
            <p:nvPr/>
          </p:nvSpPr>
          <p:spPr bwMode="auto">
            <a:xfrm>
              <a:off x="157" y="3148"/>
              <a:ext cx="105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srgbClr val="FF0000"/>
                  </a:solidFill>
                  <a:latin typeface="华文新魏" panose="02010800040101010101" pitchFamily="2" charset="-122"/>
                  <a:ea typeface="华文新魏" panose="02010800040101010101" pitchFamily="2" charset="-122"/>
                </a:rPr>
                <a:t>分类：</a:t>
              </a:r>
              <a:r>
                <a:rPr lang="zh-CN" altLang="en-US" sz="3600">
                  <a:solidFill>
                    <a:srgbClr val="FF0000"/>
                  </a:solidFill>
                  <a:latin typeface="华文新魏" panose="02010800040101010101" pitchFamily="2" charset="-122"/>
                  <a:ea typeface="华文新魏" panose="02010800040101010101" pitchFamily="2" charset="-122"/>
                </a:rPr>
                <a:t> </a:t>
              </a:r>
              <a:endParaRPr lang="zh-CN" altLang="en-US" sz="3200">
                <a:solidFill>
                  <a:srgbClr val="FF0000"/>
                </a:solidFill>
                <a:latin typeface="宋体" panose="02010600030101010101" pitchFamily="2" charset="-122"/>
                <a:ea typeface="宋体" panose="02010600030101010101" pitchFamily="2" charset="-122"/>
              </a:endParaRPr>
            </a:p>
          </p:txBody>
        </p:sp>
        <p:sp>
          <p:nvSpPr>
            <p:cNvPr id="466951" name="AutoShape 7"/>
            <p:cNvSpPr>
              <a:spLocks/>
            </p:cNvSpPr>
            <p:nvPr/>
          </p:nvSpPr>
          <p:spPr bwMode="auto">
            <a:xfrm>
              <a:off x="1104" y="2832"/>
              <a:ext cx="96" cy="1200"/>
            </a:xfrm>
            <a:prstGeom prst="leftBrace">
              <a:avLst>
                <a:gd name="adj1" fmla="val 104167"/>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2" name="Text Box 8"/>
            <p:cNvSpPr txBox="1">
              <a:spLocks noChangeArrowheads="1"/>
            </p:cNvSpPr>
            <p:nvPr/>
          </p:nvSpPr>
          <p:spPr bwMode="auto">
            <a:xfrm>
              <a:off x="1191" y="2765"/>
              <a:ext cx="4281" cy="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ea typeface="宋体" panose="02010600030101010101" pitchFamily="2" charset="-122"/>
                </a:rPr>
                <a:t>内调制：</a:t>
              </a:r>
              <a:r>
                <a:rPr lang="zh-CN" altLang="en-US" sz="2400">
                  <a:ea typeface="宋体" panose="02010600030101010101" pitchFamily="2" charset="-122"/>
                </a:rPr>
                <a:t>在激光形成过程中，以调制信号的规律</a:t>
              </a:r>
            </a:p>
            <a:p>
              <a:pPr algn="l"/>
              <a:r>
                <a:rPr lang="zh-CN" altLang="en-US" sz="2400">
                  <a:ea typeface="宋体" panose="02010600030101010101" pitchFamily="2" charset="-122"/>
                </a:rPr>
                <a:t>                 去改变激光振荡的某一参数。即用调制</a:t>
              </a:r>
            </a:p>
            <a:p>
              <a:pPr algn="l"/>
              <a:r>
                <a:rPr lang="zh-CN" altLang="en-US" sz="2400">
                  <a:ea typeface="宋体" panose="02010600030101010101" pitchFamily="2" charset="-122"/>
                </a:rPr>
                <a:t>                 信号控制着激光的形成。</a:t>
              </a:r>
            </a:p>
          </p:txBody>
        </p:sp>
        <p:sp>
          <p:nvSpPr>
            <p:cNvPr id="466953" name="Text Box 9"/>
            <p:cNvSpPr txBox="1">
              <a:spLocks noChangeArrowheads="1"/>
            </p:cNvSpPr>
            <p:nvPr/>
          </p:nvSpPr>
          <p:spPr bwMode="auto">
            <a:xfrm>
              <a:off x="1152" y="3725"/>
              <a:ext cx="351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1">
                  <a:ea typeface="宋体" panose="02010600030101010101" pitchFamily="2" charset="-122"/>
                </a:rPr>
                <a:t>外调制：</a:t>
              </a:r>
              <a:r>
                <a:rPr lang="zh-CN" altLang="en-US" sz="2400">
                  <a:ea typeface="宋体" panose="02010600030101010101" pitchFamily="2" charset="-122"/>
                </a:rPr>
                <a:t>把调制器放在激光器的外面。</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66954"/>
                                        </p:tgtEl>
                                        <p:attrNameLst>
                                          <p:attrName>style.visibility</p:attrName>
                                        </p:attrNameLst>
                                      </p:cBhvr>
                                      <p:to>
                                        <p:strVal val="visible"/>
                                      </p:to>
                                    </p:set>
                                    <p:animEffect transition="in" filter="dissolve">
                                      <p:cBhvr>
                                        <p:cTn id="7" dur="500"/>
                                        <p:tgtEl>
                                          <p:spTgt spid="466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618" name="Rectangle 26"/>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电光相位延迟</a:t>
            </a:r>
          </a:p>
        </p:txBody>
      </p:sp>
      <p:sp>
        <p:nvSpPr>
          <p:cNvPr id="494619" name="Text Box 27"/>
          <p:cNvSpPr txBox="1">
            <a:spLocks noChangeArrowheads="1"/>
          </p:cNvSpPr>
          <p:nvPr/>
        </p:nvSpPr>
        <p:spPr bwMode="auto">
          <a:xfrm>
            <a:off x="228600" y="2043113"/>
            <a:ext cx="86106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a:latin typeface="Times New Roman" panose="02020603050405020304" pitchFamily="18" charset="0"/>
                <a:ea typeface="宋体" panose="02010600030101010101" pitchFamily="2" charset="-122"/>
              </a:rPr>
              <a:t>       </a:t>
            </a:r>
            <a:r>
              <a:rPr kumimoji="1" lang="zh-CN" altLang="en-US" sz="2800">
                <a:latin typeface="Times New Roman" panose="02020603050405020304" pitchFamily="18" charset="0"/>
                <a:ea typeface="宋体" panose="02010600030101010101" pitchFamily="2" charset="-122"/>
              </a:rPr>
              <a:t>这个相位延迟完全是由电光效应造成的双折射引起的，所以称为</a:t>
            </a:r>
            <a:r>
              <a:rPr kumimoji="1" lang="zh-CN" altLang="en-US" sz="2800" b="1">
                <a:solidFill>
                  <a:srgbClr val="FF0000"/>
                </a:solidFill>
                <a:latin typeface="Times New Roman" panose="02020603050405020304" pitchFamily="18" charset="0"/>
                <a:ea typeface="宋体" panose="02010600030101010101" pitchFamily="2" charset="-122"/>
              </a:rPr>
              <a:t>电光相位延迟</a:t>
            </a:r>
            <a:r>
              <a:rPr kumimoji="1" lang="zh-CN" altLang="en-US" sz="2800">
                <a:latin typeface="Times New Roman" panose="02020603050405020304" pitchFamily="18" charset="0"/>
                <a:ea typeface="宋体" panose="02010600030101010101" pitchFamily="2" charset="-122"/>
              </a:rPr>
              <a:t>。当电光晶体和传播的光波长确定后，相位差的变化仅取决于外加电压，即只要改变电压，就能使相位成比例地变化。</a:t>
            </a:r>
            <a:r>
              <a:rPr kumimoji="1" lang="zh-CN" altLang="en-US" sz="3200">
                <a:latin typeface="Times New Roman" panose="02020603050405020304" pitchFamily="18" charset="0"/>
                <a:ea typeface="宋体" panose="02010600030101010101" pitchFamily="2" charset="-122"/>
              </a:rPr>
              <a:t> </a:t>
            </a:r>
          </a:p>
        </p:txBody>
      </p:sp>
      <p:sp>
        <p:nvSpPr>
          <p:cNvPr id="494620" name="Text Box 28"/>
          <p:cNvSpPr txBox="1">
            <a:spLocks noChangeArrowheads="1"/>
          </p:cNvSpPr>
          <p:nvPr/>
        </p:nvSpPr>
        <p:spPr bwMode="auto">
          <a:xfrm>
            <a:off x="228600" y="4038600"/>
            <a:ext cx="845820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a:latin typeface="Times New Roman" panose="02020603050405020304" pitchFamily="18" charset="0"/>
                <a:ea typeface="宋体" panose="02010600030101010101" pitchFamily="2" charset="-122"/>
              </a:rPr>
              <a:t>      </a:t>
            </a:r>
            <a:r>
              <a:rPr kumimoji="1" lang="zh-CN" altLang="en-US" sz="2800">
                <a:latin typeface="Times New Roman" panose="02020603050405020304" pitchFamily="18" charset="0"/>
                <a:ea typeface="宋体" panose="02010600030101010101" pitchFamily="2" charset="-122"/>
              </a:rPr>
              <a:t>当光波的两个垂直分量</a:t>
            </a:r>
            <a:r>
              <a:rPr kumimoji="1" lang="en-US" altLang="zh-CN" sz="2800" i="1">
                <a:latin typeface="Times New Roman" panose="02020603050405020304" pitchFamily="18" charset="0"/>
                <a:ea typeface="宋体" panose="02010600030101010101" pitchFamily="2" charset="-122"/>
              </a:rPr>
              <a:t>E</a:t>
            </a:r>
            <a:r>
              <a:rPr kumimoji="1" lang="en-US" altLang="zh-CN" sz="2800" i="1" baseline="-30000">
                <a:latin typeface="Times New Roman" panose="02020603050405020304" pitchFamily="18" charset="0"/>
                <a:ea typeface="宋体" panose="02010600030101010101" pitchFamily="2" charset="-122"/>
              </a:rPr>
              <a:t>x</a:t>
            </a:r>
            <a:r>
              <a:rPr kumimoji="1" lang="en-US" altLang="zh-CN" sz="2800" baseline="-30000">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E</a:t>
            </a:r>
            <a:r>
              <a:rPr kumimoji="1" lang="en-US" altLang="zh-CN" sz="2800" i="1" baseline="-30000">
                <a:latin typeface="Times New Roman" panose="02020603050405020304" pitchFamily="18" charset="0"/>
                <a:ea typeface="宋体" panose="02010600030101010101" pitchFamily="2" charset="-122"/>
              </a:rPr>
              <a:t>y</a:t>
            </a:r>
            <a:r>
              <a:rPr kumimoji="1" lang="en-US" altLang="zh-CN" sz="2800" baseline="-30000">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的光程差为半个波长（相应的相位差为</a:t>
            </a:r>
            <a:r>
              <a:rPr kumimoji="1" lang="zh-CN" altLang="en-US" sz="2800" i="1">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）时所需要加的电压，称为“</a:t>
            </a:r>
            <a:r>
              <a:rPr kumimoji="1" lang="zh-CN" altLang="en-US" sz="2800" b="1">
                <a:solidFill>
                  <a:srgbClr val="FF0000"/>
                </a:solidFill>
                <a:latin typeface="Times New Roman" panose="02020603050405020304" pitchFamily="18" charset="0"/>
                <a:ea typeface="宋体" panose="02010600030101010101" pitchFamily="2" charset="-122"/>
              </a:rPr>
              <a:t>半波电压</a:t>
            </a:r>
            <a:r>
              <a:rPr kumimoji="1" lang="zh-CN" altLang="en-US" sz="2800">
                <a:latin typeface="Times New Roman" panose="02020603050405020304" pitchFamily="18" charset="0"/>
                <a:ea typeface="宋体" panose="02010600030101010101" pitchFamily="2" charset="-122"/>
              </a:rPr>
              <a:t>”，通常以</a:t>
            </a:r>
            <a:r>
              <a:rPr kumimoji="1" lang="en-US" altLang="zh-CN" sz="2800" i="1">
                <a:latin typeface="Times New Roman" panose="02020603050405020304" pitchFamily="18" charset="0"/>
                <a:ea typeface="宋体" panose="02010600030101010101" pitchFamily="2" charset="-122"/>
              </a:rPr>
              <a:t>V</a:t>
            </a:r>
            <a:r>
              <a:rPr kumimoji="1" lang="en-US" altLang="zh-CN" sz="2800" baseline="-30000">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或</a:t>
            </a:r>
            <a:r>
              <a:rPr kumimoji="1" lang="en-US" altLang="zh-CN" sz="2800" i="1">
                <a:latin typeface="Times New Roman" panose="02020603050405020304" pitchFamily="18" charset="0"/>
                <a:ea typeface="宋体" panose="02010600030101010101" pitchFamily="2" charset="-122"/>
              </a:rPr>
              <a:t>V</a:t>
            </a:r>
            <a:r>
              <a:rPr kumimoji="1" lang="en-US" altLang="zh-CN" sz="2800" baseline="-3000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aseline="-30000">
                <a:latin typeface="Times New Roman" panose="02020603050405020304" pitchFamily="18" charset="0"/>
                <a:ea typeface="宋体" panose="02010600030101010101" pitchFamily="2" charset="-122"/>
              </a:rPr>
              <a:t>/2</a:t>
            </a:r>
            <a:r>
              <a:rPr kumimoji="1" lang="zh-CN" altLang="en-US" sz="2800">
                <a:latin typeface="Times New Roman" panose="02020603050405020304" pitchFamily="18" charset="0"/>
                <a:ea typeface="宋体" panose="02010600030101010101" pitchFamily="2" charset="-122"/>
              </a:rPr>
              <a:t>表示</a:t>
            </a:r>
            <a:r>
              <a:rPr kumimoji="1" lang="zh-CN" altLang="en-US" sz="3200">
                <a:latin typeface="Times New Roman" panose="02020603050405020304" pitchFamily="18" charset="0"/>
                <a:ea typeface="宋体" panose="02010600030101010101" pitchFamily="2" charset="-122"/>
              </a:rPr>
              <a:t>。 </a:t>
            </a:r>
          </a:p>
        </p:txBody>
      </p:sp>
      <p:graphicFrame>
        <p:nvGraphicFramePr>
          <p:cNvPr id="494621" name="Object 29"/>
          <p:cNvGraphicFramePr>
            <a:graphicFrameLocks noChangeAspect="1"/>
          </p:cNvGraphicFramePr>
          <p:nvPr/>
        </p:nvGraphicFramePr>
        <p:xfrm>
          <a:off x="1584325" y="1066800"/>
          <a:ext cx="5973763" cy="938213"/>
        </p:xfrm>
        <a:graphic>
          <a:graphicData uri="http://schemas.openxmlformats.org/presentationml/2006/ole">
            <mc:AlternateContent xmlns:mc="http://schemas.openxmlformats.org/markup-compatibility/2006">
              <mc:Choice xmlns:v="urn:schemas-microsoft-com:vml" Requires="v">
                <p:oleObj spid="_x0000_s494691" name="Equation" r:id="rId3" imgW="2489040" imgH="393480" progId="Equation.DSMT4">
                  <p:embed/>
                </p:oleObj>
              </mc:Choice>
              <mc:Fallback>
                <p:oleObj name="Equation" r:id="rId3" imgW="2489040" imgH="393480" progId="Equation.DSMT4">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325" y="1066800"/>
                        <a:ext cx="5973763"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4627" name="Group 35"/>
          <p:cNvGrpSpPr>
            <a:grpSpLocks/>
          </p:cNvGrpSpPr>
          <p:nvPr/>
        </p:nvGrpSpPr>
        <p:grpSpPr bwMode="auto">
          <a:xfrm>
            <a:off x="2743200" y="5578475"/>
            <a:ext cx="5105400" cy="1127125"/>
            <a:chOff x="1728" y="3514"/>
            <a:chExt cx="3216" cy="710"/>
          </a:xfrm>
        </p:grpSpPr>
        <p:graphicFrame>
          <p:nvGraphicFramePr>
            <p:cNvPr id="494622" name="Object 30"/>
            <p:cNvGraphicFramePr>
              <a:graphicFrameLocks noChangeAspect="1"/>
            </p:cNvGraphicFramePr>
            <p:nvPr/>
          </p:nvGraphicFramePr>
          <p:xfrm>
            <a:off x="1728" y="3529"/>
            <a:ext cx="1872" cy="695"/>
          </p:xfrm>
          <a:graphic>
            <a:graphicData uri="http://schemas.openxmlformats.org/presentationml/2006/ole">
              <mc:AlternateContent xmlns:mc="http://schemas.openxmlformats.org/markup-compatibility/2006">
                <mc:Choice xmlns:v="urn:schemas-microsoft-com:vml" Requires="v">
                  <p:oleObj spid="_x0000_s494692" name="Equation" r:id="rId5" imgW="748975" imgH="431613" progId="Equation.DSMT4">
                    <p:embed/>
                  </p:oleObj>
                </mc:Choice>
                <mc:Fallback>
                  <p:oleObj name="Equation" r:id="rId5" imgW="748975" imgH="431613" progId="Equation.DSMT4">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 y="3529"/>
                          <a:ext cx="1872" cy="6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4623" name="Object 31"/>
            <p:cNvGraphicFramePr>
              <a:graphicFrameLocks noChangeAspect="1"/>
            </p:cNvGraphicFramePr>
            <p:nvPr/>
          </p:nvGraphicFramePr>
          <p:xfrm>
            <a:off x="3792" y="3514"/>
            <a:ext cx="1152" cy="710"/>
          </p:xfrm>
          <a:graphic>
            <a:graphicData uri="http://schemas.openxmlformats.org/presentationml/2006/ole">
              <mc:AlternateContent xmlns:mc="http://schemas.openxmlformats.org/markup-compatibility/2006">
                <mc:Choice xmlns:v="urn:schemas-microsoft-com:vml" Requires="v">
                  <p:oleObj spid="_x0000_s494693" r:id="rId7" imgW="698197" imgH="431613" progId="Equation.3">
                    <p:embed/>
                  </p:oleObj>
                </mc:Choice>
                <mc:Fallback>
                  <p:oleObj r:id="rId7" imgW="698197" imgH="431613" progId="Equation.3">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3514"/>
                          <a:ext cx="1152" cy="7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94626" name="Group 34"/>
          <p:cNvGrpSpPr>
            <a:grpSpLocks/>
          </p:cNvGrpSpPr>
          <p:nvPr/>
        </p:nvGrpSpPr>
        <p:grpSpPr bwMode="auto">
          <a:xfrm>
            <a:off x="381000" y="6019800"/>
            <a:ext cx="2133600" cy="519113"/>
            <a:chOff x="240" y="3792"/>
            <a:chExt cx="1344" cy="327"/>
          </a:xfrm>
        </p:grpSpPr>
        <p:sp>
          <p:nvSpPr>
            <p:cNvPr id="494624" name="Text Box 32"/>
            <p:cNvSpPr txBox="1">
              <a:spLocks noChangeArrowheads="1"/>
            </p:cNvSpPr>
            <p:nvPr/>
          </p:nvSpPr>
          <p:spPr bwMode="auto">
            <a:xfrm>
              <a:off x="240" y="3792"/>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楷体_GB2312" pitchFamily="49" charset="-122"/>
                </a:rPr>
                <a:t>越小越好</a:t>
              </a:r>
            </a:p>
          </p:txBody>
        </p:sp>
        <p:sp>
          <p:nvSpPr>
            <p:cNvPr id="494625" name="Line 33"/>
            <p:cNvSpPr>
              <a:spLocks noChangeShapeType="1"/>
            </p:cNvSpPr>
            <p:nvPr/>
          </p:nvSpPr>
          <p:spPr bwMode="auto">
            <a:xfrm flipV="1">
              <a:off x="1248" y="3888"/>
              <a:ext cx="336" cy="48"/>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4620"/>
                                        </p:tgtEl>
                                        <p:attrNameLst>
                                          <p:attrName>style.visibility</p:attrName>
                                        </p:attrNameLst>
                                      </p:cBhvr>
                                      <p:to>
                                        <p:strVal val="visible"/>
                                      </p:to>
                                    </p:set>
                                    <p:anim calcmode="lin" valueType="num">
                                      <p:cBhvr additive="base">
                                        <p:cTn id="7" dur="500" fill="hold"/>
                                        <p:tgtEl>
                                          <p:spTgt spid="494620"/>
                                        </p:tgtEl>
                                        <p:attrNameLst>
                                          <p:attrName>ppt_x</p:attrName>
                                        </p:attrNameLst>
                                      </p:cBhvr>
                                      <p:tavLst>
                                        <p:tav tm="0">
                                          <p:val>
                                            <p:strVal val="#ppt_x"/>
                                          </p:val>
                                        </p:tav>
                                        <p:tav tm="100000">
                                          <p:val>
                                            <p:strVal val="#ppt_x"/>
                                          </p:val>
                                        </p:tav>
                                      </p:tavLst>
                                    </p:anim>
                                    <p:anim calcmode="lin" valueType="num">
                                      <p:cBhvr additive="base">
                                        <p:cTn id="8" dur="500" fill="hold"/>
                                        <p:tgtEl>
                                          <p:spTgt spid="4946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94627"/>
                                        </p:tgtEl>
                                        <p:attrNameLst>
                                          <p:attrName>style.visibility</p:attrName>
                                        </p:attrNameLst>
                                      </p:cBhvr>
                                      <p:to>
                                        <p:strVal val="visible"/>
                                      </p:to>
                                    </p:set>
                                    <p:animEffect transition="in" filter="dissolve">
                                      <p:cBhvr>
                                        <p:cTn id="13" dur="500"/>
                                        <p:tgtEl>
                                          <p:spTgt spid="49462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494626"/>
                                        </p:tgtEl>
                                        <p:attrNameLst>
                                          <p:attrName>style.visibility</p:attrName>
                                        </p:attrNameLst>
                                      </p:cBhvr>
                                      <p:to>
                                        <p:strVal val="visible"/>
                                      </p:to>
                                    </p:set>
                                    <p:animEffect transition="in" filter="dissolve">
                                      <p:cBhvr>
                                        <p:cTn id="18" dur="500"/>
                                        <p:tgtEl>
                                          <p:spTgt spid="494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ext Box 2"/>
          <p:cNvSpPr txBox="1">
            <a:spLocks noChangeArrowheads="1"/>
          </p:cNvSpPr>
          <p:nvPr/>
        </p:nvSpPr>
        <p:spPr bwMode="auto">
          <a:xfrm>
            <a:off x="228600" y="1111250"/>
            <a:ext cx="868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solidFill>
                  <a:schemeClr val="tx2"/>
                </a:solidFill>
                <a:latin typeface="Times New Roman" panose="02020603050405020304" pitchFamily="18" charset="0"/>
                <a:ea typeface="楷体_GB2312" pitchFamily="49" charset="-122"/>
              </a:rPr>
              <a:t>普遍情形，出射光是椭圆偏振光（相当于两个垂直振动的合成）：</a:t>
            </a:r>
            <a:r>
              <a:rPr kumimoji="1" lang="zh-CN" altLang="en-US" sz="2800">
                <a:latin typeface="Times New Roman" panose="02020603050405020304" pitchFamily="18" charset="0"/>
                <a:ea typeface="宋体" panose="02010600030101010101" pitchFamily="2" charset="-122"/>
              </a:rPr>
              <a:t> </a:t>
            </a:r>
          </a:p>
        </p:txBody>
      </p:sp>
      <p:graphicFrame>
        <p:nvGraphicFramePr>
          <p:cNvPr id="495619" name="Object 3"/>
          <p:cNvGraphicFramePr>
            <a:graphicFrameLocks noChangeAspect="1"/>
          </p:cNvGraphicFramePr>
          <p:nvPr/>
        </p:nvGraphicFramePr>
        <p:xfrm>
          <a:off x="2057400" y="2119313"/>
          <a:ext cx="5257800" cy="1050925"/>
        </p:xfrm>
        <a:graphic>
          <a:graphicData uri="http://schemas.openxmlformats.org/presentationml/2006/ole">
            <mc:AlternateContent xmlns:mc="http://schemas.openxmlformats.org/markup-compatibility/2006">
              <mc:Choice xmlns:v="urn:schemas-microsoft-com:vml" Requires="v">
                <p:oleObj spid="_x0000_s495691" r:id="rId3" imgW="2336800" imgH="469900" progId="Equation.3">
                  <p:embed/>
                </p:oleObj>
              </mc:Choice>
              <mc:Fallback>
                <p:oleObj r:id="rId3" imgW="2336800" imgH="4699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119313"/>
                        <a:ext cx="5257800"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5622" name="Object 6"/>
          <p:cNvGraphicFramePr>
            <a:graphicFrameLocks noChangeAspect="1"/>
          </p:cNvGraphicFramePr>
          <p:nvPr/>
        </p:nvGraphicFramePr>
        <p:xfrm>
          <a:off x="1981200" y="4333875"/>
          <a:ext cx="3200400" cy="695325"/>
        </p:xfrm>
        <a:graphic>
          <a:graphicData uri="http://schemas.openxmlformats.org/presentationml/2006/ole">
            <mc:AlternateContent xmlns:mc="http://schemas.openxmlformats.org/markup-compatibility/2006">
              <mc:Choice xmlns:v="urn:schemas-microsoft-com:vml" Requires="v">
                <p:oleObj spid="_x0000_s495692" r:id="rId5" imgW="1091726" imgH="241195" progId="Equation.3">
                  <p:embed/>
                </p:oleObj>
              </mc:Choice>
              <mc:Fallback>
                <p:oleObj r:id="rId5" imgW="1091726" imgH="24119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333875"/>
                        <a:ext cx="3200400"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5624" name="Text Box 8"/>
          <p:cNvSpPr txBox="1">
            <a:spLocks noChangeArrowheads="1"/>
          </p:cNvSpPr>
          <p:nvPr/>
        </p:nvSpPr>
        <p:spPr bwMode="auto">
          <a:xfrm>
            <a:off x="304800" y="5180013"/>
            <a:ext cx="8610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latin typeface="楷体_GB2312" pitchFamily="49" charset="-122"/>
                <a:ea typeface="楷体_GB2312" pitchFamily="49" charset="-122"/>
              </a:rPr>
              <a:t>通过晶体后的合成光仍然是线偏振光，且与入射光的偏振方向一致，这种情况晶体相当于一个</a:t>
            </a:r>
            <a:r>
              <a:rPr kumimoji="1" lang="zh-CN" altLang="en-US" sz="2800">
                <a:latin typeface="Times New Roman" panose="02020603050405020304" pitchFamily="18" charset="0"/>
                <a:ea typeface="楷体_GB2312" pitchFamily="49" charset="-122"/>
              </a:rPr>
              <a:t>“</a:t>
            </a:r>
            <a:r>
              <a:rPr kumimoji="1" lang="zh-CN" altLang="en-US" sz="2800" b="1">
                <a:solidFill>
                  <a:srgbClr val="FF0000"/>
                </a:solidFill>
                <a:latin typeface="楷体_GB2312" pitchFamily="49" charset="-122"/>
                <a:ea typeface="楷体_GB2312" pitchFamily="49" charset="-122"/>
              </a:rPr>
              <a:t>全波片</a:t>
            </a:r>
            <a:r>
              <a:rPr kumimoji="1" lang="zh-CN" altLang="en-US" sz="2800">
                <a:latin typeface="Times New Roman" panose="02020603050405020304" pitchFamily="18" charset="0"/>
                <a:ea typeface="楷体_GB2312" pitchFamily="49" charset="-122"/>
              </a:rPr>
              <a:t>”</a:t>
            </a:r>
            <a:r>
              <a:rPr kumimoji="1" lang="zh-CN" altLang="en-US" sz="2800">
                <a:latin typeface="楷体_GB2312" pitchFamily="49" charset="-122"/>
                <a:ea typeface="楷体_GB2312" pitchFamily="49" charset="-122"/>
              </a:rPr>
              <a:t>的作用。</a:t>
            </a:r>
            <a:r>
              <a:rPr kumimoji="1" lang="zh-CN" altLang="en-US" sz="2800">
                <a:latin typeface="Times New Roman" panose="02020603050405020304" pitchFamily="18" charset="0"/>
                <a:ea typeface="宋体" panose="02010600030101010101" pitchFamily="2" charset="-122"/>
              </a:rPr>
              <a:t> </a:t>
            </a:r>
          </a:p>
        </p:txBody>
      </p:sp>
      <p:grpSp>
        <p:nvGrpSpPr>
          <p:cNvPr id="495626" name="Group 10"/>
          <p:cNvGrpSpPr>
            <a:grpSpLocks/>
          </p:cNvGrpSpPr>
          <p:nvPr/>
        </p:nvGrpSpPr>
        <p:grpSpPr bwMode="auto">
          <a:xfrm>
            <a:off x="304800" y="3581400"/>
            <a:ext cx="8001000" cy="585788"/>
            <a:chOff x="192" y="2175"/>
            <a:chExt cx="5040" cy="369"/>
          </a:xfrm>
        </p:grpSpPr>
        <p:sp>
          <p:nvSpPr>
            <p:cNvPr id="495621" name="Text Box 5"/>
            <p:cNvSpPr txBox="1">
              <a:spLocks noChangeArrowheads="1"/>
            </p:cNvSpPr>
            <p:nvPr/>
          </p:nvSpPr>
          <p:spPr bwMode="auto">
            <a:xfrm>
              <a:off x="192" y="2175"/>
              <a:ext cx="50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FF0000"/>
                  </a:solidFill>
                  <a:latin typeface="Times New Roman" panose="02020603050405020304" pitchFamily="18" charset="0"/>
                  <a:ea typeface="宋体" panose="02010600030101010101" pitchFamily="2" charset="-122"/>
                </a:rPr>
                <a:t>当晶体上未加电压</a:t>
              </a:r>
              <a:r>
                <a:rPr kumimoji="1" lang="zh-CN" altLang="en-US" sz="2800">
                  <a:latin typeface="Times New Roman" panose="02020603050405020304" pitchFamily="18" charset="0"/>
                  <a:ea typeface="宋体" panose="02010600030101010101" pitchFamily="2" charset="-122"/>
                </a:rPr>
                <a:t>，                       </a:t>
              </a:r>
              <a:r>
                <a:rPr kumimoji="1" lang="en-US" altLang="zh-CN"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n</a:t>
              </a:r>
              <a:r>
                <a:rPr kumimoji="1" lang="en-US" altLang="zh-CN" sz="2800">
                  <a:latin typeface="Times New Roman" panose="02020603050405020304" pitchFamily="18" charset="0"/>
                  <a:ea typeface="宋体" panose="02010600030101010101" pitchFamily="2" charset="-122"/>
                </a:rPr>
                <a:t>= 0, 1, 2,…) </a:t>
              </a:r>
            </a:p>
          </p:txBody>
        </p:sp>
        <p:graphicFrame>
          <p:nvGraphicFramePr>
            <p:cNvPr id="495625" name="Object 9"/>
            <p:cNvGraphicFramePr>
              <a:graphicFrameLocks noChangeAspect="1"/>
            </p:cNvGraphicFramePr>
            <p:nvPr/>
          </p:nvGraphicFramePr>
          <p:xfrm>
            <a:off x="2208" y="2175"/>
            <a:ext cx="1248" cy="369"/>
          </p:xfrm>
          <a:graphic>
            <a:graphicData uri="http://schemas.openxmlformats.org/presentationml/2006/ole">
              <mc:AlternateContent xmlns:mc="http://schemas.openxmlformats.org/markup-compatibility/2006">
                <mc:Choice xmlns:v="urn:schemas-microsoft-com:vml" Requires="v">
                  <p:oleObj spid="_x0000_s495693" r:id="rId7" imgW="672808" imgH="203112" progId="Equation.3">
                    <p:embed/>
                  </p:oleObj>
                </mc:Choice>
                <mc:Fallback>
                  <p:oleObj r:id="rId7" imgW="672808" imgH="203112"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 y="2175"/>
                          <a:ext cx="1248"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95627" name="Rectangle 11"/>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光偏振态的变化</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95626"/>
                                        </p:tgtEl>
                                        <p:attrNameLst>
                                          <p:attrName>style.visibility</p:attrName>
                                        </p:attrNameLst>
                                      </p:cBhvr>
                                      <p:to>
                                        <p:strVal val="visible"/>
                                      </p:to>
                                    </p:set>
                                    <p:anim calcmode="lin" valueType="num">
                                      <p:cBhvr additive="base">
                                        <p:cTn id="7" dur="500" fill="hold"/>
                                        <p:tgtEl>
                                          <p:spTgt spid="495626"/>
                                        </p:tgtEl>
                                        <p:attrNameLst>
                                          <p:attrName>ppt_x</p:attrName>
                                        </p:attrNameLst>
                                      </p:cBhvr>
                                      <p:tavLst>
                                        <p:tav tm="0">
                                          <p:val>
                                            <p:strVal val="1+#ppt_w/2"/>
                                          </p:val>
                                        </p:tav>
                                        <p:tav tm="100000">
                                          <p:val>
                                            <p:strVal val="#ppt_x"/>
                                          </p:val>
                                        </p:tav>
                                      </p:tavLst>
                                    </p:anim>
                                    <p:anim calcmode="lin" valueType="num">
                                      <p:cBhvr additive="base">
                                        <p:cTn id="8" dur="500" fill="hold"/>
                                        <p:tgtEl>
                                          <p:spTgt spid="4956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95622"/>
                                        </p:tgtEl>
                                        <p:attrNameLst>
                                          <p:attrName>style.visibility</p:attrName>
                                        </p:attrNameLst>
                                      </p:cBhvr>
                                      <p:to>
                                        <p:strVal val="visible"/>
                                      </p:to>
                                    </p:set>
                                    <p:anim calcmode="lin" valueType="num">
                                      <p:cBhvr additive="base">
                                        <p:cTn id="13" dur="500" fill="hold"/>
                                        <p:tgtEl>
                                          <p:spTgt spid="495622"/>
                                        </p:tgtEl>
                                        <p:attrNameLst>
                                          <p:attrName>ppt_x</p:attrName>
                                        </p:attrNameLst>
                                      </p:cBhvr>
                                      <p:tavLst>
                                        <p:tav tm="0">
                                          <p:val>
                                            <p:strVal val="1+#ppt_w/2"/>
                                          </p:val>
                                        </p:tav>
                                        <p:tav tm="100000">
                                          <p:val>
                                            <p:strVal val="#ppt_x"/>
                                          </p:val>
                                        </p:tav>
                                      </p:tavLst>
                                    </p:anim>
                                    <p:anim calcmode="lin" valueType="num">
                                      <p:cBhvr additive="base">
                                        <p:cTn id="14" dur="500" fill="hold"/>
                                        <p:tgtEl>
                                          <p:spTgt spid="49562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5624"/>
                                        </p:tgtEl>
                                        <p:attrNameLst>
                                          <p:attrName>style.visibility</p:attrName>
                                        </p:attrNameLst>
                                      </p:cBhvr>
                                      <p:to>
                                        <p:strVal val="visible"/>
                                      </p:to>
                                    </p:set>
                                    <p:anim calcmode="lin" valueType="num">
                                      <p:cBhvr additive="base">
                                        <p:cTn id="19" dur="500" fill="hold"/>
                                        <p:tgtEl>
                                          <p:spTgt spid="495624"/>
                                        </p:tgtEl>
                                        <p:attrNameLst>
                                          <p:attrName>ppt_x</p:attrName>
                                        </p:attrNameLst>
                                      </p:cBhvr>
                                      <p:tavLst>
                                        <p:tav tm="0">
                                          <p:val>
                                            <p:strVal val="#ppt_x"/>
                                          </p:val>
                                        </p:tav>
                                        <p:tav tm="100000">
                                          <p:val>
                                            <p:strVal val="#ppt_x"/>
                                          </p:val>
                                        </p:tav>
                                      </p:tavLst>
                                    </p:anim>
                                    <p:anim calcmode="lin" valueType="num">
                                      <p:cBhvr additive="base">
                                        <p:cTn id="20" dur="500" fill="hold"/>
                                        <p:tgtEl>
                                          <p:spTgt spid="4956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Text Box 2"/>
          <p:cNvSpPr txBox="1">
            <a:spLocks noChangeArrowheads="1"/>
          </p:cNvSpPr>
          <p:nvPr/>
        </p:nvSpPr>
        <p:spPr bwMode="auto">
          <a:xfrm>
            <a:off x="152400" y="1081088"/>
            <a:ext cx="5181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FF0000"/>
                </a:solidFill>
                <a:latin typeface="宋体" panose="02010600030101010101" pitchFamily="2" charset="-122"/>
                <a:ea typeface="宋体" panose="02010600030101010101" pitchFamily="2" charset="-122"/>
              </a:rPr>
              <a:t>当晶体上加电压</a:t>
            </a:r>
            <a:r>
              <a:rPr kumimoji="1" lang="en-US" altLang="zh-CN" sz="2800" b="1">
                <a:solidFill>
                  <a:srgbClr val="FF0000"/>
                </a:solidFill>
                <a:latin typeface="宋体" panose="02010600030101010101" pitchFamily="2" charset="-122"/>
                <a:ea typeface="宋体" panose="02010600030101010101" pitchFamily="2" charset="-122"/>
              </a:rPr>
              <a:t>V=</a:t>
            </a:r>
            <a:r>
              <a:rPr kumimoji="1" lang="en-US" altLang="zh-CN" sz="2800" b="1" i="1">
                <a:solidFill>
                  <a:srgbClr val="FF0000"/>
                </a:solidFill>
                <a:latin typeface="宋体" panose="02010600030101010101" pitchFamily="2" charset="-122"/>
                <a:ea typeface="宋体" panose="02010600030101010101" pitchFamily="2" charset="-122"/>
              </a:rPr>
              <a:t>V</a:t>
            </a:r>
            <a:r>
              <a:rPr kumimoji="1" lang="en-US" altLang="zh-CN" sz="2800" b="1" i="1" baseline="-30000">
                <a:solidFill>
                  <a:srgbClr val="FF0000"/>
                </a:solidFill>
                <a:latin typeface="宋体" panose="02010600030101010101" pitchFamily="2" charset="-122"/>
                <a:ea typeface="宋体" panose="02010600030101010101" pitchFamily="2" charset="-122"/>
                <a:sym typeface="Symbol" panose="05050102010706020507" pitchFamily="18" charset="2"/>
              </a:rPr>
              <a:t></a:t>
            </a:r>
            <a:r>
              <a:rPr kumimoji="1" lang="en-US" altLang="zh-CN" sz="2800" b="1" baseline="-30000">
                <a:solidFill>
                  <a:srgbClr val="FF0000"/>
                </a:solidFill>
                <a:latin typeface="宋体" panose="02010600030101010101" pitchFamily="2" charset="-122"/>
                <a:ea typeface="宋体" panose="02010600030101010101" pitchFamily="2" charset="-122"/>
              </a:rPr>
              <a:t>/2</a:t>
            </a:r>
            <a:r>
              <a:rPr kumimoji="1" lang="zh-CN" altLang="en-US" sz="2800">
                <a:latin typeface="Times New Roman" panose="02020603050405020304" pitchFamily="18" charset="0"/>
                <a:ea typeface="宋体" panose="02010600030101010101" pitchFamily="2" charset="-122"/>
              </a:rPr>
              <a:t>， </a:t>
            </a:r>
          </a:p>
        </p:txBody>
      </p:sp>
      <p:graphicFrame>
        <p:nvGraphicFramePr>
          <p:cNvPr id="496643" name="Object 3"/>
          <p:cNvGraphicFramePr>
            <a:graphicFrameLocks noChangeAspect="1"/>
          </p:cNvGraphicFramePr>
          <p:nvPr/>
        </p:nvGraphicFramePr>
        <p:xfrm>
          <a:off x="3962400" y="1138238"/>
          <a:ext cx="2895600" cy="538162"/>
        </p:xfrm>
        <a:graphic>
          <a:graphicData uri="http://schemas.openxmlformats.org/presentationml/2006/ole">
            <mc:AlternateContent xmlns:mc="http://schemas.openxmlformats.org/markup-compatibility/2006">
              <mc:Choice xmlns:v="urn:schemas-microsoft-com:vml" Requires="v">
                <p:oleObj spid="_x0000_s496738" r:id="rId3" imgW="1079032" imgH="203112" progId="Equation.3">
                  <p:embed/>
                </p:oleObj>
              </mc:Choice>
              <mc:Fallback>
                <p:oleObj r:id="rId3" imgW="1079032" imgH="203112"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138238"/>
                        <a:ext cx="289560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6644" name="Object 4"/>
          <p:cNvGraphicFramePr>
            <a:graphicFrameLocks noChangeAspect="1"/>
          </p:cNvGraphicFramePr>
          <p:nvPr/>
        </p:nvGraphicFramePr>
        <p:xfrm>
          <a:off x="2895600" y="1576388"/>
          <a:ext cx="1981200" cy="1090612"/>
        </p:xfrm>
        <a:graphic>
          <a:graphicData uri="http://schemas.openxmlformats.org/presentationml/2006/ole">
            <mc:AlternateContent xmlns:mc="http://schemas.openxmlformats.org/markup-compatibility/2006">
              <mc:Choice xmlns:v="urn:schemas-microsoft-com:vml" Requires="v">
                <p:oleObj spid="_x0000_s496739" r:id="rId5" imgW="850531" imgH="469696" progId="Equation.3">
                  <p:embed/>
                </p:oleObj>
              </mc:Choice>
              <mc:Fallback>
                <p:oleObj r:id="rId5" imgW="850531" imgH="469696"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1576388"/>
                        <a:ext cx="1981200" cy="1090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6646" name="Text Box 6"/>
          <p:cNvSpPr txBox="1">
            <a:spLocks noChangeArrowheads="1"/>
          </p:cNvSpPr>
          <p:nvPr/>
        </p:nvSpPr>
        <p:spPr bwMode="auto">
          <a:xfrm>
            <a:off x="381000" y="2665413"/>
            <a:ext cx="83820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latin typeface="楷体_GB2312" pitchFamily="49" charset="-122"/>
                <a:ea typeface="楷体_GB2312" pitchFamily="49" charset="-122"/>
              </a:rPr>
              <a:t>这是一个正椭圆方程，说明通过晶体的的合成光为椭圆偏振光。当</a:t>
            </a:r>
            <a:r>
              <a:rPr kumimoji="1" lang="en-US" altLang="zh-CN" sz="2800" i="1">
                <a:latin typeface="楷体_GB2312" pitchFamily="49" charset="-122"/>
                <a:ea typeface="楷体_GB2312" pitchFamily="49" charset="-122"/>
              </a:rPr>
              <a:t>A</a:t>
            </a:r>
            <a:r>
              <a:rPr kumimoji="1" lang="en-US" altLang="zh-CN" sz="2800" baseline="-30000">
                <a:latin typeface="楷体_GB2312" pitchFamily="49" charset="-122"/>
                <a:ea typeface="楷体_GB2312" pitchFamily="49" charset="-122"/>
              </a:rPr>
              <a:t>1</a:t>
            </a:r>
            <a:r>
              <a:rPr kumimoji="1" lang="en-US" altLang="zh-CN" sz="2800">
                <a:latin typeface="楷体_GB2312" pitchFamily="49" charset="-122"/>
                <a:ea typeface="楷体_GB2312" pitchFamily="49" charset="-122"/>
              </a:rPr>
              <a:t>=</a:t>
            </a:r>
            <a:r>
              <a:rPr kumimoji="1" lang="en-US" altLang="zh-CN" sz="2800" i="1">
                <a:latin typeface="楷体_GB2312" pitchFamily="49" charset="-122"/>
                <a:ea typeface="楷体_GB2312" pitchFamily="49" charset="-122"/>
              </a:rPr>
              <a:t>A</a:t>
            </a:r>
            <a:r>
              <a:rPr kumimoji="1" lang="en-US" altLang="zh-CN" sz="2800" baseline="-30000">
                <a:latin typeface="楷体_GB2312" pitchFamily="49" charset="-122"/>
                <a:ea typeface="楷体_GB2312" pitchFamily="49" charset="-122"/>
              </a:rPr>
              <a:t>2</a:t>
            </a:r>
            <a:r>
              <a:rPr kumimoji="1" lang="zh-CN" altLang="en-US" sz="2800">
                <a:latin typeface="楷体_GB2312" pitchFamily="49" charset="-122"/>
                <a:ea typeface="楷体_GB2312" pitchFamily="49" charset="-122"/>
              </a:rPr>
              <a:t>时，其合成光就变成一个圆偏振光，相当于一个</a:t>
            </a:r>
            <a:r>
              <a:rPr kumimoji="1" lang="zh-CN" altLang="en-US" sz="2800">
                <a:latin typeface="Times New Roman" panose="02020603050405020304" pitchFamily="18" charset="0"/>
                <a:ea typeface="楷体_GB2312" pitchFamily="49" charset="-122"/>
              </a:rPr>
              <a:t>“</a:t>
            </a:r>
            <a:r>
              <a:rPr kumimoji="1" lang="zh-CN" altLang="en-US" sz="2800">
                <a:latin typeface="楷体_GB2312" pitchFamily="49" charset="-122"/>
                <a:ea typeface="楷体_GB2312" pitchFamily="49" charset="-122"/>
              </a:rPr>
              <a:t> </a:t>
            </a:r>
            <a:r>
              <a:rPr kumimoji="1" lang="en-US" altLang="zh-CN" sz="2800" b="1">
                <a:solidFill>
                  <a:srgbClr val="FF0000"/>
                </a:solidFill>
                <a:latin typeface="楷体_GB2312" pitchFamily="49" charset="-122"/>
                <a:ea typeface="楷体_GB2312" pitchFamily="49" charset="-122"/>
              </a:rPr>
              <a:t>1/4</a:t>
            </a:r>
            <a:r>
              <a:rPr kumimoji="1" lang="zh-CN" altLang="en-US" sz="2800" b="1">
                <a:solidFill>
                  <a:srgbClr val="FF0000"/>
                </a:solidFill>
                <a:latin typeface="楷体_GB2312" pitchFamily="49" charset="-122"/>
                <a:ea typeface="楷体_GB2312" pitchFamily="49" charset="-122"/>
              </a:rPr>
              <a:t>波片</a:t>
            </a:r>
            <a:r>
              <a:rPr kumimoji="1" lang="zh-CN" altLang="en-US" sz="2800">
                <a:latin typeface="Times New Roman" panose="02020603050405020304" pitchFamily="18" charset="0"/>
                <a:ea typeface="楷体_GB2312" pitchFamily="49" charset="-122"/>
              </a:rPr>
              <a:t>”</a:t>
            </a:r>
            <a:r>
              <a:rPr kumimoji="1" lang="zh-CN" altLang="en-US" sz="2800">
                <a:latin typeface="楷体_GB2312" pitchFamily="49" charset="-122"/>
                <a:ea typeface="楷体_GB2312" pitchFamily="49" charset="-122"/>
              </a:rPr>
              <a:t>的作用。</a:t>
            </a:r>
            <a:r>
              <a:rPr kumimoji="1" lang="zh-CN" altLang="en-US" sz="2800">
                <a:latin typeface="Times New Roman" panose="02020603050405020304" pitchFamily="18" charset="0"/>
                <a:ea typeface="宋体" panose="02010600030101010101" pitchFamily="2" charset="-122"/>
              </a:rPr>
              <a:t> </a:t>
            </a:r>
          </a:p>
        </p:txBody>
      </p:sp>
      <p:grpSp>
        <p:nvGrpSpPr>
          <p:cNvPr id="496652" name="Group 12"/>
          <p:cNvGrpSpPr>
            <a:grpSpLocks/>
          </p:cNvGrpSpPr>
          <p:nvPr/>
        </p:nvGrpSpPr>
        <p:grpSpPr bwMode="auto">
          <a:xfrm>
            <a:off x="304800" y="4191000"/>
            <a:ext cx="6354763" cy="538163"/>
            <a:chOff x="192" y="2589"/>
            <a:chExt cx="4003" cy="339"/>
          </a:xfrm>
        </p:grpSpPr>
        <p:sp>
          <p:nvSpPr>
            <p:cNvPr id="496647" name="Text Box 7"/>
            <p:cNvSpPr txBox="1">
              <a:spLocks noChangeArrowheads="1"/>
            </p:cNvSpPr>
            <p:nvPr/>
          </p:nvSpPr>
          <p:spPr bwMode="auto">
            <a:xfrm>
              <a:off x="192" y="2589"/>
              <a:ext cx="24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FF0000"/>
                  </a:solidFill>
                  <a:latin typeface="Times New Roman" panose="02020603050405020304" pitchFamily="18" charset="0"/>
                  <a:ea typeface="宋体" panose="02010600030101010101" pitchFamily="2" charset="-122"/>
                </a:rPr>
                <a:t>当晶体上加电压</a:t>
              </a:r>
              <a:r>
                <a:rPr kumimoji="1" lang="en-US" altLang="zh-CN" sz="2800" b="1">
                  <a:solidFill>
                    <a:srgbClr val="FF0000"/>
                  </a:solidFill>
                  <a:latin typeface="Times New Roman" panose="02020603050405020304" pitchFamily="18" charset="0"/>
                  <a:ea typeface="宋体" panose="02010600030101010101" pitchFamily="2" charset="-122"/>
                </a:rPr>
                <a:t>V=</a:t>
              </a:r>
              <a:r>
                <a:rPr kumimoji="1" lang="en-US" altLang="zh-CN" sz="2800" b="1" i="1">
                  <a:solidFill>
                    <a:srgbClr val="FF0000"/>
                  </a:solidFill>
                  <a:latin typeface="Times New Roman" panose="02020603050405020304" pitchFamily="18" charset="0"/>
                  <a:ea typeface="宋体" panose="02010600030101010101" pitchFamily="2" charset="-122"/>
                </a:rPr>
                <a:t>V</a:t>
              </a:r>
              <a:r>
                <a:rPr kumimoji="1" lang="en-US" altLang="zh-CN" sz="2800" b="1" i="1" baseline="-3000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 </a:t>
              </a:r>
            </a:p>
          </p:txBody>
        </p:sp>
        <p:graphicFrame>
          <p:nvGraphicFramePr>
            <p:cNvPr id="496648" name="Object 8"/>
            <p:cNvGraphicFramePr>
              <a:graphicFrameLocks noChangeAspect="1"/>
            </p:cNvGraphicFramePr>
            <p:nvPr/>
          </p:nvGraphicFramePr>
          <p:xfrm>
            <a:off x="2736" y="2589"/>
            <a:ext cx="1459" cy="339"/>
          </p:xfrm>
          <a:graphic>
            <a:graphicData uri="http://schemas.openxmlformats.org/presentationml/2006/ole">
              <mc:AlternateContent xmlns:mc="http://schemas.openxmlformats.org/markup-compatibility/2006">
                <mc:Choice xmlns:v="urn:schemas-microsoft-com:vml" Requires="v">
                  <p:oleObj spid="_x0000_s496740" name="Equation" r:id="rId7" imgW="863280" imgH="203040" progId="Equation.3">
                    <p:embed/>
                  </p:oleObj>
                </mc:Choice>
                <mc:Fallback>
                  <p:oleObj name="Equation" r:id="rId7" imgW="863280" imgH="2030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6" y="2589"/>
                          <a:ext cx="1459"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96649" name="Object 9"/>
          <p:cNvGraphicFramePr>
            <a:graphicFrameLocks noChangeAspect="1"/>
          </p:cNvGraphicFramePr>
          <p:nvPr/>
        </p:nvGraphicFramePr>
        <p:xfrm>
          <a:off x="1981200" y="4837113"/>
          <a:ext cx="4267200" cy="573087"/>
        </p:xfrm>
        <a:graphic>
          <a:graphicData uri="http://schemas.openxmlformats.org/presentationml/2006/ole">
            <mc:AlternateContent xmlns:mc="http://schemas.openxmlformats.org/markup-compatibility/2006">
              <mc:Choice xmlns:v="urn:schemas-microsoft-com:vml" Requires="v">
                <p:oleObj spid="_x0000_s496741" r:id="rId9" imgW="1943100" imgH="241300" progId="Equation.3">
                  <p:embed/>
                </p:oleObj>
              </mc:Choice>
              <mc:Fallback>
                <p:oleObj r:id="rId9" imgW="1943100" imgH="2413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4837113"/>
                        <a:ext cx="4267200"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6651" name="Text Box 11"/>
          <p:cNvSpPr txBox="1">
            <a:spLocks noChangeArrowheads="1"/>
          </p:cNvSpPr>
          <p:nvPr/>
        </p:nvSpPr>
        <p:spPr bwMode="auto">
          <a:xfrm>
            <a:off x="304800" y="5408613"/>
            <a:ext cx="8610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latin typeface="楷体_GB2312" pitchFamily="49" charset="-122"/>
                <a:ea typeface="楷体_GB2312" pitchFamily="49" charset="-122"/>
              </a:rPr>
              <a:t>合成光为线偏振光，但偏振方向相对于入射光旋转了一个</a:t>
            </a:r>
            <a:r>
              <a:rPr kumimoji="1" lang="en-US" altLang="zh-CN" sz="2800">
                <a:latin typeface="楷体_GB2312" pitchFamily="49" charset="-122"/>
                <a:ea typeface="楷体_GB2312" pitchFamily="49" charset="-122"/>
              </a:rPr>
              <a:t>2</a:t>
            </a:r>
            <a:r>
              <a:rPr kumimoji="1" lang="en-US" altLang="zh-CN" sz="2800" i="1">
                <a:latin typeface="楷体_GB2312" pitchFamily="49" charset="-122"/>
                <a:ea typeface="楷体_GB2312" pitchFamily="49" charset="-122"/>
                <a:sym typeface="Symbol" panose="05050102010706020507" pitchFamily="18" charset="2"/>
              </a:rPr>
              <a:t></a:t>
            </a:r>
            <a:r>
              <a:rPr kumimoji="1" lang="zh-CN" altLang="en-US" sz="2800">
                <a:latin typeface="楷体_GB2312" pitchFamily="49" charset="-122"/>
                <a:ea typeface="楷体_GB2312" pitchFamily="49" charset="-122"/>
              </a:rPr>
              <a:t>角（若</a:t>
            </a:r>
            <a:r>
              <a:rPr kumimoji="1" lang="zh-CN" altLang="en-US" sz="2800">
                <a:latin typeface="楷体_GB2312" pitchFamily="49" charset="-122"/>
                <a:ea typeface="楷体_GB2312" pitchFamily="49" charset="-122"/>
                <a:sym typeface="Symbol" panose="05050102010706020507" pitchFamily="18" charset="2"/>
              </a:rPr>
              <a:t></a:t>
            </a:r>
            <a:r>
              <a:rPr kumimoji="1" lang="en-US" altLang="zh-CN" sz="2800">
                <a:latin typeface="楷体_GB2312" pitchFamily="49" charset="-122"/>
                <a:ea typeface="楷体_GB2312" pitchFamily="49" charset="-122"/>
              </a:rPr>
              <a:t>=45</a:t>
            </a:r>
            <a:r>
              <a:rPr kumimoji="1" lang="en-US" altLang="zh-CN" sz="2800">
                <a:latin typeface="楷体_GB2312" pitchFamily="49" charset="-122"/>
                <a:ea typeface="楷体_GB2312" pitchFamily="49" charset="-122"/>
                <a:sym typeface="Symbol" panose="05050102010706020507" pitchFamily="18" charset="2"/>
              </a:rPr>
              <a:t></a:t>
            </a:r>
            <a:r>
              <a:rPr kumimoji="1" lang="zh-CN" altLang="en-US" sz="2800">
                <a:latin typeface="楷体_GB2312" pitchFamily="49" charset="-122"/>
                <a:ea typeface="楷体_GB2312" pitchFamily="49" charset="-122"/>
              </a:rPr>
              <a:t>，即旋转了</a:t>
            </a:r>
            <a:r>
              <a:rPr kumimoji="1" lang="en-US" altLang="zh-CN" sz="2800">
                <a:latin typeface="楷体_GB2312" pitchFamily="49" charset="-122"/>
                <a:ea typeface="楷体_GB2312" pitchFamily="49" charset="-122"/>
              </a:rPr>
              <a:t>90</a:t>
            </a:r>
            <a:r>
              <a:rPr kumimoji="1" lang="en-US" altLang="zh-CN" sz="2800">
                <a:latin typeface="楷体_GB2312" pitchFamily="49" charset="-122"/>
                <a:ea typeface="楷体_GB2312" pitchFamily="49" charset="-122"/>
                <a:sym typeface="Symbol" panose="05050102010706020507" pitchFamily="18" charset="2"/>
              </a:rPr>
              <a:t></a:t>
            </a:r>
            <a:r>
              <a:rPr kumimoji="1" lang="zh-CN" altLang="en-US" sz="2800">
                <a:latin typeface="楷体_GB2312" pitchFamily="49" charset="-122"/>
                <a:ea typeface="楷体_GB2312" pitchFamily="49" charset="-122"/>
              </a:rPr>
              <a:t>，沿着</a:t>
            </a:r>
            <a:r>
              <a:rPr kumimoji="1" lang="en-US" altLang="zh-CN" sz="2800" i="1">
                <a:latin typeface="楷体_GB2312" pitchFamily="49" charset="-122"/>
                <a:ea typeface="楷体_GB2312" pitchFamily="49" charset="-122"/>
              </a:rPr>
              <a:t>y</a:t>
            </a:r>
            <a:r>
              <a:rPr kumimoji="1" lang="zh-CN" altLang="en-US" sz="2800">
                <a:latin typeface="楷体_GB2312" pitchFamily="49" charset="-122"/>
                <a:ea typeface="楷体_GB2312" pitchFamily="49" charset="-122"/>
              </a:rPr>
              <a:t>方向），晶体起到一个</a:t>
            </a:r>
            <a:r>
              <a:rPr kumimoji="1" lang="zh-CN" altLang="en-US" sz="2800">
                <a:latin typeface="Times New Roman" panose="02020603050405020304" pitchFamily="18" charset="0"/>
                <a:ea typeface="楷体_GB2312" pitchFamily="49" charset="-122"/>
              </a:rPr>
              <a:t>“</a:t>
            </a:r>
            <a:r>
              <a:rPr kumimoji="1" lang="zh-CN" altLang="en-US" sz="2800" b="1">
                <a:solidFill>
                  <a:srgbClr val="FF0000"/>
                </a:solidFill>
                <a:latin typeface="楷体_GB2312" pitchFamily="49" charset="-122"/>
                <a:ea typeface="楷体_GB2312" pitchFamily="49" charset="-122"/>
              </a:rPr>
              <a:t>半波片</a:t>
            </a:r>
            <a:r>
              <a:rPr kumimoji="1" lang="zh-CN" altLang="en-US" sz="2800">
                <a:latin typeface="Times New Roman" panose="02020603050405020304" pitchFamily="18" charset="0"/>
                <a:ea typeface="楷体_GB2312" pitchFamily="49" charset="-122"/>
              </a:rPr>
              <a:t>”</a:t>
            </a:r>
            <a:r>
              <a:rPr kumimoji="1" lang="zh-CN" altLang="en-US" sz="2800">
                <a:latin typeface="楷体_GB2312" pitchFamily="49" charset="-122"/>
                <a:ea typeface="楷体_GB2312" pitchFamily="49" charset="-122"/>
              </a:rPr>
              <a:t>的作用。</a:t>
            </a:r>
            <a:r>
              <a:rPr kumimoji="1" lang="zh-CN" altLang="en-US" sz="2800">
                <a:latin typeface="Times New Roman" panose="02020603050405020304" pitchFamily="18" charset="0"/>
                <a:ea typeface="宋体" panose="02010600030101010101" pitchFamily="2" charset="-122"/>
              </a:rPr>
              <a:t> </a:t>
            </a:r>
          </a:p>
        </p:txBody>
      </p:sp>
      <p:sp>
        <p:nvSpPr>
          <p:cNvPr id="496653" name="Rectangle 13"/>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光偏振态的变化</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96644"/>
                                        </p:tgtEl>
                                        <p:attrNameLst>
                                          <p:attrName>style.visibility</p:attrName>
                                        </p:attrNameLst>
                                      </p:cBhvr>
                                      <p:to>
                                        <p:strVal val="visible"/>
                                      </p:to>
                                    </p:set>
                                    <p:anim calcmode="lin" valueType="num">
                                      <p:cBhvr additive="base">
                                        <p:cTn id="7" dur="500" fill="hold"/>
                                        <p:tgtEl>
                                          <p:spTgt spid="496644"/>
                                        </p:tgtEl>
                                        <p:attrNameLst>
                                          <p:attrName>ppt_x</p:attrName>
                                        </p:attrNameLst>
                                      </p:cBhvr>
                                      <p:tavLst>
                                        <p:tav tm="0">
                                          <p:val>
                                            <p:strVal val="1+#ppt_w/2"/>
                                          </p:val>
                                        </p:tav>
                                        <p:tav tm="100000">
                                          <p:val>
                                            <p:strVal val="#ppt_x"/>
                                          </p:val>
                                        </p:tav>
                                      </p:tavLst>
                                    </p:anim>
                                    <p:anim calcmode="lin" valueType="num">
                                      <p:cBhvr additive="base">
                                        <p:cTn id="8" dur="500" fill="hold"/>
                                        <p:tgtEl>
                                          <p:spTgt spid="4966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6646"/>
                                        </p:tgtEl>
                                        <p:attrNameLst>
                                          <p:attrName>style.visibility</p:attrName>
                                        </p:attrNameLst>
                                      </p:cBhvr>
                                      <p:to>
                                        <p:strVal val="visible"/>
                                      </p:to>
                                    </p:set>
                                    <p:anim calcmode="lin" valueType="num">
                                      <p:cBhvr additive="base">
                                        <p:cTn id="13" dur="500" fill="hold"/>
                                        <p:tgtEl>
                                          <p:spTgt spid="496646"/>
                                        </p:tgtEl>
                                        <p:attrNameLst>
                                          <p:attrName>ppt_x</p:attrName>
                                        </p:attrNameLst>
                                      </p:cBhvr>
                                      <p:tavLst>
                                        <p:tav tm="0">
                                          <p:val>
                                            <p:strVal val="#ppt_x"/>
                                          </p:val>
                                        </p:tav>
                                        <p:tav tm="100000">
                                          <p:val>
                                            <p:strVal val="#ppt_x"/>
                                          </p:val>
                                        </p:tav>
                                      </p:tavLst>
                                    </p:anim>
                                    <p:anim calcmode="lin" valueType="num">
                                      <p:cBhvr additive="base">
                                        <p:cTn id="14" dur="500" fill="hold"/>
                                        <p:tgtEl>
                                          <p:spTgt spid="49664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96652"/>
                                        </p:tgtEl>
                                        <p:attrNameLst>
                                          <p:attrName>style.visibility</p:attrName>
                                        </p:attrNameLst>
                                      </p:cBhvr>
                                      <p:to>
                                        <p:strVal val="visible"/>
                                      </p:to>
                                    </p:set>
                                    <p:anim calcmode="lin" valueType="num">
                                      <p:cBhvr additive="base">
                                        <p:cTn id="19" dur="500" fill="hold"/>
                                        <p:tgtEl>
                                          <p:spTgt spid="496652"/>
                                        </p:tgtEl>
                                        <p:attrNameLst>
                                          <p:attrName>ppt_x</p:attrName>
                                        </p:attrNameLst>
                                      </p:cBhvr>
                                      <p:tavLst>
                                        <p:tav tm="0">
                                          <p:val>
                                            <p:strVal val="0-#ppt_w/2"/>
                                          </p:val>
                                        </p:tav>
                                        <p:tav tm="100000">
                                          <p:val>
                                            <p:strVal val="#ppt_x"/>
                                          </p:val>
                                        </p:tav>
                                      </p:tavLst>
                                    </p:anim>
                                    <p:anim calcmode="lin" valueType="num">
                                      <p:cBhvr additive="base">
                                        <p:cTn id="20" dur="500" fill="hold"/>
                                        <p:tgtEl>
                                          <p:spTgt spid="49665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496649"/>
                                        </p:tgtEl>
                                        <p:attrNameLst>
                                          <p:attrName>style.visibility</p:attrName>
                                        </p:attrNameLst>
                                      </p:cBhvr>
                                      <p:to>
                                        <p:strVal val="visible"/>
                                      </p:to>
                                    </p:set>
                                    <p:anim calcmode="lin" valueType="num">
                                      <p:cBhvr additive="base">
                                        <p:cTn id="25" dur="500" fill="hold"/>
                                        <p:tgtEl>
                                          <p:spTgt spid="496649"/>
                                        </p:tgtEl>
                                        <p:attrNameLst>
                                          <p:attrName>ppt_x</p:attrName>
                                        </p:attrNameLst>
                                      </p:cBhvr>
                                      <p:tavLst>
                                        <p:tav tm="0">
                                          <p:val>
                                            <p:strVal val="1+#ppt_w/2"/>
                                          </p:val>
                                        </p:tav>
                                        <p:tav tm="100000">
                                          <p:val>
                                            <p:strVal val="#ppt_x"/>
                                          </p:val>
                                        </p:tav>
                                      </p:tavLst>
                                    </p:anim>
                                    <p:anim calcmode="lin" valueType="num">
                                      <p:cBhvr additive="base">
                                        <p:cTn id="26" dur="500" fill="hold"/>
                                        <p:tgtEl>
                                          <p:spTgt spid="49664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6651"/>
                                        </p:tgtEl>
                                        <p:attrNameLst>
                                          <p:attrName>style.visibility</p:attrName>
                                        </p:attrNameLst>
                                      </p:cBhvr>
                                      <p:to>
                                        <p:strVal val="visible"/>
                                      </p:to>
                                    </p:set>
                                    <p:anim calcmode="lin" valueType="num">
                                      <p:cBhvr additive="base">
                                        <p:cTn id="31" dur="500" fill="hold"/>
                                        <p:tgtEl>
                                          <p:spTgt spid="496651"/>
                                        </p:tgtEl>
                                        <p:attrNameLst>
                                          <p:attrName>ppt_x</p:attrName>
                                        </p:attrNameLst>
                                      </p:cBhvr>
                                      <p:tavLst>
                                        <p:tav tm="0">
                                          <p:val>
                                            <p:strVal val="#ppt_x"/>
                                          </p:val>
                                        </p:tav>
                                        <p:tav tm="100000">
                                          <p:val>
                                            <p:strVal val="#ppt_x"/>
                                          </p:val>
                                        </p:tav>
                                      </p:tavLst>
                                    </p:anim>
                                    <p:anim calcmode="lin" valueType="num">
                                      <p:cBhvr additive="base">
                                        <p:cTn id="32" dur="500" fill="hold"/>
                                        <p:tgtEl>
                                          <p:spTgt spid="4966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6" grpId="0"/>
      <p:bldP spid="4966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717" name="Picture 5"/>
          <p:cNvPicPr>
            <a:picLocks noChangeAspect="1" noChangeArrowheads="1"/>
          </p:cNvPicPr>
          <p:nvPr/>
        </p:nvPicPr>
        <p:blipFill>
          <a:blip r:embed="rId2">
            <a:extLst>
              <a:ext uri="{28A0092B-C50C-407E-A947-70E740481C1C}">
                <a14:useLocalDpi xmlns:a14="http://schemas.microsoft.com/office/drawing/2010/main" val="0"/>
              </a:ext>
            </a:extLst>
          </a:blip>
          <a:srcRect l="1666" t="-73" r="1666" b="11572"/>
          <a:stretch>
            <a:fillRect/>
          </a:stretch>
        </p:blipFill>
        <p:spPr bwMode="auto">
          <a:xfrm>
            <a:off x="152400" y="1066800"/>
            <a:ext cx="8839200" cy="5791200"/>
          </a:xfrm>
          <a:prstGeom prst="rect">
            <a:avLst/>
          </a:prstGeom>
          <a:noFill/>
          <a:extLst>
            <a:ext uri="{909E8E84-426E-40DD-AFC4-6F175D3DCCD1}">
              <a14:hiddenFill xmlns:a14="http://schemas.microsoft.com/office/drawing/2010/main">
                <a:solidFill>
                  <a:srgbClr val="FFFFFF"/>
                </a:solidFill>
              </a14:hiddenFill>
            </a:ext>
          </a:extLst>
        </p:spPr>
      </p:pic>
      <p:sp>
        <p:nvSpPr>
          <p:cNvPr id="499718" name="Rectangle 6"/>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光偏振态的变化</a:t>
            </a:r>
          </a:p>
        </p:txBody>
      </p:sp>
    </p:spTree>
  </p:cSld>
  <p:clrMapOvr>
    <a:masterClrMapping/>
  </p:clrMapOvr>
  <p:transition>
    <p:blinds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zh-CN" altLang="en-US" sz="2400">
                <a:ea typeface="宋体" panose="02010600030101010101" pitchFamily="2" charset="-122"/>
              </a:rPr>
              <a:t>电光强度调制</a:t>
            </a:r>
          </a:p>
        </p:txBody>
      </p:sp>
      <p:pic>
        <p:nvPicPr>
          <p:cNvPr id="4986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6201" t="2762" r="1698" b="22968"/>
          <a:stretch>
            <a:fillRect/>
          </a:stretch>
        </p:blipFill>
        <p:spPr bwMode="auto">
          <a:xfrm>
            <a:off x="457200" y="1676400"/>
            <a:ext cx="79248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98693" name="Text Box 5"/>
          <p:cNvSpPr txBox="1">
            <a:spLocks noChangeArrowheads="1"/>
          </p:cNvSpPr>
          <p:nvPr/>
        </p:nvSpPr>
        <p:spPr bwMode="auto">
          <a:xfrm>
            <a:off x="238125" y="1035050"/>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黑体" panose="02010609060101010101" pitchFamily="49" charset="-122"/>
              </a:rPr>
              <a:t>纵向</a:t>
            </a:r>
          </a:p>
        </p:txBody>
      </p:sp>
      <p:graphicFrame>
        <p:nvGraphicFramePr>
          <p:cNvPr id="498695" name="Object 7"/>
          <p:cNvGraphicFramePr>
            <a:graphicFrameLocks noChangeAspect="1"/>
          </p:cNvGraphicFramePr>
          <p:nvPr/>
        </p:nvGraphicFramePr>
        <p:xfrm>
          <a:off x="1066800" y="4038600"/>
          <a:ext cx="2209800" cy="1166813"/>
        </p:xfrm>
        <a:graphic>
          <a:graphicData uri="http://schemas.openxmlformats.org/presentationml/2006/ole">
            <mc:AlternateContent xmlns:mc="http://schemas.openxmlformats.org/markup-compatibility/2006">
              <mc:Choice xmlns:v="urn:schemas-microsoft-com:vml" Requires="v">
                <p:oleObj spid="_x0000_s498766" name="Equation" r:id="rId4" imgW="914400" imgH="482400" progId="Equation.DSMT4">
                  <p:embed/>
                </p:oleObj>
              </mc:Choice>
              <mc:Fallback>
                <p:oleObj name="Equation" r:id="rId4" imgW="914400" imgH="4824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038600"/>
                        <a:ext cx="2209800" cy="116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8702" name="Group 14"/>
          <p:cNvGrpSpPr>
            <a:grpSpLocks/>
          </p:cNvGrpSpPr>
          <p:nvPr/>
        </p:nvGrpSpPr>
        <p:grpSpPr bwMode="auto">
          <a:xfrm>
            <a:off x="3768725" y="3962400"/>
            <a:ext cx="3546475" cy="1287463"/>
            <a:chOff x="2374" y="2496"/>
            <a:chExt cx="2234" cy="811"/>
          </a:xfrm>
        </p:grpSpPr>
        <p:sp>
          <p:nvSpPr>
            <p:cNvPr id="498697" name="Text Box 9"/>
            <p:cNvSpPr txBox="1">
              <a:spLocks noChangeArrowheads="1"/>
            </p:cNvSpPr>
            <p:nvPr/>
          </p:nvSpPr>
          <p:spPr bwMode="auto">
            <a:xfrm>
              <a:off x="2374" y="2496"/>
              <a:ext cx="12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复数表示：</a:t>
              </a:r>
            </a:p>
          </p:txBody>
        </p:sp>
        <p:graphicFrame>
          <p:nvGraphicFramePr>
            <p:cNvPr id="498698" name="Object 10"/>
            <p:cNvGraphicFramePr>
              <a:graphicFrameLocks noChangeAspect="1"/>
            </p:cNvGraphicFramePr>
            <p:nvPr/>
          </p:nvGraphicFramePr>
          <p:xfrm>
            <a:off x="3478" y="2496"/>
            <a:ext cx="1130" cy="811"/>
          </p:xfrm>
          <a:graphic>
            <a:graphicData uri="http://schemas.openxmlformats.org/presentationml/2006/ole">
              <mc:AlternateContent xmlns:mc="http://schemas.openxmlformats.org/markup-compatibility/2006">
                <mc:Choice xmlns:v="urn:schemas-microsoft-com:vml" Requires="v">
                  <p:oleObj spid="_x0000_s498767" name="Equation" r:id="rId6" imgW="672840" imgH="482400" progId="Equation.DSMT4">
                    <p:embed/>
                  </p:oleObj>
                </mc:Choice>
                <mc:Fallback>
                  <p:oleObj name="Equation" r:id="rId6" imgW="672840" imgH="4824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8" y="2496"/>
                          <a:ext cx="1130" cy="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98699" name="Object 11"/>
          <p:cNvGraphicFramePr>
            <a:graphicFrameLocks noChangeAspect="1"/>
          </p:cNvGraphicFramePr>
          <p:nvPr/>
        </p:nvGraphicFramePr>
        <p:xfrm>
          <a:off x="1130300" y="5648325"/>
          <a:ext cx="6261100" cy="676275"/>
        </p:xfrm>
        <a:graphic>
          <a:graphicData uri="http://schemas.openxmlformats.org/presentationml/2006/ole">
            <mc:AlternateContent xmlns:mc="http://schemas.openxmlformats.org/markup-compatibility/2006">
              <mc:Choice xmlns:v="urn:schemas-microsoft-com:vml" Requires="v">
                <p:oleObj spid="_x0000_s498768" name="Equation" r:id="rId8" imgW="2349360" imgH="253800" progId="Equation.DSMT4">
                  <p:embed/>
                </p:oleObj>
              </mc:Choice>
              <mc:Fallback>
                <p:oleObj name="Equation" r:id="rId8" imgW="2349360" imgH="253800"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300" y="5648325"/>
                        <a:ext cx="6261100"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8695"/>
                                        </p:tgtEl>
                                        <p:attrNameLst>
                                          <p:attrName>style.visibility</p:attrName>
                                        </p:attrNameLst>
                                      </p:cBhvr>
                                      <p:to>
                                        <p:strVal val="visible"/>
                                      </p:to>
                                    </p:set>
                                    <p:anim calcmode="lin" valueType="num">
                                      <p:cBhvr additive="base">
                                        <p:cTn id="7" dur="500" fill="hold"/>
                                        <p:tgtEl>
                                          <p:spTgt spid="498695"/>
                                        </p:tgtEl>
                                        <p:attrNameLst>
                                          <p:attrName>ppt_x</p:attrName>
                                        </p:attrNameLst>
                                      </p:cBhvr>
                                      <p:tavLst>
                                        <p:tav tm="0">
                                          <p:val>
                                            <p:strVal val="0-#ppt_w/2"/>
                                          </p:val>
                                        </p:tav>
                                        <p:tav tm="100000">
                                          <p:val>
                                            <p:strVal val="#ppt_x"/>
                                          </p:val>
                                        </p:tav>
                                      </p:tavLst>
                                    </p:anim>
                                    <p:anim calcmode="lin" valueType="num">
                                      <p:cBhvr additive="base">
                                        <p:cTn id="8" dur="500" fill="hold"/>
                                        <p:tgtEl>
                                          <p:spTgt spid="4986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98702"/>
                                        </p:tgtEl>
                                        <p:attrNameLst>
                                          <p:attrName>style.visibility</p:attrName>
                                        </p:attrNameLst>
                                      </p:cBhvr>
                                      <p:to>
                                        <p:strVal val="visible"/>
                                      </p:to>
                                    </p:set>
                                    <p:anim calcmode="lin" valueType="num">
                                      <p:cBhvr additive="base">
                                        <p:cTn id="13" dur="500" fill="hold"/>
                                        <p:tgtEl>
                                          <p:spTgt spid="498702"/>
                                        </p:tgtEl>
                                        <p:attrNameLst>
                                          <p:attrName>ppt_x</p:attrName>
                                        </p:attrNameLst>
                                      </p:cBhvr>
                                      <p:tavLst>
                                        <p:tav tm="0">
                                          <p:val>
                                            <p:strVal val="1+#ppt_w/2"/>
                                          </p:val>
                                        </p:tav>
                                        <p:tav tm="100000">
                                          <p:val>
                                            <p:strVal val="#ppt_x"/>
                                          </p:val>
                                        </p:tav>
                                      </p:tavLst>
                                    </p:anim>
                                    <p:anim calcmode="lin" valueType="num">
                                      <p:cBhvr additive="base">
                                        <p:cTn id="14" dur="500" fill="hold"/>
                                        <p:tgtEl>
                                          <p:spTgt spid="49870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98699"/>
                                        </p:tgtEl>
                                        <p:attrNameLst>
                                          <p:attrName>style.visibility</p:attrName>
                                        </p:attrNameLst>
                                      </p:cBhvr>
                                      <p:to>
                                        <p:strVal val="visible"/>
                                      </p:to>
                                    </p:set>
                                    <p:anim calcmode="lin" valueType="num">
                                      <p:cBhvr additive="base">
                                        <p:cTn id="19" dur="500" fill="hold"/>
                                        <p:tgtEl>
                                          <p:spTgt spid="498699"/>
                                        </p:tgtEl>
                                        <p:attrNameLst>
                                          <p:attrName>ppt_x</p:attrName>
                                        </p:attrNameLst>
                                      </p:cBhvr>
                                      <p:tavLst>
                                        <p:tav tm="0">
                                          <p:val>
                                            <p:strVal val="#ppt_x"/>
                                          </p:val>
                                        </p:tav>
                                        <p:tav tm="100000">
                                          <p:val>
                                            <p:strVal val="#ppt_x"/>
                                          </p:val>
                                        </p:tav>
                                      </p:tavLst>
                                    </p:anim>
                                    <p:anim calcmode="lin" valueType="num">
                                      <p:cBhvr additive="base">
                                        <p:cTn id="20" dur="500" fill="hold"/>
                                        <p:tgtEl>
                                          <p:spTgt spid="4986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0740" name="Object 4"/>
          <p:cNvGraphicFramePr>
            <a:graphicFrameLocks noChangeAspect="1"/>
          </p:cNvGraphicFramePr>
          <p:nvPr/>
        </p:nvGraphicFramePr>
        <p:xfrm>
          <a:off x="609600" y="3505200"/>
          <a:ext cx="3284538" cy="1166813"/>
        </p:xfrm>
        <a:graphic>
          <a:graphicData uri="http://schemas.openxmlformats.org/presentationml/2006/ole">
            <mc:AlternateContent xmlns:mc="http://schemas.openxmlformats.org/markup-compatibility/2006">
              <mc:Choice xmlns:v="urn:schemas-microsoft-com:vml" Requires="v">
                <p:oleObj spid="_x0000_s500814" name="Equation" r:id="rId4" imgW="1358640" imgH="482400" progId="Equation.DSMT4">
                  <p:embed/>
                </p:oleObj>
              </mc:Choice>
              <mc:Fallback>
                <p:oleObj name="Equation" r:id="rId4" imgW="1358640" imgH="4824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505200"/>
                        <a:ext cx="3284538" cy="116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0741" name="Object 5"/>
          <p:cNvGraphicFramePr>
            <a:graphicFrameLocks noChangeAspect="1"/>
          </p:cNvGraphicFramePr>
          <p:nvPr/>
        </p:nvGraphicFramePr>
        <p:xfrm>
          <a:off x="4343400" y="3581400"/>
          <a:ext cx="4083050" cy="1012825"/>
        </p:xfrm>
        <a:graphic>
          <a:graphicData uri="http://schemas.openxmlformats.org/presentationml/2006/ole">
            <mc:AlternateContent xmlns:mc="http://schemas.openxmlformats.org/markup-compatibility/2006">
              <mc:Choice xmlns:v="urn:schemas-microsoft-com:vml" Requires="v">
                <p:oleObj spid="_x0000_s500815" name="Equation" r:id="rId6" imgW="1688760" imgH="419040" progId="Equation.DSMT4">
                  <p:embed/>
                </p:oleObj>
              </mc:Choice>
              <mc:Fallback>
                <p:oleObj name="Equation" r:id="rId6" imgW="1688760" imgH="41904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3581400"/>
                        <a:ext cx="408305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0074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l="6201" t="2762" r="1698" b="22968"/>
          <a:stretch>
            <a:fillRect/>
          </a:stretch>
        </p:blipFill>
        <p:spPr bwMode="auto">
          <a:xfrm>
            <a:off x="1066800" y="1219200"/>
            <a:ext cx="79248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00743" name="Text Box 7"/>
          <p:cNvSpPr txBox="1">
            <a:spLocks noChangeArrowheads="1"/>
          </p:cNvSpPr>
          <p:nvPr/>
        </p:nvSpPr>
        <p:spPr bwMode="auto">
          <a:xfrm>
            <a:off x="238125" y="1035050"/>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黑体" panose="02010609060101010101" pitchFamily="49" charset="-122"/>
              </a:rPr>
              <a:t>纵向</a:t>
            </a:r>
          </a:p>
        </p:txBody>
      </p:sp>
      <p:sp>
        <p:nvSpPr>
          <p:cNvPr id="500744" name="Rectangle 8"/>
          <p:cNvSpPr>
            <a:spLocks noGrp="1" noChangeArrowheads="1"/>
          </p:cNvSpPr>
          <p:nvPr>
            <p:ph type="title"/>
          </p:nvPr>
        </p:nvSpPr>
        <p:spPr>
          <a:noFill/>
          <a:ln/>
        </p:spPr>
        <p:txBody>
          <a:bodyPr/>
          <a:lstStyle/>
          <a:p>
            <a:r>
              <a:rPr lang="zh-CN" altLang="en-US" sz="2400">
                <a:ea typeface="宋体" panose="02010600030101010101" pitchFamily="2" charset="-122"/>
              </a:rPr>
              <a:t>电光强度调制</a:t>
            </a:r>
          </a:p>
        </p:txBody>
      </p:sp>
      <p:graphicFrame>
        <p:nvGraphicFramePr>
          <p:cNvPr id="500746" name="Object 10"/>
          <p:cNvGraphicFramePr>
            <a:graphicFrameLocks noChangeAspect="1"/>
          </p:cNvGraphicFramePr>
          <p:nvPr/>
        </p:nvGraphicFramePr>
        <p:xfrm>
          <a:off x="1785938" y="5448300"/>
          <a:ext cx="4259262" cy="979488"/>
        </p:xfrm>
        <a:graphic>
          <a:graphicData uri="http://schemas.openxmlformats.org/presentationml/2006/ole">
            <mc:AlternateContent xmlns:mc="http://schemas.openxmlformats.org/markup-compatibility/2006">
              <mc:Choice xmlns:v="urn:schemas-microsoft-com:vml" Requires="v">
                <p:oleObj spid="_x0000_s500816" name="Equation" r:id="rId9" imgW="2095200" imgH="482400" progId="Equation.DSMT4">
                  <p:embed/>
                </p:oleObj>
              </mc:Choice>
              <mc:Fallback>
                <p:oleObj name="Equation" r:id="rId9" imgW="2095200" imgH="4824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5938" y="5448300"/>
                        <a:ext cx="4259262"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图片 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2302" y="4800601"/>
            <a:ext cx="8899298" cy="490848"/>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00740"/>
                                        </p:tgtEl>
                                        <p:attrNameLst>
                                          <p:attrName>style.visibility</p:attrName>
                                        </p:attrNameLst>
                                      </p:cBhvr>
                                      <p:to>
                                        <p:strVal val="visible"/>
                                      </p:to>
                                    </p:set>
                                    <p:anim calcmode="lin" valueType="num">
                                      <p:cBhvr additive="base">
                                        <p:cTn id="7" dur="500" fill="hold"/>
                                        <p:tgtEl>
                                          <p:spTgt spid="500740"/>
                                        </p:tgtEl>
                                        <p:attrNameLst>
                                          <p:attrName>ppt_x</p:attrName>
                                        </p:attrNameLst>
                                      </p:cBhvr>
                                      <p:tavLst>
                                        <p:tav tm="0">
                                          <p:val>
                                            <p:strVal val="0-#ppt_w/2"/>
                                          </p:val>
                                        </p:tav>
                                        <p:tav tm="100000">
                                          <p:val>
                                            <p:strVal val="#ppt_x"/>
                                          </p:val>
                                        </p:tav>
                                      </p:tavLst>
                                    </p:anim>
                                    <p:anim calcmode="lin" valueType="num">
                                      <p:cBhvr additive="base">
                                        <p:cTn id="8" dur="500" fill="hold"/>
                                        <p:tgtEl>
                                          <p:spTgt spid="5007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00741"/>
                                        </p:tgtEl>
                                        <p:attrNameLst>
                                          <p:attrName>style.visibility</p:attrName>
                                        </p:attrNameLst>
                                      </p:cBhvr>
                                      <p:to>
                                        <p:strVal val="visible"/>
                                      </p:to>
                                    </p:set>
                                    <p:anim calcmode="lin" valueType="num">
                                      <p:cBhvr additive="base">
                                        <p:cTn id="13" dur="500" fill="hold"/>
                                        <p:tgtEl>
                                          <p:spTgt spid="500741"/>
                                        </p:tgtEl>
                                        <p:attrNameLst>
                                          <p:attrName>ppt_x</p:attrName>
                                        </p:attrNameLst>
                                      </p:cBhvr>
                                      <p:tavLst>
                                        <p:tav tm="0">
                                          <p:val>
                                            <p:strVal val="1+#ppt_w/2"/>
                                          </p:val>
                                        </p:tav>
                                        <p:tav tm="100000">
                                          <p:val>
                                            <p:strVal val="#ppt_x"/>
                                          </p:val>
                                        </p:tav>
                                      </p:tavLst>
                                    </p:anim>
                                    <p:anim calcmode="lin" valueType="num">
                                      <p:cBhvr additive="base">
                                        <p:cTn id="14" dur="500" fill="hold"/>
                                        <p:tgtEl>
                                          <p:spTgt spid="50074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00746"/>
                                        </p:tgtEl>
                                        <p:attrNameLst>
                                          <p:attrName>style.visibility</p:attrName>
                                        </p:attrNameLst>
                                      </p:cBhvr>
                                      <p:to>
                                        <p:strVal val="visible"/>
                                      </p:to>
                                    </p:set>
                                    <p:anim calcmode="lin" valueType="num">
                                      <p:cBhvr additive="base">
                                        <p:cTn id="25" dur="500" fill="hold"/>
                                        <p:tgtEl>
                                          <p:spTgt spid="500746"/>
                                        </p:tgtEl>
                                        <p:attrNameLst>
                                          <p:attrName>ppt_x</p:attrName>
                                        </p:attrNameLst>
                                      </p:cBhvr>
                                      <p:tavLst>
                                        <p:tav tm="0">
                                          <p:val>
                                            <p:strVal val="#ppt_x"/>
                                          </p:val>
                                        </p:tav>
                                        <p:tav tm="100000">
                                          <p:val>
                                            <p:strVal val="#ppt_x"/>
                                          </p:val>
                                        </p:tav>
                                      </p:tavLst>
                                    </p:anim>
                                    <p:anim calcmode="lin" valueType="num">
                                      <p:cBhvr additive="base">
                                        <p:cTn id="26" dur="500" fill="hold"/>
                                        <p:tgtEl>
                                          <p:spTgt spid="5007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body" idx="1"/>
          </p:nvPr>
        </p:nvSpPr>
        <p:spPr>
          <a:xfrm>
            <a:off x="250825" y="1371600"/>
            <a:ext cx="5083175" cy="457200"/>
          </a:xfrm>
        </p:spPr>
        <p:txBody>
          <a:bodyPr/>
          <a:lstStyle/>
          <a:p>
            <a:pPr>
              <a:lnSpc>
                <a:spcPct val="125000"/>
              </a:lnSpc>
              <a:spcBef>
                <a:spcPct val="0"/>
              </a:spcBef>
              <a:buFont typeface="Wingdings" panose="05000000000000000000" pitchFamily="2" charset="2"/>
              <a:buNone/>
            </a:pPr>
            <a:r>
              <a:rPr lang="zh-CN" altLang="en-US">
                <a:solidFill>
                  <a:schemeClr val="accent1"/>
                </a:solidFill>
                <a:latin typeface="楷体_GB2312" pitchFamily="49" charset="-122"/>
                <a:ea typeface="楷体_GB2312" pitchFamily="49" charset="-122"/>
              </a:rPr>
              <a:t>当晶体加以电压</a:t>
            </a:r>
            <a:r>
              <a:rPr lang="en-US" altLang="zh-CN" i="1">
                <a:solidFill>
                  <a:schemeClr val="accent1"/>
                </a:solidFill>
                <a:latin typeface="楷体_GB2312" pitchFamily="49" charset="-122"/>
                <a:ea typeface="楷体_GB2312" pitchFamily="49" charset="-122"/>
              </a:rPr>
              <a:t>V</a:t>
            </a:r>
            <a:r>
              <a:rPr lang="en-US" altLang="zh-CN" i="1" baseline="-25000">
                <a:solidFill>
                  <a:schemeClr val="accent1"/>
                </a:solidFill>
                <a:latin typeface="楷体_GB2312" pitchFamily="49" charset="-122"/>
                <a:ea typeface="楷体_GB2312" pitchFamily="49" charset="-122"/>
              </a:rPr>
              <a:t> </a:t>
            </a:r>
            <a:r>
              <a:rPr lang="zh-CN" altLang="en-US">
                <a:solidFill>
                  <a:schemeClr val="accent1"/>
                </a:solidFill>
                <a:latin typeface="楷体_GB2312" pitchFamily="49" charset="-122"/>
                <a:ea typeface="楷体_GB2312" pitchFamily="49" charset="-122"/>
              </a:rPr>
              <a:t>时 </a:t>
            </a:r>
          </a:p>
        </p:txBody>
      </p:sp>
      <p:pic>
        <p:nvPicPr>
          <p:cNvPr id="50278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2925" t="4936" r="2835" b="17093"/>
          <a:stretch>
            <a:fillRect/>
          </a:stretch>
        </p:blipFill>
        <p:spPr bwMode="auto">
          <a:xfrm>
            <a:off x="228600" y="2133600"/>
            <a:ext cx="4953000" cy="3657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02789" name="Text Box 5"/>
          <p:cNvSpPr txBox="1">
            <a:spLocks noChangeArrowheads="1"/>
          </p:cNvSpPr>
          <p:nvPr/>
        </p:nvSpPr>
        <p:spPr bwMode="auto">
          <a:xfrm>
            <a:off x="5562600" y="1828800"/>
            <a:ext cx="3178175" cy="4433888"/>
          </a:xfrm>
          <a:prstGeom prst="rect">
            <a:avLst/>
          </a:prstGeom>
          <a:noFill/>
          <a:ln w="57150" cmpd="thinThick">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lnSpc>
                <a:spcPct val="125000"/>
              </a:lnSpc>
              <a:spcBef>
                <a:spcPct val="50000"/>
              </a:spcBef>
            </a:pPr>
            <a:r>
              <a:rPr lang="zh-CN" altLang="en-US" sz="2400">
                <a:ea typeface="宋体" panose="02010600030101010101" pitchFamily="2" charset="-122"/>
              </a:rPr>
              <a:t>      －</a:t>
            </a:r>
            <a:r>
              <a:rPr lang="zh-CN" altLang="en-US" sz="2800">
                <a:solidFill>
                  <a:schemeClr val="accent1"/>
                </a:solidFill>
                <a:ea typeface="楷体_GB2312" pitchFamily="49" charset="-122"/>
              </a:rPr>
              <a:t>光的透过率</a:t>
            </a:r>
          </a:p>
          <a:p>
            <a:pPr algn="l">
              <a:lnSpc>
                <a:spcPct val="125000"/>
              </a:lnSpc>
              <a:spcBef>
                <a:spcPct val="50000"/>
              </a:spcBef>
            </a:pPr>
            <a:r>
              <a:rPr lang="en-US" altLang="zh-CN" sz="2800" i="1">
                <a:solidFill>
                  <a:schemeClr val="accent1"/>
                </a:solidFill>
                <a:latin typeface="Times New Roman" panose="02020603050405020304" pitchFamily="18" charset="0"/>
                <a:ea typeface="楷体_GB2312" pitchFamily="49" charset="-122"/>
              </a:rPr>
              <a:t>I</a:t>
            </a:r>
            <a:r>
              <a:rPr lang="en-US" altLang="zh-CN" sz="2800">
                <a:solidFill>
                  <a:schemeClr val="accent1"/>
                </a:solidFill>
                <a:latin typeface="Times New Roman" panose="02020603050405020304" pitchFamily="18" charset="0"/>
                <a:ea typeface="楷体_GB2312" pitchFamily="49" charset="-122"/>
              </a:rPr>
              <a:t>/</a:t>
            </a:r>
            <a:r>
              <a:rPr lang="en-US" altLang="zh-CN" sz="2800" i="1">
                <a:solidFill>
                  <a:schemeClr val="accent1"/>
                </a:solidFill>
                <a:latin typeface="Times New Roman" panose="02020603050405020304" pitchFamily="18" charset="0"/>
                <a:ea typeface="楷体_GB2312" pitchFamily="49" charset="-122"/>
              </a:rPr>
              <a:t>I</a:t>
            </a:r>
            <a:r>
              <a:rPr lang="en-US" altLang="zh-CN" sz="2800" baseline="-25000">
                <a:solidFill>
                  <a:schemeClr val="accent1"/>
                </a:solidFill>
                <a:latin typeface="Times New Roman" panose="02020603050405020304" pitchFamily="18" charset="0"/>
                <a:ea typeface="楷体_GB2312" pitchFamily="49" charset="-122"/>
              </a:rPr>
              <a:t>0</a:t>
            </a:r>
            <a:r>
              <a:rPr lang="zh-CN" altLang="en-US" sz="2800">
                <a:solidFill>
                  <a:schemeClr val="accent1"/>
                </a:solidFill>
                <a:ea typeface="楷体_GB2312" pitchFamily="49" charset="-122"/>
              </a:rPr>
              <a:t>和</a:t>
            </a:r>
            <a:r>
              <a:rPr lang="en-US" altLang="zh-CN" sz="2800" i="1">
                <a:solidFill>
                  <a:schemeClr val="accent1"/>
                </a:solidFill>
                <a:latin typeface="Times New Roman" panose="02020603050405020304" pitchFamily="18" charset="0"/>
                <a:ea typeface="楷体_GB2312" pitchFamily="49" charset="-122"/>
              </a:rPr>
              <a:t>V</a:t>
            </a:r>
            <a:r>
              <a:rPr lang="en-US" altLang="zh-CN" sz="2800" i="1" baseline="-25000">
                <a:solidFill>
                  <a:schemeClr val="accent1"/>
                </a:solidFill>
                <a:latin typeface="Times New Roman" panose="02020603050405020304" pitchFamily="18" charset="0"/>
                <a:ea typeface="楷体_GB2312" pitchFamily="49" charset="-122"/>
              </a:rPr>
              <a:t> </a:t>
            </a:r>
            <a:r>
              <a:rPr lang="zh-CN" altLang="en-US" sz="2800">
                <a:solidFill>
                  <a:schemeClr val="accent1"/>
                </a:solidFill>
                <a:ea typeface="楷体_GB2312" pitchFamily="49" charset="-122"/>
              </a:rPr>
              <a:t>的曲线不是线性关系</a:t>
            </a:r>
            <a:r>
              <a:rPr lang="en-US" altLang="zh-CN" sz="2800">
                <a:solidFill>
                  <a:schemeClr val="accent1"/>
                </a:solidFill>
                <a:ea typeface="楷体_GB2312" pitchFamily="49" charset="-122"/>
              </a:rPr>
              <a:t>—</a:t>
            </a:r>
            <a:r>
              <a:rPr lang="zh-CN" altLang="en-US" sz="2800">
                <a:solidFill>
                  <a:schemeClr val="accent1"/>
                </a:solidFill>
                <a:ea typeface="楷体_GB2312" pitchFamily="49" charset="-122"/>
              </a:rPr>
              <a:t>易发生畸变</a:t>
            </a:r>
            <a:r>
              <a:rPr lang="en-US" altLang="zh-CN" sz="2800">
                <a:solidFill>
                  <a:schemeClr val="accent1"/>
                </a:solidFill>
                <a:ea typeface="楷体_GB2312" pitchFamily="49" charset="-122"/>
              </a:rPr>
              <a:t>,</a:t>
            </a:r>
            <a:r>
              <a:rPr lang="zh-CN" altLang="en-US" sz="2800">
                <a:solidFill>
                  <a:schemeClr val="accent1"/>
                </a:solidFill>
                <a:ea typeface="楷体_GB2312" pitchFamily="49" charset="-122"/>
              </a:rPr>
              <a:t>在</a:t>
            </a:r>
            <a:r>
              <a:rPr lang="en-US" altLang="zh-CN" sz="2800" i="1">
                <a:solidFill>
                  <a:schemeClr val="accent1"/>
                </a:solidFill>
                <a:latin typeface="Times New Roman" panose="02020603050405020304" pitchFamily="18" charset="0"/>
                <a:ea typeface="楷体_GB2312" pitchFamily="49" charset="-122"/>
              </a:rPr>
              <a:t>V</a:t>
            </a:r>
            <a:r>
              <a:rPr lang="en-US" altLang="zh-CN" sz="2800" i="1" baseline="-25000">
                <a:solidFill>
                  <a:schemeClr val="accent1"/>
                </a:solidFill>
                <a:latin typeface="Times New Roman" panose="02020603050405020304" pitchFamily="18" charset="0"/>
                <a:ea typeface="楷体_GB2312" pitchFamily="49" charset="-122"/>
                <a:sym typeface="Symbol" panose="05050102010706020507" pitchFamily="18" charset="2"/>
              </a:rPr>
              <a:t></a:t>
            </a:r>
            <a:r>
              <a:rPr lang="en-US" altLang="zh-CN" sz="2800" baseline="-25000">
                <a:solidFill>
                  <a:schemeClr val="accent1"/>
                </a:solidFill>
                <a:ea typeface="楷体_GB2312" pitchFamily="49" charset="-122"/>
                <a:sym typeface="Symbol" panose="05050102010706020507" pitchFamily="18" charset="2"/>
              </a:rPr>
              <a:t>/</a:t>
            </a:r>
            <a:r>
              <a:rPr lang="en-US" altLang="zh-CN" sz="2800" baseline="-25000">
                <a:solidFill>
                  <a:schemeClr val="accent1"/>
                </a:solidFill>
                <a:latin typeface="Times New Roman" panose="02020603050405020304" pitchFamily="18" charset="0"/>
                <a:ea typeface="楷体_GB2312" pitchFamily="49" charset="-122"/>
                <a:sym typeface="Symbol" panose="05050102010706020507" pitchFamily="18" charset="2"/>
              </a:rPr>
              <a:t>2</a:t>
            </a:r>
            <a:r>
              <a:rPr lang="zh-CN" altLang="en-US" sz="2800">
                <a:solidFill>
                  <a:schemeClr val="accent1"/>
                </a:solidFill>
                <a:ea typeface="楷体_GB2312" pitchFamily="49" charset="-122"/>
              </a:rPr>
              <a:t>附近有一段近似线性部分</a:t>
            </a:r>
            <a:r>
              <a:rPr lang="en-US" altLang="zh-CN" sz="2800">
                <a:solidFill>
                  <a:schemeClr val="accent1"/>
                </a:solidFill>
                <a:ea typeface="楷体_GB2312" pitchFamily="49" charset="-122"/>
              </a:rPr>
              <a:t>----</a:t>
            </a:r>
            <a:r>
              <a:rPr lang="zh-CN" altLang="en-US" sz="2800">
                <a:solidFill>
                  <a:schemeClr val="accent1"/>
                </a:solidFill>
                <a:ea typeface="楷体_GB2312" pitchFamily="49" charset="-122"/>
              </a:rPr>
              <a:t>波形畸变小。</a:t>
            </a:r>
            <a:r>
              <a:rPr lang="zh-CN" altLang="en-US" sz="2400">
                <a:ea typeface="宋体" panose="02010600030101010101" pitchFamily="2" charset="-122"/>
              </a:rPr>
              <a:t> </a:t>
            </a:r>
          </a:p>
        </p:txBody>
      </p:sp>
      <p:sp>
        <p:nvSpPr>
          <p:cNvPr id="502791" name="Rectangle 7"/>
          <p:cNvSpPr>
            <a:spLocks noGrp="1" noChangeArrowheads="1"/>
          </p:cNvSpPr>
          <p:nvPr>
            <p:ph type="title"/>
          </p:nvPr>
        </p:nvSpPr>
        <p:spPr>
          <a:noFill/>
          <a:ln/>
        </p:spPr>
        <p:txBody>
          <a:bodyPr/>
          <a:lstStyle/>
          <a:p>
            <a:r>
              <a:rPr lang="zh-CN" altLang="en-US" sz="2400">
                <a:ea typeface="宋体" panose="02010600030101010101" pitchFamily="2" charset="-122"/>
              </a:rPr>
              <a:t>电光强度调制</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2789"/>
                                        </p:tgtEl>
                                        <p:attrNameLst>
                                          <p:attrName>style.visibility</p:attrName>
                                        </p:attrNameLst>
                                      </p:cBhvr>
                                      <p:to>
                                        <p:strVal val="visible"/>
                                      </p:to>
                                    </p:set>
                                    <p:animEffect transition="in" filter="dissolve">
                                      <p:cBhvr>
                                        <p:cTn id="7" dur="500"/>
                                        <p:tgtEl>
                                          <p:spTgt spid="502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body" idx="1"/>
          </p:nvPr>
        </p:nvSpPr>
        <p:spPr>
          <a:xfrm>
            <a:off x="228600" y="1143000"/>
            <a:ext cx="8713788" cy="2362200"/>
          </a:xfrm>
        </p:spPr>
        <p:txBody>
          <a:bodyPr/>
          <a:lstStyle/>
          <a:p>
            <a:pPr marL="265113" indent="-265113">
              <a:lnSpc>
                <a:spcPct val="125000"/>
              </a:lnSpc>
              <a:spcBef>
                <a:spcPct val="0"/>
              </a:spcBef>
              <a:buFont typeface="Wingdings" panose="05000000000000000000" pitchFamily="2" charset="2"/>
              <a:buNone/>
            </a:pPr>
            <a:r>
              <a:rPr lang="zh-CN" altLang="en-US" b="1">
                <a:solidFill>
                  <a:schemeClr val="accent1"/>
                </a:solidFill>
                <a:ea typeface="宋体" panose="02010600030101010101" pitchFamily="2" charset="-122"/>
              </a:rPr>
              <a:t>防止输出光强畸变的方法</a:t>
            </a:r>
            <a:endParaRPr lang="en-US" altLang="zh-CN" b="1">
              <a:solidFill>
                <a:schemeClr val="accent1"/>
              </a:solidFill>
              <a:ea typeface="宋体" panose="02010600030101010101" pitchFamily="2" charset="-122"/>
            </a:endParaRPr>
          </a:p>
          <a:p>
            <a:pPr marL="265113" indent="-265113">
              <a:lnSpc>
                <a:spcPct val="125000"/>
              </a:lnSpc>
              <a:spcBef>
                <a:spcPct val="0"/>
              </a:spcBef>
              <a:buFont typeface="Wingdings" panose="05000000000000000000" pitchFamily="2" charset="2"/>
              <a:buNone/>
            </a:pPr>
            <a:r>
              <a:rPr lang="en-US" altLang="zh-CN">
                <a:ea typeface="宋体" panose="02010600030101010101" pitchFamily="2" charset="-122"/>
              </a:rPr>
              <a:t>a.</a:t>
            </a:r>
            <a:r>
              <a:rPr lang="zh-CN" altLang="en-US">
                <a:ea typeface="宋体" panose="02010600030101010101" pitchFamily="2" charset="-122"/>
              </a:rPr>
              <a:t>在晶体上加以</a:t>
            </a:r>
            <a:r>
              <a:rPr lang="en-US" altLang="zh-CN" i="1">
                <a:ea typeface="宋体" panose="02010600030101010101" pitchFamily="2" charset="-122"/>
              </a:rPr>
              <a:t>V</a:t>
            </a:r>
            <a:r>
              <a:rPr lang="en-US" altLang="zh-CN" i="1" baseline="-25000">
                <a:ea typeface="宋体" panose="02010600030101010101" pitchFamily="2" charset="-122"/>
                <a:sym typeface="Symbol" panose="05050102010706020507" pitchFamily="18" charset="2"/>
              </a:rPr>
              <a:t>/2</a:t>
            </a:r>
            <a:r>
              <a:rPr lang="zh-CN" altLang="en-US">
                <a:ea typeface="宋体" panose="02010600030101010101" pitchFamily="2" charset="-122"/>
              </a:rPr>
              <a:t>的直流电压</a:t>
            </a:r>
          </a:p>
          <a:p>
            <a:pPr marL="265113" indent="-265113">
              <a:lnSpc>
                <a:spcPct val="125000"/>
              </a:lnSpc>
              <a:spcBef>
                <a:spcPct val="0"/>
              </a:spcBef>
              <a:buFont typeface="Wingdings" panose="05000000000000000000" pitchFamily="2" charset="2"/>
              <a:buNone/>
            </a:pPr>
            <a:r>
              <a:rPr lang="zh-CN" altLang="en-US">
                <a:ea typeface="宋体" panose="02010600030101010101" pitchFamily="2" charset="-122"/>
              </a:rPr>
              <a:t>	缺点：增加电路复杂性，工作点的稳定性差。 </a:t>
            </a:r>
          </a:p>
          <a:p>
            <a:pPr marL="265113" indent="-265113">
              <a:lnSpc>
                <a:spcPct val="125000"/>
              </a:lnSpc>
              <a:spcBef>
                <a:spcPct val="0"/>
              </a:spcBef>
              <a:buFont typeface="Wingdings" panose="05000000000000000000" pitchFamily="2" charset="2"/>
              <a:buNone/>
            </a:pPr>
            <a:r>
              <a:rPr lang="en-US" altLang="zh-CN">
                <a:ea typeface="宋体" panose="02010600030101010101" pitchFamily="2" charset="-122"/>
              </a:rPr>
              <a:t>b. </a:t>
            </a:r>
            <a:r>
              <a:rPr lang="zh-CN" altLang="en-US">
                <a:ea typeface="宋体" panose="02010600030101010101" pitchFamily="2" charset="-122"/>
              </a:rPr>
              <a:t>在光路中加以</a:t>
            </a:r>
            <a:r>
              <a:rPr lang="en-US" altLang="zh-CN">
                <a:ea typeface="宋体" panose="02010600030101010101" pitchFamily="2" charset="-122"/>
              </a:rPr>
              <a:t>1/4</a:t>
            </a:r>
            <a:r>
              <a:rPr lang="zh-CN" altLang="en-US">
                <a:ea typeface="宋体" panose="02010600030101010101" pitchFamily="2" charset="-122"/>
              </a:rPr>
              <a:t>波片</a:t>
            </a:r>
            <a:r>
              <a:rPr lang="zh-CN" altLang="en-US" sz="1800">
                <a:ea typeface="宋体" panose="02010600030101010101" pitchFamily="2" charset="-122"/>
              </a:rPr>
              <a:t>  </a:t>
            </a:r>
          </a:p>
        </p:txBody>
      </p:sp>
      <p:sp>
        <p:nvSpPr>
          <p:cNvPr id="50586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05862" name="Rectangle 6"/>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05863" name="Object 7"/>
          <p:cNvGraphicFramePr>
            <a:graphicFrameLocks noChangeAspect="1"/>
          </p:cNvGraphicFramePr>
          <p:nvPr/>
        </p:nvGraphicFramePr>
        <p:xfrm>
          <a:off x="865188" y="4800600"/>
          <a:ext cx="7261225" cy="903288"/>
        </p:xfrm>
        <a:graphic>
          <a:graphicData uri="http://schemas.openxmlformats.org/presentationml/2006/ole">
            <mc:AlternateContent xmlns:mc="http://schemas.openxmlformats.org/markup-compatibility/2006">
              <mc:Choice xmlns:v="urn:schemas-microsoft-com:vml" Requires="v">
                <p:oleObj spid="_x0000_s505959" name="Equation" r:id="rId3" imgW="3441600" imgH="431640" progId="Equation.DSMT4">
                  <p:embed/>
                </p:oleObj>
              </mc:Choice>
              <mc:Fallback>
                <p:oleObj name="Equation" r:id="rId3" imgW="3441600" imgH="43164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88" y="4800600"/>
                        <a:ext cx="7261225" cy="903288"/>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5864"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05866" name="Rectangle 10"/>
          <p:cNvSpPr>
            <a:spLocks noGrp="1" noChangeArrowheads="1"/>
          </p:cNvSpPr>
          <p:nvPr>
            <p:ph type="title"/>
          </p:nvPr>
        </p:nvSpPr>
        <p:spPr>
          <a:noFill/>
          <a:ln/>
        </p:spPr>
        <p:txBody>
          <a:bodyPr/>
          <a:lstStyle/>
          <a:p>
            <a:r>
              <a:rPr lang="zh-CN" altLang="en-US">
                <a:ea typeface="宋体" panose="02010600030101010101" pitchFamily="2" charset="-122"/>
              </a:rPr>
              <a:t>电光强度调制</a:t>
            </a:r>
          </a:p>
        </p:txBody>
      </p:sp>
      <p:grpSp>
        <p:nvGrpSpPr>
          <p:cNvPr id="505869" name="Group 13"/>
          <p:cNvGrpSpPr>
            <a:grpSpLocks/>
          </p:cNvGrpSpPr>
          <p:nvPr/>
        </p:nvGrpSpPr>
        <p:grpSpPr bwMode="auto">
          <a:xfrm>
            <a:off x="146050" y="3549650"/>
            <a:ext cx="4656138" cy="565150"/>
            <a:chOff x="92" y="2476"/>
            <a:chExt cx="2933" cy="356"/>
          </a:xfrm>
        </p:grpSpPr>
        <p:sp>
          <p:nvSpPr>
            <p:cNvPr id="505867" name="Text Box 11"/>
            <p:cNvSpPr txBox="1">
              <a:spLocks noChangeArrowheads="1"/>
            </p:cNvSpPr>
            <p:nvPr/>
          </p:nvSpPr>
          <p:spPr bwMode="auto">
            <a:xfrm>
              <a:off x="92" y="2476"/>
              <a:ext cx="16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latin typeface="楷体_GB2312" pitchFamily="49" charset="-122"/>
                  <a:ea typeface="楷体_GB2312" pitchFamily="49" charset="-122"/>
                </a:rPr>
                <a:t>加交流调制电压</a:t>
              </a:r>
            </a:p>
          </p:txBody>
        </p:sp>
        <p:graphicFrame>
          <p:nvGraphicFramePr>
            <p:cNvPr id="505868" name="Object 12"/>
            <p:cNvGraphicFramePr>
              <a:graphicFrameLocks noChangeAspect="1"/>
            </p:cNvGraphicFramePr>
            <p:nvPr/>
          </p:nvGraphicFramePr>
          <p:xfrm>
            <a:off x="1776" y="2513"/>
            <a:ext cx="1249" cy="319"/>
          </p:xfrm>
          <a:graphic>
            <a:graphicData uri="http://schemas.openxmlformats.org/presentationml/2006/ole">
              <mc:AlternateContent xmlns:mc="http://schemas.openxmlformats.org/markup-compatibility/2006">
                <mc:Choice xmlns:v="urn:schemas-microsoft-com:vml" Requires="v">
                  <p:oleObj spid="_x0000_s505960" name="Equation" r:id="rId5" imgW="888840" imgH="228600" progId="Equation.DSMT4">
                    <p:embed/>
                  </p:oleObj>
                </mc:Choice>
                <mc:Fallback>
                  <p:oleObj name="Equation" r:id="rId5" imgW="888840" imgH="2286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2513"/>
                          <a:ext cx="1249" cy="319"/>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05873" name="Group 17"/>
          <p:cNvGrpSpPr>
            <a:grpSpLocks/>
          </p:cNvGrpSpPr>
          <p:nvPr/>
        </p:nvGrpSpPr>
        <p:grpSpPr bwMode="auto">
          <a:xfrm>
            <a:off x="1212850" y="4038600"/>
            <a:ext cx="7169150" cy="955675"/>
            <a:chOff x="764" y="2660"/>
            <a:chExt cx="4516" cy="602"/>
          </a:xfrm>
        </p:grpSpPr>
        <p:sp>
          <p:nvSpPr>
            <p:cNvPr id="505871" name="Text Box 15"/>
            <p:cNvSpPr txBox="1">
              <a:spLocks noChangeArrowheads="1"/>
            </p:cNvSpPr>
            <p:nvPr/>
          </p:nvSpPr>
          <p:spPr bwMode="auto">
            <a:xfrm>
              <a:off x="764" y="2764"/>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latin typeface="楷体_GB2312" pitchFamily="49" charset="-122"/>
                  <a:ea typeface="楷体_GB2312" pitchFamily="49" charset="-122"/>
                </a:rPr>
                <a:t>总位相差</a:t>
              </a:r>
            </a:p>
          </p:txBody>
        </p:sp>
        <p:graphicFrame>
          <p:nvGraphicFramePr>
            <p:cNvPr id="505872" name="Object 16"/>
            <p:cNvGraphicFramePr>
              <a:graphicFrameLocks noChangeAspect="1"/>
            </p:cNvGraphicFramePr>
            <p:nvPr/>
          </p:nvGraphicFramePr>
          <p:xfrm>
            <a:off x="1765" y="2660"/>
            <a:ext cx="3515" cy="602"/>
          </p:xfrm>
          <a:graphic>
            <a:graphicData uri="http://schemas.openxmlformats.org/presentationml/2006/ole">
              <mc:AlternateContent xmlns:mc="http://schemas.openxmlformats.org/markup-compatibility/2006">
                <mc:Choice xmlns:v="urn:schemas-microsoft-com:vml" Requires="v">
                  <p:oleObj spid="_x0000_s505961" name="Equation" r:id="rId7" imgW="2501640" imgH="431640" progId="Equation.DSMT4">
                    <p:embed/>
                  </p:oleObj>
                </mc:Choice>
                <mc:Fallback>
                  <p:oleObj name="Equation" r:id="rId7" imgW="2501640" imgH="431640" progId="Equation.DSMT4">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5" y="2660"/>
                          <a:ext cx="3515" cy="602"/>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05874" name="Object 18"/>
          <p:cNvGraphicFramePr>
            <a:graphicFrameLocks noChangeAspect="1"/>
          </p:cNvGraphicFramePr>
          <p:nvPr/>
        </p:nvGraphicFramePr>
        <p:xfrm>
          <a:off x="1371600" y="5638800"/>
          <a:ext cx="6207125" cy="1100138"/>
        </p:xfrm>
        <a:graphic>
          <a:graphicData uri="http://schemas.openxmlformats.org/presentationml/2006/ole">
            <mc:AlternateContent xmlns:mc="http://schemas.openxmlformats.org/markup-compatibility/2006">
              <mc:Choice xmlns:v="urn:schemas-microsoft-com:vml" Requires="v">
                <p:oleObj spid="_x0000_s505962" name="Equation" r:id="rId9" imgW="2489040" imgH="444240" progId="Equation.DSMT4">
                  <p:embed/>
                </p:oleObj>
              </mc:Choice>
              <mc:Fallback>
                <p:oleObj name="Equation" r:id="rId9" imgW="2489040" imgH="444240" progId="Equation.DSMT4">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5638800"/>
                        <a:ext cx="6207125" cy="1100138"/>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05869"/>
                                        </p:tgtEl>
                                        <p:attrNameLst>
                                          <p:attrName>style.visibility</p:attrName>
                                        </p:attrNameLst>
                                      </p:cBhvr>
                                      <p:to>
                                        <p:strVal val="visible"/>
                                      </p:to>
                                    </p:set>
                                    <p:anim calcmode="lin" valueType="num">
                                      <p:cBhvr additive="base">
                                        <p:cTn id="7" dur="500" fill="hold"/>
                                        <p:tgtEl>
                                          <p:spTgt spid="505869"/>
                                        </p:tgtEl>
                                        <p:attrNameLst>
                                          <p:attrName>ppt_x</p:attrName>
                                        </p:attrNameLst>
                                      </p:cBhvr>
                                      <p:tavLst>
                                        <p:tav tm="0">
                                          <p:val>
                                            <p:strVal val="1+#ppt_w/2"/>
                                          </p:val>
                                        </p:tav>
                                        <p:tav tm="100000">
                                          <p:val>
                                            <p:strVal val="#ppt_x"/>
                                          </p:val>
                                        </p:tav>
                                      </p:tavLst>
                                    </p:anim>
                                    <p:anim calcmode="lin" valueType="num">
                                      <p:cBhvr additive="base">
                                        <p:cTn id="8" dur="500" fill="hold"/>
                                        <p:tgtEl>
                                          <p:spTgt spid="50586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05873"/>
                                        </p:tgtEl>
                                        <p:attrNameLst>
                                          <p:attrName>style.visibility</p:attrName>
                                        </p:attrNameLst>
                                      </p:cBhvr>
                                      <p:to>
                                        <p:strVal val="visible"/>
                                      </p:to>
                                    </p:set>
                                    <p:anim calcmode="lin" valueType="num">
                                      <p:cBhvr additive="base">
                                        <p:cTn id="13" dur="500" fill="hold"/>
                                        <p:tgtEl>
                                          <p:spTgt spid="505873"/>
                                        </p:tgtEl>
                                        <p:attrNameLst>
                                          <p:attrName>ppt_x</p:attrName>
                                        </p:attrNameLst>
                                      </p:cBhvr>
                                      <p:tavLst>
                                        <p:tav tm="0">
                                          <p:val>
                                            <p:strVal val="1+#ppt_w/2"/>
                                          </p:val>
                                        </p:tav>
                                        <p:tav tm="100000">
                                          <p:val>
                                            <p:strVal val="#ppt_x"/>
                                          </p:val>
                                        </p:tav>
                                      </p:tavLst>
                                    </p:anim>
                                    <p:anim calcmode="lin" valueType="num">
                                      <p:cBhvr additive="base">
                                        <p:cTn id="14" dur="500" fill="hold"/>
                                        <p:tgtEl>
                                          <p:spTgt spid="50587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505863"/>
                                        </p:tgtEl>
                                        <p:attrNameLst>
                                          <p:attrName>style.visibility</p:attrName>
                                        </p:attrNameLst>
                                      </p:cBhvr>
                                      <p:to>
                                        <p:strVal val="visible"/>
                                      </p:to>
                                    </p:set>
                                    <p:anim calcmode="lin" valueType="num">
                                      <p:cBhvr additive="base">
                                        <p:cTn id="19" dur="500" fill="hold"/>
                                        <p:tgtEl>
                                          <p:spTgt spid="505863"/>
                                        </p:tgtEl>
                                        <p:attrNameLst>
                                          <p:attrName>ppt_x</p:attrName>
                                        </p:attrNameLst>
                                      </p:cBhvr>
                                      <p:tavLst>
                                        <p:tav tm="0">
                                          <p:val>
                                            <p:strVal val="1+#ppt_w/2"/>
                                          </p:val>
                                        </p:tav>
                                        <p:tav tm="100000">
                                          <p:val>
                                            <p:strVal val="#ppt_x"/>
                                          </p:val>
                                        </p:tav>
                                      </p:tavLst>
                                    </p:anim>
                                    <p:anim calcmode="lin" valueType="num">
                                      <p:cBhvr additive="base">
                                        <p:cTn id="20" dur="500" fill="hold"/>
                                        <p:tgtEl>
                                          <p:spTgt spid="50586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05874"/>
                                        </p:tgtEl>
                                        <p:attrNameLst>
                                          <p:attrName>style.visibility</p:attrName>
                                        </p:attrNameLst>
                                      </p:cBhvr>
                                      <p:to>
                                        <p:strVal val="visible"/>
                                      </p:to>
                                    </p:set>
                                    <p:anim calcmode="lin" valueType="num">
                                      <p:cBhvr additive="base">
                                        <p:cTn id="25" dur="500" fill="hold"/>
                                        <p:tgtEl>
                                          <p:spTgt spid="505874"/>
                                        </p:tgtEl>
                                        <p:attrNameLst>
                                          <p:attrName>ppt_x</p:attrName>
                                        </p:attrNameLst>
                                      </p:cBhvr>
                                      <p:tavLst>
                                        <p:tav tm="0">
                                          <p:val>
                                            <p:strVal val="#ppt_x"/>
                                          </p:val>
                                        </p:tav>
                                        <p:tav tm="100000">
                                          <p:val>
                                            <p:strVal val="#ppt_x"/>
                                          </p:val>
                                        </p:tav>
                                      </p:tavLst>
                                    </p:anim>
                                    <p:anim calcmode="lin" valueType="num">
                                      <p:cBhvr additive="base">
                                        <p:cTn id="26" dur="500" fill="hold"/>
                                        <p:tgtEl>
                                          <p:spTgt spid="5058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body" idx="1"/>
          </p:nvPr>
        </p:nvSpPr>
        <p:spPr>
          <a:xfrm>
            <a:off x="250825" y="1174750"/>
            <a:ext cx="8664575" cy="1873250"/>
          </a:xfrm>
        </p:spPr>
        <p:txBody>
          <a:bodyPr/>
          <a:lstStyle/>
          <a:p>
            <a:pPr marL="457200" indent="-457200">
              <a:lnSpc>
                <a:spcPct val="125000"/>
              </a:lnSpc>
              <a:spcBef>
                <a:spcPct val="0"/>
              </a:spcBef>
              <a:buFont typeface="Wingdings" panose="05000000000000000000" pitchFamily="2" charset="2"/>
              <a:buNone/>
              <a:tabLst>
                <a:tab pos="0" algn="l"/>
                <a:tab pos="185738" algn="l"/>
                <a:tab pos="622300" algn="l"/>
              </a:tabLst>
            </a:pPr>
            <a:r>
              <a:rPr lang="en-US" altLang="zh-CN" sz="2000" b="1" i="1">
                <a:solidFill>
                  <a:srgbClr val="FF0000"/>
                </a:solidFill>
                <a:ea typeface="宋体" panose="02010600030101010101" pitchFamily="2" charset="-122"/>
              </a:rPr>
              <a:t>V</a:t>
            </a:r>
            <a:r>
              <a:rPr lang="en-US" altLang="zh-CN" sz="2000" b="1" i="1" baseline="-25000">
                <a:solidFill>
                  <a:srgbClr val="FF0000"/>
                </a:solidFill>
                <a:ea typeface="宋体" panose="02010600030101010101" pitchFamily="2" charset="-122"/>
              </a:rPr>
              <a:t>m</a:t>
            </a:r>
            <a:r>
              <a:rPr lang="zh-CN" altLang="en-US" sz="2000" b="1">
                <a:solidFill>
                  <a:srgbClr val="FF0000"/>
                </a:solidFill>
                <a:ea typeface="宋体" panose="02010600030101010101" pitchFamily="2" charset="-122"/>
              </a:rPr>
              <a:t>选取原则</a:t>
            </a:r>
            <a:r>
              <a:rPr lang="zh-CN" altLang="en-US" sz="2000">
                <a:solidFill>
                  <a:srgbClr val="FF0000"/>
                </a:solidFill>
                <a:ea typeface="宋体" panose="02010600030101010101" pitchFamily="2" charset="-122"/>
              </a:rPr>
              <a:t>：</a:t>
            </a:r>
          </a:p>
          <a:p>
            <a:pPr marL="457200" indent="-457200">
              <a:lnSpc>
                <a:spcPct val="125000"/>
              </a:lnSpc>
              <a:spcBef>
                <a:spcPct val="0"/>
              </a:spcBef>
              <a:buFont typeface="Wingdings" panose="05000000000000000000" pitchFamily="2" charset="2"/>
              <a:buNone/>
              <a:tabLst>
                <a:tab pos="0" algn="l"/>
                <a:tab pos="185738" algn="l"/>
                <a:tab pos="622300" algn="l"/>
              </a:tabLst>
            </a:pPr>
            <a:r>
              <a:rPr lang="en-US" altLang="zh-CN" sz="2400">
                <a:ea typeface="宋体" panose="02010600030101010101" pitchFamily="2" charset="-122"/>
              </a:rPr>
              <a:t>    1)</a:t>
            </a:r>
            <a:r>
              <a:rPr lang="zh-CN" altLang="en-US" sz="2400">
                <a:ea typeface="宋体" panose="02010600030101010101" pitchFamily="2" charset="-122"/>
              </a:rPr>
              <a:t>尽可能低压运用，</a:t>
            </a:r>
            <a:r>
              <a:rPr lang="en-US" altLang="zh-CN" sz="2400" i="1">
                <a:ea typeface="宋体" panose="02010600030101010101" pitchFamily="2" charset="-122"/>
              </a:rPr>
              <a:t>V</a:t>
            </a:r>
            <a:r>
              <a:rPr lang="en-US" altLang="zh-CN" sz="2400" i="1" baseline="-25000">
                <a:ea typeface="宋体" panose="02010600030101010101" pitchFamily="2" charset="-122"/>
              </a:rPr>
              <a:t>m</a:t>
            </a:r>
            <a:r>
              <a:rPr lang="zh-CN" altLang="en-US" sz="2400">
                <a:ea typeface="宋体" panose="02010600030101010101" pitchFamily="2" charset="-122"/>
              </a:rPr>
              <a:t>尽可能小</a:t>
            </a:r>
            <a:r>
              <a:rPr lang="en-US" altLang="zh-CN" sz="2400">
                <a:ea typeface="宋体" panose="02010600030101010101" pitchFamily="2" charset="-122"/>
              </a:rPr>
              <a:t>--</a:t>
            </a:r>
            <a:r>
              <a:rPr lang="zh-CN" altLang="en-US" sz="2400">
                <a:ea typeface="宋体" panose="02010600030101010101" pitchFamily="2" charset="-122"/>
              </a:rPr>
              <a:t>有利于电路的调整安装。</a:t>
            </a:r>
          </a:p>
          <a:p>
            <a:pPr marL="457200" indent="-457200">
              <a:lnSpc>
                <a:spcPct val="125000"/>
              </a:lnSpc>
              <a:spcBef>
                <a:spcPct val="0"/>
              </a:spcBef>
              <a:buFont typeface="Wingdings" panose="05000000000000000000" pitchFamily="2" charset="2"/>
              <a:buNone/>
              <a:tabLst>
                <a:tab pos="0" algn="l"/>
                <a:tab pos="185738" algn="l"/>
                <a:tab pos="622300" algn="l"/>
              </a:tabLst>
            </a:pPr>
            <a:r>
              <a:rPr lang="en-US" altLang="zh-CN" sz="2400">
                <a:ea typeface="宋体" panose="02010600030101010101" pitchFamily="2" charset="-122"/>
              </a:rPr>
              <a:t>    2) 	 A</a:t>
            </a:r>
            <a:r>
              <a:rPr lang="en-US" altLang="zh-CN" sz="2400" baseline="-25000">
                <a:ea typeface="宋体" panose="02010600030101010101" pitchFamily="2" charset="-122"/>
              </a:rPr>
              <a:t>3</a:t>
            </a:r>
            <a:r>
              <a:rPr lang="en-US" altLang="zh-CN" sz="2400">
                <a:ea typeface="宋体" panose="02010600030101010101" pitchFamily="2" charset="-122"/>
              </a:rPr>
              <a:t>/A</a:t>
            </a:r>
            <a:r>
              <a:rPr lang="en-US" altLang="zh-CN" sz="2400" baseline="-25000">
                <a:ea typeface="宋体" panose="02010600030101010101" pitchFamily="2" charset="-122"/>
              </a:rPr>
              <a:t>1</a:t>
            </a:r>
            <a:r>
              <a:rPr lang="zh-CN" altLang="en-US" sz="2400">
                <a:ea typeface="宋体" panose="02010600030101010101" pitchFamily="2" charset="-122"/>
              </a:rPr>
              <a:t>尽可能小，防止失真。</a:t>
            </a:r>
          </a:p>
          <a:p>
            <a:pPr marL="457200" indent="-457200">
              <a:lnSpc>
                <a:spcPct val="125000"/>
              </a:lnSpc>
              <a:spcBef>
                <a:spcPct val="0"/>
              </a:spcBef>
              <a:buFont typeface="Wingdings" panose="05000000000000000000" pitchFamily="2" charset="2"/>
              <a:buNone/>
              <a:tabLst>
                <a:tab pos="0" algn="l"/>
                <a:tab pos="185738" algn="l"/>
                <a:tab pos="622300" algn="l"/>
              </a:tabLst>
            </a:pPr>
            <a:r>
              <a:rPr lang="en-US" altLang="zh-CN" sz="2400">
                <a:ea typeface="宋体" panose="02010600030101010101" pitchFamily="2" charset="-122"/>
              </a:rPr>
              <a:t>    3) 	 </a:t>
            </a:r>
            <a:r>
              <a:rPr lang="zh-CN" altLang="en-US" sz="2400">
                <a:ea typeface="宋体" panose="02010600030101010101" pitchFamily="2" charset="-122"/>
              </a:rPr>
              <a:t>要考虑调制深度的要求。 </a:t>
            </a:r>
          </a:p>
        </p:txBody>
      </p:sp>
      <p:sp>
        <p:nvSpPr>
          <p:cNvPr id="506883" name="Text Box 3"/>
          <p:cNvSpPr txBox="1">
            <a:spLocks noChangeArrowheads="1"/>
          </p:cNvSpPr>
          <p:nvPr/>
        </p:nvSpPr>
        <p:spPr bwMode="auto">
          <a:xfrm>
            <a:off x="755650" y="3276600"/>
            <a:ext cx="7632700" cy="1981200"/>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tabLst>
                <a:tab pos="357188" algn="l"/>
              </a:tabLst>
              <a:defRPr>
                <a:solidFill>
                  <a:schemeClr val="tx1"/>
                </a:solidFill>
                <a:latin typeface="Arial" panose="020B0604020202020204" pitchFamily="34" charset="0"/>
              </a:defRPr>
            </a:lvl1pPr>
            <a:lvl2pPr algn="l">
              <a:tabLst>
                <a:tab pos="357188" algn="l"/>
              </a:tabLst>
              <a:defRPr>
                <a:solidFill>
                  <a:schemeClr val="tx1"/>
                </a:solidFill>
                <a:latin typeface="Arial" panose="020B0604020202020204" pitchFamily="34" charset="0"/>
              </a:defRPr>
            </a:lvl2pPr>
            <a:lvl3pPr algn="l">
              <a:tabLst>
                <a:tab pos="357188" algn="l"/>
              </a:tabLst>
              <a:defRPr>
                <a:solidFill>
                  <a:schemeClr val="tx1"/>
                </a:solidFill>
                <a:latin typeface="Arial" panose="020B0604020202020204" pitchFamily="34" charset="0"/>
              </a:defRPr>
            </a:lvl3pPr>
            <a:lvl4pPr algn="l">
              <a:tabLst>
                <a:tab pos="357188" algn="l"/>
              </a:tabLst>
              <a:defRPr>
                <a:solidFill>
                  <a:schemeClr val="tx1"/>
                </a:solidFill>
                <a:latin typeface="Arial" panose="020B0604020202020204" pitchFamily="34" charset="0"/>
              </a:defRPr>
            </a:lvl4pPr>
            <a:lvl5pPr algn="l">
              <a:tabLst>
                <a:tab pos="357188" algn="l"/>
              </a:tabLst>
              <a:defRPr>
                <a:solidFill>
                  <a:schemeClr val="tx1"/>
                </a:solidFill>
                <a:latin typeface="Arial" panose="020B0604020202020204" pitchFamily="34" charset="0"/>
              </a:defRPr>
            </a:lvl5pPr>
            <a:lvl6pPr fontAlgn="base">
              <a:spcBef>
                <a:spcPct val="0"/>
              </a:spcBef>
              <a:spcAft>
                <a:spcPct val="0"/>
              </a:spcAft>
              <a:tabLst>
                <a:tab pos="357188" algn="l"/>
              </a:tabLst>
              <a:defRPr>
                <a:solidFill>
                  <a:schemeClr val="tx1"/>
                </a:solidFill>
                <a:latin typeface="Arial" panose="020B0604020202020204" pitchFamily="34" charset="0"/>
              </a:defRPr>
            </a:lvl6pPr>
            <a:lvl7pPr fontAlgn="base">
              <a:spcBef>
                <a:spcPct val="0"/>
              </a:spcBef>
              <a:spcAft>
                <a:spcPct val="0"/>
              </a:spcAft>
              <a:tabLst>
                <a:tab pos="357188" algn="l"/>
              </a:tabLst>
              <a:defRPr>
                <a:solidFill>
                  <a:schemeClr val="tx1"/>
                </a:solidFill>
                <a:latin typeface="Arial" panose="020B0604020202020204" pitchFamily="34" charset="0"/>
              </a:defRPr>
            </a:lvl7pPr>
            <a:lvl8pPr fontAlgn="base">
              <a:spcBef>
                <a:spcPct val="0"/>
              </a:spcBef>
              <a:spcAft>
                <a:spcPct val="0"/>
              </a:spcAft>
              <a:tabLst>
                <a:tab pos="357188" algn="l"/>
              </a:tabLst>
              <a:defRPr>
                <a:solidFill>
                  <a:schemeClr val="tx1"/>
                </a:solidFill>
                <a:latin typeface="Arial" panose="020B0604020202020204" pitchFamily="34" charset="0"/>
              </a:defRPr>
            </a:lvl8pPr>
            <a:lvl9pPr fontAlgn="base">
              <a:spcBef>
                <a:spcPct val="0"/>
              </a:spcBef>
              <a:spcAft>
                <a:spcPct val="0"/>
              </a:spcAft>
              <a:tabLst>
                <a:tab pos="357188" algn="l"/>
              </a:tabLst>
              <a:defRPr>
                <a:solidFill>
                  <a:schemeClr val="tx1"/>
                </a:solidFill>
                <a:latin typeface="Arial" panose="020B0604020202020204" pitchFamily="34" charset="0"/>
              </a:defRPr>
            </a:lvl9pPr>
          </a:lstStyle>
          <a:p>
            <a:r>
              <a:rPr lang="zh-CN" altLang="en-US" sz="2200">
                <a:solidFill>
                  <a:srgbClr val="FF0000"/>
                </a:solidFill>
                <a:ea typeface="宋体" panose="02010600030101010101" pitchFamily="2" charset="-122"/>
              </a:rPr>
              <a:t>定义：调制深度</a:t>
            </a:r>
          </a:p>
          <a:p>
            <a:pPr>
              <a:spcAft>
                <a:spcPct val="20000"/>
              </a:spcAft>
            </a:pPr>
            <a:r>
              <a:rPr lang="en-US" altLang="zh-CN" sz="2200">
                <a:ea typeface="宋体" panose="02010600030101010101" pitchFamily="2" charset="-122"/>
              </a:rPr>
              <a:t>    m</a:t>
            </a:r>
            <a:r>
              <a:rPr lang="zh-CN" altLang="en-US" sz="2200">
                <a:ea typeface="宋体" panose="02010600030101010101" pitchFamily="2" charset="-122"/>
              </a:rPr>
              <a:t>表明调制信号的幅值在直流成分中的比例。</a:t>
            </a:r>
          </a:p>
          <a:p>
            <a:pPr>
              <a:spcAft>
                <a:spcPct val="20000"/>
              </a:spcAft>
            </a:pPr>
            <a:r>
              <a:rPr lang="zh-CN" altLang="en-US" sz="2200">
                <a:ea typeface="宋体" panose="02010600030101010101" pitchFamily="2" charset="-122"/>
              </a:rPr>
              <a:t>	</a:t>
            </a:r>
            <a:r>
              <a:rPr lang="en-US" altLang="zh-CN" sz="2200">
                <a:ea typeface="宋体" panose="02010600030101010101" pitchFamily="2" charset="-122"/>
              </a:rPr>
              <a:t>m</a:t>
            </a:r>
            <a:r>
              <a:rPr lang="zh-CN" altLang="en-US" sz="2200">
                <a:ea typeface="宋体" panose="02010600030101010101" pitchFamily="2" charset="-122"/>
              </a:rPr>
              <a:t>大，多次谐波成分大，波形畸变大</a:t>
            </a:r>
          </a:p>
          <a:p>
            <a:pPr>
              <a:spcAft>
                <a:spcPct val="20000"/>
              </a:spcAft>
            </a:pPr>
            <a:r>
              <a:rPr lang="zh-CN" altLang="en-US" sz="2200">
                <a:ea typeface="宋体" panose="02010600030101010101" pitchFamily="2" charset="-122"/>
              </a:rPr>
              <a:t>	</a:t>
            </a:r>
            <a:r>
              <a:rPr lang="en-US" altLang="zh-CN" sz="2200">
                <a:ea typeface="宋体" panose="02010600030101010101" pitchFamily="2" charset="-122"/>
              </a:rPr>
              <a:t>m</a:t>
            </a:r>
            <a:r>
              <a:rPr lang="zh-CN" altLang="en-US" sz="2200">
                <a:ea typeface="宋体" panose="02010600030101010101" pitchFamily="2" charset="-122"/>
              </a:rPr>
              <a:t>小，调制输出的失真小。但</a:t>
            </a:r>
            <a:r>
              <a:rPr lang="en-US" altLang="zh-CN" sz="2200">
                <a:ea typeface="宋体" panose="02010600030101010101" pitchFamily="2" charset="-122"/>
              </a:rPr>
              <a:t>m</a:t>
            </a:r>
            <a:r>
              <a:rPr lang="zh-CN" altLang="en-US" sz="2200">
                <a:ea typeface="宋体" panose="02010600030101010101" pitchFamily="2" charset="-122"/>
              </a:rPr>
              <a:t>太小，影响调制效果，甚</a:t>
            </a:r>
          </a:p>
          <a:p>
            <a:pPr>
              <a:spcAft>
                <a:spcPct val="20000"/>
              </a:spcAft>
            </a:pPr>
            <a:r>
              <a:rPr lang="zh-CN" altLang="en-US" sz="2200">
                <a:ea typeface="宋体" panose="02010600030101010101" pitchFamily="2" charset="-122"/>
              </a:rPr>
              <a:t>               至观察不到调制现象，达不到调制信息的目的。 </a:t>
            </a:r>
          </a:p>
        </p:txBody>
      </p:sp>
      <p:graphicFrame>
        <p:nvGraphicFramePr>
          <p:cNvPr id="506884" name="Object 4"/>
          <p:cNvGraphicFramePr>
            <a:graphicFrameLocks noChangeAspect="1"/>
          </p:cNvGraphicFramePr>
          <p:nvPr/>
        </p:nvGraphicFramePr>
        <p:xfrm>
          <a:off x="2700338" y="3727450"/>
          <a:ext cx="1547812" cy="684213"/>
        </p:xfrm>
        <a:graphic>
          <a:graphicData uri="http://schemas.openxmlformats.org/presentationml/2006/ole">
            <mc:AlternateContent xmlns:mc="http://schemas.openxmlformats.org/markup-compatibility/2006">
              <mc:Choice xmlns:v="urn:schemas-microsoft-com:vml" Requires="v">
                <p:oleObj spid="_x0000_s506910" name="Equation" r:id="rId3" imgW="1028520" imgH="457200" progId="Equation.DSMT4">
                  <p:embed/>
                </p:oleObj>
              </mc:Choice>
              <mc:Fallback>
                <p:oleObj name="Equation" r:id="rId3" imgW="1028520" imgH="457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727450"/>
                        <a:ext cx="1547812" cy="68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6885" name="Text Box 5"/>
          <p:cNvSpPr txBox="1">
            <a:spLocks noChangeArrowheads="1"/>
          </p:cNvSpPr>
          <p:nvPr/>
        </p:nvSpPr>
        <p:spPr bwMode="auto">
          <a:xfrm>
            <a:off x="323850" y="5219700"/>
            <a:ext cx="85693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01700" indent="-901700" algn="l">
              <a:defRPr>
                <a:solidFill>
                  <a:schemeClr val="tx1"/>
                </a:solidFill>
                <a:latin typeface="Arial" panose="020B0604020202020204" pitchFamily="34" charset="0"/>
              </a:defRPr>
            </a:lvl1pPr>
            <a:lvl2pPr marL="1081088" algn="l">
              <a:defRPr>
                <a:solidFill>
                  <a:schemeClr val="tx1"/>
                </a:solidFill>
                <a:latin typeface="Arial" panose="020B0604020202020204" pitchFamily="34" charset="0"/>
              </a:defRPr>
            </a:lvl2pPr>
            <a:lvl3pPr marL="1260475" algn="l">
              <a:defRPr>
                <a:solidFill>
                  <a:schemeClr val="tx1"/>
                </a:solidFill>
                <a:latin typeface="Arial" panose="020B0604020202020204" pitchFamily="34" charset="0"/>
              </a:defRPr>
            </a:lvl3pPr>
            <a:lvl4pPr marL="1439863"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70000"/>
              </a:lnSpc>
            </a:pPr>
            <a:r>
              <a:rPr lang="zh-CN" altLang="en-US" sz="2400">
                <a:solidFill>
                  <a:schemeClr val="accent1"/>
                </a:solidFill>
                <a:latin typeface="楷体_GB2312" pitchFamily="49" charset="-122"/>
                <a:ea typeface="楷体_GB2312" pitchFamily="49" charset="-122"/>
              </a:rPr>
              <a:t>在实际应用中，同时考虑失真度和调制度的要求，一般</a:t>
            </a:r>
            <a:r>
              <a:rPr lang="zh-CN" altLang="en-US" sz="2400" i="1">
                <a:solidFill>
                  <a:schemeClr val="accent1"/>
                </a:solidFill>
                <a:latin typeface="楷体_GB2312" pitchFamily="49" charset="-122"/>
                <a:ea typeface="楷体_GB2312" pitchFamily="49" charset="-122"/>
                <a:sym typeface="Symbol" panose="05050102010706020507" pitchFamily="18" charset="2"/>
              </a:rPr>
              <a:t></a:t>
            </a:r>
            <a:r>
              <a:rPr lang="en-US" altLang="zh-CN" sz="2400" i="1">
                <a:solidFill>
                  <a:schemeClr val="accent1"/>
                </a:solidFill>
                <a:latin typeface="楷体_GB2312" pitchFamily="49" charset="-122"/>
                <a:ea typeface="楷体_GB2312" pitchFamily="49" charset="-122"/>
                <a:sym typeface="Symbol" panose="05050102010706020507" pitchFamily="18" charset="2"/>
              </a:rPr>
              <a:t>V</a:t>
            </a:r>
            <a:r>
              <a:rPr lang="en-US" altLang="zh-CN" sz="2400" i="1" baseline="-25000">
                <a:solidFill>
                  <a:schemeClr val="accent1"/>
                </a:solidFill>
                <a:latin typeface="楷体_GB2312" pitchFamily="49" charset="-122"/>
                <a:ea typeface="楷体_GB2312" pitchFamily="49" charset="-122"/>
                <a:sym typeface="Symbol" panose="05050102010706020507" pitchFamily="18" charset="2"/>
              </a:rPr>
              <a:t>m</a:t>
            </a:r>
            <a:r>
              <a:rPr lang="en-US" altLang="zh-CN" sz="2400" i="1">
                <a:solidFill>
                  <a:schemeClr val="accent1"/>
                </a:solidFill>
                <a:latin typeface="楷体_GB2312" pitchFamily="49" charset="-122"/>
                <a:ea typeface="楷体_GB2312" pitchFamily="49" charset="-122"/>
                <a:sym typeface="Symbol" panose="05050102010706020507" pitchFamily="18" charset="2"/>
              </a:rPr>
              <a:t>/V</a:t>
            </a:r>
            <a:r>
              <a:rPr lang="en-US" altLang="zh-CN" sz="2400" i="1" baseline="-25000">
                <a:solidFill>
                  <a:schemeClr val="accent1"/>
                </a:solidFill>
                <a:latin typeface="楷体_GB2312" pitchFamily="49" charset="-122"/>
                <a:ea typeface="楷体_GB2312" pitchFamily="49" charset="-122"/>
                <a:sym typeface="Symbol" panose="05050102010706020507" pitchFamily="18" charset="2"/>
              </a:rPr>
              <a:t></a:t>
            </a:r>
            <a:r>
              <a:rPr lang="zh-CN" altLang="en-US" sz="2400">
                <a:solidFill>
                  <a:schemeClr val="accent1"/>
                </a:solidFill>
                <a:latin typeface="楷体_GB2312" pitchFamily="49" charset="-122"/>
                <a:ea typeface="楷体_GB2312" pitchFamily="49" charset="-122"/>
              </a:rPr>
              <a:t>选择在</a:t>
            </a:r>
            <a:r>
              <a:rPr lang="zh-CN" altLang="en-US" sz="2400" i="1">
                <a:solidFill>
                  <a:schemeClr val="accent1"/>
                </a:solidFill>
                <a:latin typeface="楷体_GB2312" pitchFamily="49" charset="-122"/>
                <a:ea typeface="楷体_GB2312" pitchFamily="49" charset="-122"/>
                <a:sym typeface="Symbol" panose="05050102010706020507" pitchFamily="18" charset="2"/>
              </a:rPr>
              <a:t></a:t>
            </a:r>
            <a:r>
              <a:rPr lang="en-US" altLang="zh-CN" sz="2400">
                <a:solidFill>
                  <a:schemeClr val="accent1"/>
                </a:solidFill>
                <a:latin typeface="楷体_GB2312" pitchFamily="49" charset="-122"/>
                <a:ea typeface="楷体_GB2312" pitchFamily="49" charset="-122"/>
              </a:rPr>
              <a:t>/10</a:t>
            </a:r>
            <a:r>
              <a:rPr lang="en-US" altLang="en-US"/>
              <a:t>～</a:t>
            </a:r>
            <a:r>
              <a:rPr lang="en-US" altLang="zh-CN" sz="2400" i="1">
                <a:solidFill>
                  <a:schemeClr val="accent1"/>
                </a:solidFill>
                <a:latin typeface="楷体_GB2312" pitchFamily="49" charset="-122"/>
                <a:ea typeface="楷体_GB2312" pitchFamily="49" charset="-122"/>
                <a:sym typeface="Symbol" panose="05050102010706020507" pitchFamily="18" charset="2"/>
              </a:rPr>
              <a:t></a:t>
            </a:r>
            <a:r>
              <a:rPr lang="en-US" altLang="zh-CN" sz="2400">
                <a:solidFill>
                  <a:schemeClr val="accent1"/>
                </a:solidFill>
                <a:latin typeface="楷体_GB2312" pitchFamily="49" charset="-122"/>
                <a:ea typeface="楷体_GB2312" pitchFamily="49" charset="-122"/>
              </a:rPr>
              <a:t>/2</a:t>
            </a:r>
            <a:r>
              <a:rPr lang="zh-CN" altLang="en-US" sz="2400">
                <a:solidFill>
                  <a:schemeClr val="accent1"/>
                </a:solidFill>
                <a:latin typeface="楷体_GB2312" pitchFamily="49" charset="-122"/>
                <a:ea typeface="楷体_GB2312" pitchFamily="49" charset="-122"/>
              </a:rPr>
              <a:t>之间。</a:t>
            </a:r>
          </a:p>
        </p:txBody>
      </p:sp>
      <p:sp>
        <p:nvSpPr>
          <p:cNvPr id="506886" name="Rectangle 6"/>
          <p:cNvSpPr>
            <a:spLocks noChangeArrowheads="1"/>
          </p:cNvSpPr>
          <p:nvPr/>
        </p:nvSpPr>
        <p:spPr bwMode="auto">
          <a:xfrm>
            <a:off x="0" y="838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06888" name="Rectangle 8"/>
          <p:cNvSpPr>
            <a:spLocks noGrp="1" noChangeArrowheads="1"/>
          </p:cNvSpPr>
          <p:nvPr>
            <p:ph type="title"/>
          </p:nvPr>
        </p:nvSpPr>
        <p:spPr>
          <a:noFill/>
          <a:ln/>
        </p:spPr>
        <p:txBody>
          <a:bodyPr/>
          <a:lstStyle/>
          <a:p>
            <a:r>
              <a:rPr lang="zh-CN" altLang="en-US">
                <a:ea typeface="宋体" panose="02010600030101010101" pitchFamily="2" charset="-122"/>
              </a:rPr>
              <a:t>电光强度调制</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6885"/>
                                        </p:tgtEl>
                                        <p:attrNameLst>
                                          <p:attrName>style.visibility</p:attrName>
                                        </p:attrNameLst>
                                      </p:cBhvr>
                                      <p:to>
                                        <p:strVal val="visible"/>
                                      </p:to>
                                    </p:set>
                                    <p:anim calcmode="lin" valueType="num">
                                      <p:cBhvr additive="base">
                                        <p:cTn id="7" dur="500" fill="hold"/>
                                        <p:tgtEl>
                                          <p:spTgt spid="506885"/>
                                        </p:tgtEl>
                                        <p:attrNameLst>
                                          <p:attrName>ppt_x</p:attrName>
                                        </p:attrNameLst>
                                      </p:cBhvr>
                                      <p:tavLst>
                                        <p:tav tm="0">
                                          <p:val>
                                            <p:strVal val="#ppt_x"/>
                                          </p:val>
                                        </p:tav>
                                        <p:tav tm="100000">
                                          <p:val>
                                            <p:strVal val="#ppt_x"/>
                                          </p:val>
                                        </p:tav>
                                      </p:tavLst>
                                    </p:anim>
                                    <p:anim calcmode="lin" valueType="num">
                                      <p:cBhvr additive="base">
                                        <p:cTn id="8" dur="500" fill="hold"/>
                                        <p:tgtEl>
                                          <p:spTgt spid="5068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0980" name="Group 4"/>
          <p:cNvGrpSpPr>
            <a:grpSpLocks/>
          </p:cNvGrpSpPr>
          <p:nvPr/>
        </p:nvGrpSpPr>
        <p:grpSpPr bwMode="auto">
          <a:xfrm>
            <a:off x="1311275" y="1066800"/>
            <a:ext cx="5622925" cy="2133600"/>
            <a:chOff x="826" y="624"/>
            <a:chExt cx="3542" cy="1200"/>
          </a:xfrm>
        </p:grpSpPr>
        <p:sp>
          <p:nvSpPr>
            <p:cNvPr id="510981" name="AutoShape 5"/>
            <p:cNvSpPr>
              <a:spLocks noChangeArrowheads="1"/>
            </p:cNvSpPr>
            <p:nvPr/>
          </p:nvSpPr>
          <p:spPr bwMode="auto">
            <a:xfrm flipH="1">
              <a:off x="1820" y="747"/>
              <a:ext cx="1532" cy="629"/>
            </a:xfrm>
            <a:prstGeom prst="cube">
              <a:avLst>
                <a:gd name="adj" fmla="val 54301"/>
              </a:avLst>
            </a:prstGeom>
            <a:solidFill>
              <a:srgbClr val="00FFFF"/>
            </a:solidFill>
            <a:ln w="9525">
              <a:solidFill>
                <a:srgbClr val="000000"/>
              </a:solidFill>
              <a:miter lim="800000"/>
              <a:headEnd/>
              <a:tailEnd/>
            </a:ln>
          </p:spPr>
          <p:txBody>
            <a:bodyPr/>
            <a:lstStyle/>
            <a:p>
              <a:endParaRPr lang="zh-CN" altLang="en-US"/>
            </a:p>
          </p:txBody>
        </p:sp>
        <p:sp>
          <p:nvSpPr>
            <p:cNvPr id="510982" name="Line 6"/>
            <p:cNvSpPr>
              <a:spLocks noChangeShapeType="1"/>
            </p:cNvSpPr>
            <p:nvPr/>
          </p:nvSpPr>
          <p:spPr bwMode="auto">
            <a:xfrm flipV="1">
              <a:off x="1820" y="749"/>
              <a:ext cx="0" cy="269"/>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0983" name="Line 7"/>
            <p:cNvSpPr>
              <a:spLocks noChangeShapeType="1"/>
            </p:cNvSpPr>
            <p:nvPr/>
          </p:nvSpPr>
          <p:spPr bwMode="auto">
            <a:xfrm>
              <a:off x="1820" y="1030"/>
              <a:ext cx="388" cy="35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0984" name="Line 8"/>
            <p:cNvSpPr>
              <a:spLocks noChangeShapeType="1"/>
            </p:cNvSpPr>
            <p:nvPr/>
          </p:nvSpPr>
          <p:spPr bwMode="auto">
            <a:xfrm>
              <a:off x="1820" y="1025"/>
              <a:ext cx="236" cy="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0985" name="Text Box 9"/>
            <p:cNvSpPr txBox="1">
              <a:spLocks noChangeArrowheads="1"/>
            </p:cNvSpPr>
            <p:nvPr/>
          </p:nvSpPr>
          <p:spPr bwMode="auto">
            <a:xfrm>
              <a:off x="1600" y="624"/>
              <a:ext cx="3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b="1" i="1">
                  <a:solidFill>
                    <a:srgbClr val="FF0000"/>
                  </a:solidFill>
                  <a:latin typeface="Times New Roman" panose="02020603050405020304" pitchFamily="18" charset="0"/>
                  <a:ea typeface="宋体" panose="02010600030101010101" pitchFamily="2" charset="-122"/>
                </a:rPr>
                <a:t>x</a:t>
              </a:r>
              <a:r>
                <a:rPr lang="en-US" altLang="zh-CN" sz="28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FF0000"/>
                </a:solidFill>
                <a:latin typeface="Times New Roman" panose="02020603050405020304" pitchFamily="18" charset="0"/>
                <a:ea typeface="宋体" panose="02010600030101010101" pitchFamily="2" charset="-122"/>
              </a:endParaRPr>
            </a:p>
          </p:txBody>
        </p:sp>
        <p:sp>
          <p:nvSpPr>
            <p:cNvPr id="510986" name="Text Box 10"/>
            <p:cNvSpPr txBox="1">
              <a:spLocks noChangeArrowheads="1"/>
            </p:cNvSpPr>
            <p:nvPr/>
          </p:nvSpPr>
          <p:spPr bwMode="auto">
            <a:xfrm>
              <a:off x="1983" y="859"/>
              <a:ext cx="3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a:solidFill>
                    <a:srgbClr val="FF0000"/>
                  </a:solidFill>
                  <a:latin typeface="Times New Roman" panose="02020603050405020304" pitchFamily="18" charset="0"/>
                  <a:ea typeface="宋体" panose="02010600030101010101" pitchFamily="2" charset="-122"/>
                </a:rPr>
                <a:t>z</a:t>
              </a:r>
            </a:p>
          </p:txBody>
        </p:sp>
        <p:sp>
          <p:nvSpPr>
            <p:cNvPr id="510987" name="Text Box 11"/>
            <p:cNvSpPr txBox="1">
              <a:spLocks noChangeArrowheads="1"/>
            </p:cNvSpPr>
            <p:nvPr/>
          </p:nvSpPr>
          <p:spPr bwMode="auto">
            <a:xfrm>
              <a:off x="2040" y="1314"/>
              <a:ext cx="30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b="1" i="1">
                  <a:solidFill>
                    <a:srgbClr val="FF0000"/>
                  </a:solidFill>
                  <a:latin typeface="Times New Roman" panose="02020603050405020304" pitchFamily="18" charset="0"/>
                  <a:ea typeface="宋体" panose="02010600030101010101" pitchFamily="2" charset="-122"/>
                </a:rPr>
                <a:t>y</a:t>
              </a:r>
              <a:r>
                <a:rPr lang="en-US" altLang="zh-CN" sz="28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FF0000"/>
                </a:solidFill>
                <a:latin typeface="Times New Roman" panose="02020603050405020304" pitchFamily="18" charset="0"/>
                <a:ea typeface="宋体" panose="02010600030101010101" pitchFamily="2" charset="-122"/>
              </a:endParaRPr>
            </a:p>
          </p:txBody>
        </p:sp>
        <p:sp>
          <p:nvSpPr>
            <p:cNvPr id="510988" name="AutoShape 12"/>
            <p:cNvSpPr>
              <a:spLocks noChangeArrowheads="1"/>
            </p:cNvSpPr>
            <p:nvPr/>
          </p:nvSpPr>
          <p:spPr bwMode="auto">
            <a:xfrm>
              <a:off x="826" y="967"/>
              <a:ext cx="952" cy="140"/>
            </a:xfrm>
            <a:prstGeom prst="rightArrow">
              <a:avLst>
                <a:gd name="adj1" fmla="val 50000"/>
                <a:gd name="adj2" fmla="val 170000"/>
              </a:avLst>
            </a:prstGeom>
            <a:solidFill>
              <a:srgbClr val="FF0000"/>
            </a:solidFill>
            <a:ln w="9525">
              <a:solidFill>
                <a:srgbClr val="FF00FF"/>
              </a:solidFill>
              <a:miter lim="800000"/>
              <a:headEnd/>
              <a:tailEnd/>
            </a:ln>
          </p:spPr>
          <p:txBody>
            <a:bodyPr/>
            <a:lstStyle/>
            <a:p>
              <a:endParaRPr lang="zh-CN" altLang="en-US"/>
            </a:p>
          </p:txBody>
        </p:sp>
        <p:sp>
          <p:nvSpPr>
            <p:cNvPr id="510989" name="Line 13"/>
            <p:cNvSpPr>
              <a:spLocks noChangeShapeType="1"/>
            </p:cNvSpPr>
            <p:nvPr/>
          </p:nvSpPr>
          <p:spPr bwMode="auto">
            <a:xfrm flipH="1">
              <a:off x="1820" y="1113"/>
              <a:ext cx="261"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0" name="Line 14"/>
            <p:cNvSpPr>
              <a:spLocks noChangeShapeType="1"/>
            </p:cNvSpPr>
            <p:nvPr/>
          </p:nvSpPr>
          <p:spPr bwMode="auto">
            <a:xfrm>
              <a:off x="1820" y="1113"/>
              <a:ext cx="0" cy="54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1" name="Line 15"/>
            <p:cNvSpPr>
              <a:spLocks noChangeShapeType="1"/>
            </p:cNvSpPr>
            <p:nvPr/>
          </p:nvSpPr>
          <p:spPr bwMode="auto">
            <a:xfrm>
              <a:off x="3352" y="1119"/>
              <a:ext cx="362"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2" name="Line 16"/>
            <p:cNvSpPr>
              <a:spLocks noChangeShapeType="1"/>
            </p:cNvSpPr>
            <p:nvPr/>
          </p:nvSpPr>
          <p:spPr bwMode="auto">
            <a:xfrm>
              <a:off x="3714" y="1113"/>
              <a:ext cx="0" cy="533"/>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3" name="Line 17"/>
            <p:cNvSpPr>
              <a:spLocks noChangeShapeType="1"/>
            </p:cNvSpPr>
            <p:nvPr/>
          </p:nvSpPr>
          <p:spPr bwMode="auto">
            <a:xfrm>
              <a:off x="1820" y="1653"/>
              <a:ext cx="791"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4" name="Line 18"/>
            <p:cNvSpPr>
              <a:spLocks noChangeShapeType="1"/>
            </p:cNvSpPr>
            <p:nvPr/>
          </p:nvSpPr>
          <p:spPr bwMode="auto">
            <a:xfrm>
              <a:off x="2887" y="1653"/>
              <a:ext cx="83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5" name="Oval 19"/>
            <p:cNvSpPr>
              <a:spLocks noChangeArrowheads="1"/>
            </p:cNvSpPr>
            <p:nvPr/>
          </p:nvSpPr>
          <p:spPr bwMode="auto">
            <a:xfrm>
              <a:off x="2482" y="1482"/>
              <a:ext cx="403" cy="342"/>
            </a:xfrm>
            <a:prstGeom prst="ellipse">
              <a:avLst/>
            </a:prstGeom>
            <a:solidFill>
              <a:srgbClr val="FFFFFF"/>
            </a:solidFill>
            <a:ln w="25400">
              <a:solidFill>
                <a:srgbClr val="0000FF"/>
              </a:solidFill>
              <a:round/>
              <a:headEnd/>
              <a:tailEnd/>
            </a:ln>
          </p:spPr>
          <p:txBody>
            <a:bodyPr/>
            <a:lstStyle/>
            <a:p>
              <a:endParaRPr lang="zh-CN" altLang="en-US"/>
            </a:p>
          </p:txBody>
        </p:sp>
        <p:sp>
          <p:nvSpPr>
            <p:cNvPr id="510996" name="Text Box 20"/>
            <p:cNvSpPr txBox="1">
              <a:spLocks noChangeArrowheads="1"/>
            </p:cNvSpPr>
            <p:nvPr/>
          </p:nvSpPr>
          <p:spPr bwMode="auto">
            <a:xfrm>
              <a:off x="2440" y="1416"/>
              <a:ext cx="45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txBody>
            <a:bodyPr/>
            <a:lstStyle/>
            <a:p>
              <a:pPr algn="just" eaLnBrk="0" hangingPunct="0"/>
              <a:r>
                <a:rPr lang="zh-CN" altLang="en-US" sz="1000">
                  <a:solidFill>
                    <a:srgbClr val="0000FF"/>
                  </a:solidFill>
                  <a:latin typeface="Times New Roman" panose="02020603050405020304" pitchFamily="18" charset="0"/>
                  <a:ea typeface="宋体" panose="02010600030101010101" pitchFamily="2" charset="-122"/>
                </a:rPr>
                <a:t>     </a:t>
              </a:r>
            </a:p>
            <a:p>
              <a:pPr algn="just" eaLnBrk="0" hangingPunct="0"/>
              <a:r>
                <a:rPr lang="zh-CN" altLang="en-US" sz="2800">
                  <a:solidFill>
                    <a:srgbClr val="0000FF"/>
                  </a:solidFill>
                  <a:latin typeface="Times New Roman" panose="02020603050405020304" pitchFamily="18" charset="0"/>
                  <a:ea typeface="宋体" panose="02010600030101010101" pitchFamily="2" charset="-122"/>
                </a:rPr>
                <a:t>  </a:t>
              </a:r>
              <a:r>
                <a:rPr lang="en-US" altLang="zh-CN" sz="2800">
                  <a:solidFill>
                    <a:srgbClr val="0000FF"/>
                  </a:solidFill>
                  <a:latin typeface="Times New Roman" panose="02020603050405020304" pitchFamily="18" charset="0"/>
                  <a:ea typeface="宋体" panose="02010600030101010101" pitchFamily="2" charset="-122"/>
                </a:rPr>
                <a:t>V</a:t>
              </a:r>
            </a:p>
          </p:txBody>
        </p:sp>
        <p:sp>
          <p:nvSpPr>
            <p:cNvPr id="510997" name="AutoShape 21"/>
            <p:cNvSpPr>
              <a:spLocks noChangeArrowheads="1"/>
            </p:cNvSpPr>
            <p:nvPr/>
          </p:nvSpPr>
          <p:spPr bwMode="auto">
            <a:xfrm>
              <a:off x="3416" y="978"/>
              <a:ext cx="952" cy="141"/>
            </a:xfrm>
            <a:prstGeom prst="rightArrow">
              <a:avLst>
                <a:gd name="adj1" fmla="val 50000"/>
                <a:gd name="adj2" fmla="val 168794"/>
              </a:avLst>
            </a:prstGeom>
            <a:solidFill>
              <a:srgbClr val="FF0000"/>
            </a:solidFill>
            <a:ln w="9525">
              <a:solidFill>
                <a:srgbClr val="FF00FF"/>
              </a:solidFill>
              <a:miter lim="800000"/>
              <a:headEnd/>
              <a:tailEnd/>
            </a:ln>
          </p:spPr>
          <p:txBody>
            <a:bodyPr/>
            <a:lstStyle/>
            <a:p>
              <a:endParaRPr lang="zh-CN" altLang="en-US"/>
            </a:p>
          </p:txBody>
        </p:sp>
        <p:sp>
          <p:nvSpPr>
            <p:cNvPr id="510998" name="Text Box 22"/>
            <p:cNvSpPr txBox="1">
              <a:spLocks noChangeArrowheads="1"/>
            </p:cNvSpPr>
            <p:nvPr/>
          </p:nvSpPr>
          <p:spPr bwMode="auto">
            <a:xfrm>
              <a:off x="826" y="1157"/>
              <a:ext cx="81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800">
                  <a:solidFill>
                    <a:schemeClr val="tx2"/>
                  </a:solidFill>
                  <a:latin typeface="Times New Roman" panose="02020603050405020304" pitchFamily="18" charset="0"/>
                  <a:ea typeface="楷体_GB2312" pitchFamily="49" charset="-122"/>
                </a:rPr>
                <a:t>入射光 </a:t>
              </a:r>
            </a:p>
          </p:txBody>
        </p:sp>
        <p:sp>
          <p:nvSpPr>
            <p:cNvPr id="510999" name="Text Box 23"/>
            <p:cNvSpPr txBox="1">
              <a:spLocks noChangeArrowheads="1"/>
            </p:cNvSpPr>
            <p:nvPr/>
          </p:nvSpPr>
          <p:spPr bwMode="auto">
            <a:xfrm>
              <a:off x="3439" y="738"/>
              <a:ext cx="81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800">
                  <a:solidFill>
                    <a:schemeClr val="tx2"/>
                  </a:solidFill>
                  <a:latin typeface="Times New Roman" panose="02020603050405020304" pitchFamily="18" charset="0"/>
                  <a:ea typeface="楷体_GB2312" pitchFamily="49" charset="-122"/>
                </a:rPr>
                <a:t>出射光 </a:t>
              </a:r>
            </a:p>
          </p:txBody>
        </p:sp>
      </p:grpSp>
      <p:sp>
        <p:nvSpPr>
          <p:cNvPr id="511000" name="Rectangle 24"/>
          <p:cNvSpPr>
            <a:spLocks noGrp="1" noChangeArrowheads="1"/>
          </p:cNvSpPr>
          <p:nvPr>
            <p:ph type="body" idx="1"/>
          </p:nvPr>
        </p:nvSpPr>
        <p:spPr>
          <a:xfrm>
            <a:off x="34925" y="4114800"/>
            <a:ext cx="8713788" cy="2438400"/>
          </a:xfrm>
          <a:noFill/>
          <a:ln/>
        </p:spPr>
        <p:txBody>
          <a:bodyPr/>
          <a:lstStyle/>
          <a:p>
            <a:pPr marL="901700" indent="-901700">
              <a:buFont typeface="Wingdings" panose="05000000000000000000" pitchFamily="2" charset="2"/>
              <a:buNone/>
            </a:pPr>
            <a:r>
              <a:rPr lang="zh-CN" altLang="en-US" b="1">
                <a:ea typeface="宋体" panose="02010600030101010101" pitchFamily="2" charset="-122"/>
              </a:rPr>
              <a:t>   纵向电光调制器特点：</a:t>
            </a:r>
          </a:p>
          <a:p>
            <a:pPr marL="1614488" lvl="1" indent="-533400"/>
            <a:r>
              <a:rPr lang="zh-CN" altLang="en-US">
                <a:ea typeface="宋体" panose="02010600030101010101" pitchFamily="2" charset="-122"/>
              </a:rPr>
              <a:t>优点：结构简单，工作稳定，无自然双折射的影响（和横向运用比较）偏振光的干涉装置，中间夹一块</a:t>
            </a:r>
            <a:r>
              <a:rPr lang="en-US" altLang="zh-CN">
                <a:ea typeface="宋体" panose="02010600030101010101" pitchFamily="2" charset="-122"/>
              </a:rPr>
              <a:t>1/4</a:t>
            </a:r>
            <a:r>
              <a:rPr lang="zh-CN" altLang="en-US">
                <a:ea typeface="宋体" panose="02010600030101010101" pitchFamily="2" charset="-122"/>
              </a:rPr>
              <a:t>波片。</a:t>
            </a:r>
          </a:p>
          <a:p>
            <a:pPr marL="1614488" lvl="1" indent="-533400"/>
            <a:r>
              <a:rPr lang="zh-CN" altLang="en-US">
                <a:ea typeface="宋体" panose="02010600030101010101" pitchFamily="2" charset="-122"/>
              </a:rPr>
              <a:t>缺点：半波电压太高。</a:t>
            </a:r>
            <a:endParaRPr lang="zh-CN" altLang="en-US" b="1">
              <a:ea typeface="宋体" panose="02010600030101010101" pitchFamily="2" charset="-122"/>
            </a:endParaRPr>
          </a:p>
        </p:txBody>
      </p:sp>
      <p:grpSp>
        <p:nvGrpSpPr>
          <p:cNvPr id="511001" name="Group 25"/>
          <p:cNvGrpSpPr>
            <a:grpSpLocks/>
          </p:cNvGrpSpPr>
          <p:nvPr/>
        </p:nvGrpSpPr>
        <p:grpSpPr bwMode="auto">
          <a:xfrm>
            <a:off x="139700" y="3124200"/>
            <a:ext cx="8334375" cy="1028700"/>
            <a:chOff x="88" y="3668"/>
            <a:chExt cx="5250" cy="648"/>
          </a:xfrm>
        </p:grpSpPr>
        <p:graphicFrame>
          <p:nvGraphicFramePr>
            <p:cNvPr id="511002" name="Object 26"/>
            <p:cNvGraphicFramePr>
              <a:graphicFrameLocks noChangeAspect="1"/>
            </p:cNvGraphicFramePr>
            <p:nvPr/>
          </p:nvGraphicFramePr>
          <p:xfrm>
            <a:off x="903" y="3668"/>
            <a:ext cx="4435" cy="648"/>
          </p:xfrm>
          <a:graphic>
            <a:graphicData uri="http://schemas.openxmlformats.org/presentationml/2006/ole">
              <mc:AlternateContent xmlns:mc="http://schemas.openxmlformats.org/markup-compatibility/2006">
                <mc:Choice xmlns:v="urn:schemas-microsoft-com:vml" Requires="v">
                  <p:oleObj spid="_x0000_s511029" name="Equation" r:id="rId3" imgW="2933640" imgH="431640" progId="Equation.DSMT4">
                    <p:embed/>
                  </p:oleObj>
                </mc:Choice>
                <mc:Fallback>
                  <p:oleObj name="Equation" r:id="rId3" imgW="2933640" imgH="431640" progId="Equation.DSMT4">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 y="3668"/>
                          <a:ext cx="4435" cy="6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1003" name="Text Box 27"/>
            <p:cNvSpPr txBox="1">
              <a:spLocks noChangeArrowheads="1"/>
            </p:cNvSpPr>
            <p:nvPr/>
          </p:nvSpPr>
          <p:spPr bwMode="auto">
            <a:xfrm>
              <a:off x="88" y="3749"/>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accent1"/>
                  </a:solidFill>
                  <a:ea typeface="楷体_GB2312" pitchFamily="49" charset="-122"/>
                </a:rPr>
                <a:t>相位差：</a:t>
              </a:r>
            </a:p>
          </p:txBody>
        </p:sp>
      </p:grpSp>
      <p:sp>
        <p:nvSpPr>
          <p:cNvPr id="511007" name="Rectangle 31"/>
          <p:cNvSpPr>
            <a:spLocks noGrp="1" noChangeArrowheads="1"/>
          </p:cNvSpPr>
          <p:nvPr>
            <p:ph type="title"/>
          </p:nvPr>
        </p:nvSpPr>
        <p:spPr>
          <a:noFill/>
          <a:ln/>
        </p:spPr>
        <p:txBody>
          <a:bodyPr/>
          <a:lstStyle/>
          <a:p>
            <a:r>
              <a:rPr lang="zh-CN" altLang="en-US">
                <a:ea typeface="宋体" panose="02010600030101010101" pitchFamily="2" charset="-122"/>
              </a:rPr>
              <a:t>电光强度调制</a:t>
            </a:r>
          </a:p>
        </p:txBody>
      </p:sp>
    </p:spTree>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972" name="Picture 4" descr="图1"/>
          <p:cNvPicPr>
            <a:picLocks noChangeAspect="1" noChangeArrowheads="1"/>
          </p:cNvPicPr>
          <p:nvPr/>
        </p:nvPicPr>
        <p:blipFill>
          <a:blip r:embed="rId2">
            <a:extLst>
              <a:ext uri="{28A0092B-C50C-407E-A947-70E740481C1C}">
                <a14:useLocalDpi xmlns:a14="http://schemas.microsoft.com/office/drawing/2010/main" val="0"/>
              </a:ext>
            </a:extLst>
          </a:blip>
          <a:srcRect l="6886" t="15945" r="8121" b="28351"/>
          <a:stretch>
            <a:fillRect/>
          </a:stretch>
        </p:blipFill>
        <p:spPr bwMode="auto">
          <a:xfrm>
            <a:off x="2057400" y="1982788"/>
            <a:ext cx="5634038" cy="15986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67973" name="Rectangle 5"/>
          <p:cNvSpPr>
            <a:spLocks noGrp="1" noChangeArrowheads="1"/>
          </p:cNvSpPr>
          <p:nvPr>
            <p:ph type="title"/>
          </p:nvPr>
        </p:nvSpPr>
        <p:spPr>
          <a:noFill/>
          <a:ln/>
        </p:spPr>
        <p:txBody>
          <a:bodyPr/>
          <a:lstStyle/>
          <a:p>
            <a:r>
              <a:rPr lang="zh-CN" altLang="en-US" sz="2400">
                <a:ea typeface="宋体" panose="02010600030101010101" pitchFamily="2" charset="-122"/>
              </a:rPr>
              <a:t>调制的基本概念</a:t>
            </a:r>
          </a:p>
        </p:txBody>
      </p:sp>
      <p:pic>
        <p:nvPicPr>
          <p:cNvPr id="467974" name="Picture 6" descr="图1"/>
          <p:cNvPicPr>
            <a:picLocks noChangeAspect="1" noChangeArrowheads="1"/>
          </p:cNvPicPr>
          <p:nvPr/>
        </p:nvPicPr>
        <p:blipFill>
          <a:blip r:embed="rId3">
            <a:extLst>
              <a:ext uri="{28A0092B-C50C-407E-A947-70E740481C1C}">
                <a14:useLocalDpi xmlns:a14="http://schemas.microsoft.com/office/drawing/2010/main" val="0"/>
              </a:ext>
            </a:extLst>
          </a:blip>
          <a:srcRect l="3613" t="23085" r="7086" b="27362"/>
          <a:stretch>
            <a:fillRect/>
          </a:stretch>
        </p:blipFill>
        <p:spPr bwMode="auto">
          <a:xfrm>
            <a:off x="2057400" y="4421188"/>
            <a:ext cx="5715000" cy="15224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67975" name="Text Box 7"/>
          <p:cNvSpPr txBox="1">
            <a:spLocks noChangeArrowheads="1"/>
          </p:cNvSpPr>
          <p:nvPr/>
        </p:nvSpPr>
        <p:spPr bwMode="auto">
          <a:xfrm>
            <a:off x="381000" y="2301875"/>
            <a:ext cx="1555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FF0000"/>
                </a:solidFill>
                <a:ea typeface="隶书" panose="02010509060101010101" pitchFamily="49" charset="-122"/>
              </a:rPr>
              <a:t>内调制</a:t>
            </a:r>
          </a:p>
        </p:txBody>
      </p:sp>
      <p:sp>
        <p:nvSpPr>
          <p:cNvPr id="467976" name="Text Box 8"/>
          <p:cNvSpPr txBox="1">
            <a:spLocks noChangeArrowheads="1"/>
          </p:cNvSpPr>
          <p:nvPr/>
        </p:nvSpPr>
        <p:spPr bwMode="auto">
          <a:xfrm>
            <a:off x="381000" y="4845050"/>
            <a:ext cx="1555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a:solidFill>
                  <a:srgbClr val="FF0000"/>
                </a:solidFill>
                <a:ea typeface="隶书" panose="02010509060101010101" pitchFamily="49" charset="-122"/>
              </a:rPr>
              <a:t>外调制</a:t>
            </a:r>
          </a:p>
        </p:txBody>
      </p:sp>
    </p:spTree>
  </p:cSld>
  <p:clrMapOvr>
    <a:masterClrMapping/>
  </p:clrMapOvr>
  <p:transition>
    <p:blinds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body" idx="1"/>
          </p:nvPr>
        </p:nvSpPr>
        <p:spPr>
          <a:xfrm>
            <a:off x="34925" y="1123950"/>
            <a:ext cx="3241675" cy="704850"/>
          </a:xfrm>
        </p:spPr>
        <p:txBody>
          <a:bodyPr/>
          <a:lstStyle/>
          <a:p>
            <a:pPr marL="901700" indent="-901700">
              <a:lnSpc>
                <a:spcPct val="125000"/>
              </a:lnSpc>
              <a:spcBef>
                <a:spcPct val="0"/>
              </a:spcBef>
              <a:buFont typeface="Wingdings" panose="05000000000000000000" pitchFamily="2" charset="2"/>
              <a:buNone/>
            </a:pPr>
            <a:r>
              <a:rPr lang="zh-CN" altLang="en-US" b="1">
                <a:solidFill>
                  <a:srgbClr val="FF0000"/>
                </a:solidFill>
                <a:ea typeface="宋体" panose="02010600030101010101" pitchFamily="2" charset="-122"/>
              </a:rPr>
              <a:t>横向电光调制器</a:t>
            </a:r>
            <a:endParaRPr lang="zh-CN" altLang="en-US" b="1">
              <a:ea typeface="宋体" panose="02010600030101010101" pitchFamily="2" charset="-122"/>
            </a:endParaRPr>
          </a:p>
        </p:txBody>
      </p:sp>
      <p:sp>
        <p:nvSpPr>
          <p:cNvPr id="508934" name="Rectangle 6"/>
          <p:cNvSpPr>
            <a:spLocks noGrp="1" noChangeArrowheads="1"/>
          </p:cNvSpPr>
          <p:nvPr>
            <p:ph type="title"/>
          </p:nvPr>
        </p:nvSpPr>
        <p:spPr>
          <a:noFill/>
          <a:ln/>
        </p:spPr>
        <p:txBody>
          <a:bodyPr/>
          <a:lstStyle/>
          <a:p>
            <a:r>
              <a:rPr lang="zh-CN" altLang="en-US">
                <a:ea typeface="宋体" panose="02010600030101010101" pitchFamily="2" charset="-122"/>
              </a:rPr>
              <a:t>电光强度调制</a:t>
            </a:r>
          </a:p>
        </p:txBody>
      </p:sp>
      <p:sp>
        <p:nvSpPr>
          <p:cNvPr id="508935" name="Rectangle 7"/>
          <p:cNvSpPr>
            <a:spLocks noChangeArrowheads="1"/>
          </p:cNvSpPr>
          <p:nvPr/>
        </p:nvSpPr>
        <p:spPr bwMode="auto">
          <a:xfrm>
            <a:off x="468313" y="1981200"/>
            <a:ext cx="7991475" cy="415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latin typeface="Times New Roman" panose="02020603050405020304" pitchFamily="18" charset="0"/>
                <a:ea typeface="楷体_GB2312" pitchFamily="49" charset="-122"/>
              </a:rPr>
              <a:t>横向电光效应可以分为三种不同的运用方式：</a:t>
            </a:r>
          </a:p>
          <a:p>
            <a:pPr algn="l">
              <a:spcBef>
                <a:spcPct val="50000"/>
              </a:spcBef>
            </a:pPr>
            <a:r>
              <a:rPr kumimoji="1" lang="zh-CN" altLang="en-US" sz="2800" b="1">
                <a:latin typeface="Times New Roman" panose="02020603050405020304" pitchFamily="18" charset="0"/>
                <a:ea typeface="楷体_GB2312" pitchFamily="49" charset="-122"/>
              </a:rPr>
              <a:t>    </a:t>
            </a:r>
            <a:r>
              <a:rPr kumimoji="1" lang="en-US" altLang="zh-CN" sz="2800" b="1">
                <a:latin typeface="Times New Roman" panose="02020603050405020304" pitchFamily="18" charset="0"/>
                <a:ea typeface="楷体_GB2312" pitchFamily="49" charset="-122"/>
              </a:rPr>
              <a:t>(1)</a:t>
            </a:r>
            <a:r>
              <a:rPr kumimoji="1" lang="zh-CN" altLang="en-US" sz="2800" b="1">
                <a:latin typeface="Times New Roman" panose="02020603050405020304" pitchFamily="18" charset="0"/>
                <a:ea typeface="楷体_GB2312" pitchFamily="49" charset="-122"/>
              </a:rPr>
              <a:t>沿</a:t>
            </a:r>
            <a:r>
              <a:rPr kumimoji="1" lang="en-US" altLang="zh-CN" sz="2800" b="1">
                <a:latin typeface="Times New Roman" panose="02020603050405020304" pitchFamily="18" charset="0"/>
                <a:ea typeface="楷体_GB2312" pitchFamily="49" charset="-122"/>
              </a:rPr>
              <a:t>z</a:t>
            </a:r>
            <a:r>
              <a:rPr kumimoji="1" lang="zh-CN" altLang="en-US" sz="2800" b="1">
                <a:latin typeface="Times New Roman" panose="02020603050405020304" pitchFamily="18" charset="0"/>
                <a:ea typeface="楷体_GB2312" pitchFamily="49" charset="-122"/>
              </a:rPr>
              <a:t>轴方向加电场，通光方向垂直于</a:t>
            </a:r>
            <a:r>
              <a:rPr kumimoji="1" lang="en-US" altLang="zh-CN" sz="2800" b="1">
                <a:latin typeface="Times New Roman" panose="02020603050405020304" pitchFamily="18" charset="0"/>
                <a:ea typeface="楷体_GB2312" pitchFamily="49" charset="-122"/>
              </a:rPr>
              <a:t>z</a:t>
            </a:r>
            <a:r>
              <a:rPr kumimoji="1" lang="zh-CN" altLang="en-US" sz="2800" b="1">
                <a:latin typeface="Times New Roman" panose="02020603050405020304" pitchFamily="18" charset="0"/>
                <a:ea typeface="楷体_GB2312" pitchFamily="49" charset="-122"/>
              </a:rPr>
              <a:t>轴，并与</a:t>
            </a:r>
            <a:r>
              <a:rPr kumimoji="1" lang="en-US" altLang="zh-CN" sz="2800" b="1">
                <a:latin typeface="Times New Roman" panose="02020603050405020304" pitchFamily="18" charset="0"/>
                <a:ea typeface="楷体_GB2312" pitchFamily="49" charset="-122"/>
              </a:rPr>
              <a:t>x</a:t>
            </a:r>
            <a:r>
              <a:rPr kumimoji="1" lang="zh-CN" altLang="en-US" sz="2800" b="1">
                <a:latin typeface="Times New Roman" panose="02020603050405020304" pitchFamily="18" charset="0"/>
                <a:ea typeface="楷体_GB2312" pitchFamily="49" charset="-122"/>
              </a:rPr>
              <a:t>或</a:t>
            </a:r>
            <a:r>
              <a:rPr kumimoji="1" lang="en-US" altLang="zh-CN" sz="2800" b="1">
                <a:latin typeface="Times New Roman" panose="02020603050405020304" pitchFamily="18" charset="0"/>
                <a:ea typeface="楷体_GB2312" pitchFamily="49" charset="-122"/>
              </a:rPr>
              <a:t>y </a:t>
            </a:r>
            <a:r>
              <a:rPr kumimoji="1" lang="zh-CN" altLang="en-US" sz="2800" b="1">
                <a:latin typeface="Times New Roman" panose="02020603050405020304" pitchFamily="18" charset="0"/>
                <a:ea typeface="楷体_GB2312" pitchFamily="49" charset="-122"/>
              </a:rPr>
              <a:t>袖成</a:t>
            </a:r>
            <a:r>
              <a:rPr kumimoji="1" lang="en-US" altLang="zh-CN" sz="2800" b="1">
                <a:latin typeface="Times New Roman" panose="02020603050405020304" pitchFamily="18" charset="0"/>
                <a:ea typeface="楷体_GB2312" pitchFamily="49" charset="-122"/>
              </a:rPr>
              <a:t>45</a:t>
            </a:r>
            <a:r>
              <a:rPr kumimoji="1" lang="en-US" altLang="zh-CN" sz="2800" b="1" baseline="40000">
                <a:latin typeface="Times New Roman" panose="02020603050405020304" pitchFamily="18" charset="0"/>
                <a:ea typeface="楷体_GB2312" pitchFamily="49" charset="-122"/>
              </a:rPr>
              <a:t>o</a:t>
            </a:r>
            <a:r>
              <a:rPr kumimoji="1" lang="zh-CN" altLang="en-US" sz="2800" b="1">
                <a:latin typeface="Times New Roman" panose="02020603050405020304" pitchFamily="18" charset="0"/>
                <a:ea typeface="楷体_GB2312" pitchFamily="49" charset="-122"/>
              </a:rPr>
              <a:t>夹角</a:t>
            </a:r>
            <a:r>
              <a:rPr kumimoji="1" lang="en-US" altLang="zh-CN" sz="2800" b="1">
                <a:latin typeface="Times New Roman" panose="02020603050405020304" pitchFamily="18" charset="0"/>
                <a:ea typeface="楷体_GB2312" pitchFamily="49" charset="-122"/>
              </a:rPr>
              <a:t>(</a:t>
            </a:r>
            <a:r>
              <a:rPr kumimoji="1" lang="zh-CN" altLang="en-US" sz="2800" b="1">
                <a:latin typeface="Times New Roman" panose="02020603050405020304" pitchFamily="18" charset="0"/>
                <a:ea typeface="楷体_GB2312" pitchFamily="49" charset="-122"/>
              </a:rPr>
              <a:t>晶体为</a:t>
            </a:r>
            <a:r>
              <a:rPr kumimoji="1" lang="en-US" altLang="zh-CN" sz="2800" b="1">
                <a:latin typeface="Times New Roman" panose="02020603050405020304" pitchFamily="18" charset="0"/>
                <a:ea typeface="楷体_GB2312" pitchFamily="49" charset="-122"/>
              </a:rPr>
              <a:t>45</a:t>
            </a:r>
            <a:r>
              <a:rPr kumimoji="1" lang="en-US" altLang="zh-CN" sz="2800" b="1" baseline="40000">
                <a:latin typeface="Times New Roman" panose="02020603050405020304" pitchFamily="18" charset="0"/>
                <a:ea typeface="楷体_GB2312" pitchFamily="49" charset="-122"/>
              </a:rPr>
              <a:t>o</a:t>
            </a:r>
            <a:r>
              <a:rPr kumimoji="1" lang="en-US" altLang="zh-CN" sz="2800" b="1">
                <a:latin typeface="Times New Roman" panose="02020603050405020304" pitchFamily="18" charset="0"/>
                <a:ea typeface="楷体_GB2312" pitchFamily="49" charset="-122"/>
              </a:rPr>
              <a:t>-z</a:t>
            </a:r>
            <a:r>
              <a:rPr kumimoji="1" lang="zh-CN" altLang="en-US" sz="2800" b="1">
                <a:latin typeface="Times New Roman" panose="02020603050405020304" pitchFamily="18" charset="0"/>
                <a:ea typeface="楷体_GB2312" pitchFamily="49" charset="-122"/>
              </a:rPr>
              <a:t>切割</a:t>
            </a:r>
            <a:r>
              <a:rPr kumimoji="1" lang="en-US" altLang="zh-CN" sz="2800" b="1">
                <a:latin typeface="Times New Roman" panose="02020603050405020304" pitchFamily="18" charset="0"/>
                <a:ea typeface="楷体_GB2312" pitchFamily="49" charset="-122"/>
              </a:rPr>
              <a:t>)</a:t>
            </a:r>
            <a:r>
              <a:rPr kumimoji="1" lang="zh-CN" altLang="en-US" sz="2800" b="1">
                <a:latin typeface="Times New Roman" panose="02020603050405020304" pitchFamily="18" charset="0"/>
                <a:ea typeface="楷体_GB2312" pitchFamily="49" charset="-122"/>
              </a:rPr>
              <a:t>。</a:t>
            </a:r>
          </a:p>
          <a:p>
            <a:pPr algn="l">
              <a:spcBef>
                <a:spcPct val="50000"/>
              </a:spcBef>
            </a:pPr>
            <a:r>
              <a:rPr kumimoji="1" lang="zh-CN" altLang="en-US" sz="2800" b="1">
                <a:latin typeface="Times New Roman" panose="02020603050405020304" pitchFamily="18" charset="0"/>
                <a:ea typeface="楷体_GB2312" pitchFamily="49" charset="-122"/>
              </a:rPr>
              <a:t>    </a:t>
            </a:r>
            <a:r>
              <a:rPr kumimoji="1" lang="en-US" altLang="zh-CN" sz="2800" b="1">
                <a:latin typeface="Times New Roman" panose="02020603050405020304" pitchFamily="18" charset="0"/>
                <a:ea typeface="楷体_GB2312" pitchFamily="49" charset="-122"/>
              </a:rPr>
              <a:t>(2)</a:t>
            </a:r>
            <a:r>
              <a:rPr kumimoji="1" lang="zh-CN" altLang="en-US" sz="2800" b="1">
                <a:latin typeface="Times New Roman" panose="02020603050405020304" pitchFamily="18" charset="0"/>
                <a:ea typeface="楷体_GB2312" pitchFamily="49" charset="-122"/>
              </a:rPr>
              <a:t>沿</a:t>
            </a:r>
            <a:r>
              <a:rPr kumimoji="1" lang="en-US" altLang="zh-CN" sz="2800" b="1">
                <a:latin typeface="Times New Roman" panose="02020603050405020304" pitchFamily="18" charset="0"/>
                <a:ea typeface="楷体_GB2312" pitchFamily="49" charset="-122"/>
              </a:rPr>
              <a:t>x</a:t>
            </a:r>
            <a:r>
              <a:rPr kumimoji="1" lang="zh-CN" altLang="en-US" sz="2800" b="1">
                <a:latin typeface="Times New Roman" panose="02020603050405020304" pitchFamily="18" charset="0"/>
                <a:ea typeface="楷体_GB2312" pitchFamily="49" charset="-122"/>
              </a:rPr>
              <a:t>方向加电场</a:t>
            </a:r>
            <a:r>
              <a:rPr kumimoji="1" lang="en-US" altLang="zh-CN" sz="2800" b="1">
                <a:latin typeface="Times New Roman" panose="02020603050405020304" pitchFamily="18" charset="0"/>
                <a:ea typeface="楷体_GB2312" pitchFamily="49" charset="-122"/>
              </a:rPr>
              <a:t>(</a:t>
            </a:r>
            <a:r>
              <a:rPr kumimoji="1" lang="zh-CN" altLang="en-US" sz="2800" b="1">
                <a:latin typeface="Times New Roman" panose="02020603050405020304" pitchFamily="18" charset="0"/>
                <a:ea typeface="楷体_GB2312" pitchFamily="49" charset="-122"/>
              </a:rPr>
              <a:t>即电场方向垂直于</a:t>
            </a:r>
            <a:r>
              <a:rPr kumimoji="1" lang="en-US" altLang="zh-CN" sz="2800" b="1">
                <a:latin typeface="Times New Roman" panose="02020603050405020304" pitchFamily="18" charset="0"/>
                <a:ea typeface="楷体_GB2312" pitchFamily="49" charset="-122"/>
              </a:rPr>
              <a:t>x</a:t>
            </a:r>
            <a:r>
              <a:rPr kumimoji="1" lang="zh-CN" altLang="en-US" sz="2800" b="1">
                <a:latin typeface="Times New Roman" panose="02020603050405020304" pitchFamily="18" charset="0"/>
                <a:ea typeface="楷体_GB2312" pitchFamily="49" charset="-122"/>
              </a:rPr>
              <a:t>光袖</a:t>
            </a:r>
            <a:r>
              <a:rPr kumimoji="1" lang="en-US" altLang="zh-CN" sz="2800" b="1">
                <a:latin typeface="Times New Roman" panose="02020603050405020304" pitchFamily="18" charset="0"/>
                <a:ea typeface="楷体_GB2312" pitchFamily="49" charset="-122"/>
              </a:rPr>
              <a:t>)</a:t>
            </a:r>
            <a:r>
              <a:rPr kumimoji="1" lang="zh-CN" altLang="en-US" sz="2800" b="1">
                <a:latin typeface="Times New Roman" panose="02020603050405020304" pitchFamily="18" charset="0"/>
                <a:ea typeface="楷体_GB2312" pitchFamily="49" charset="-122"/>
              </a:rPr>
              <a:t>，通光方向垂宜于</a:t>
            </a:r>
            <a:r>
              <a:rPr kumimoji="1" lang="en-US" altLang="zh-CN" sz="2800" b="1">
                <a:latin typeface="Times New Roman" panose="02020603050405020304" pitchFamily="18" charset="0"/>
                <a:ea typeface="楷体_GB2312" pitchFamily="49" charset="-122"/>
              </a:rPr>
              <a:t>x</a:t>
            </a:r>
            <a:r>
              <a:rPr kumimoji="1" lang="zh-CN" altLang="en-US" sz="2800" b="1">
                <a:latin typeface="Times New Roman" panose="02020603050405020304" pitchFamily="18" charset="0"/>
                <a:ea typeface="楷体_GB2312" pitchFamily="49" charset="-122"/>
              </a:rPr>
              <a:t>铀，并与</a:t>
            </a:r>
            <a:r>
              <a:rPr kumimoji="1" lang="en-US" altLang="zh-CN" sz="2800" b="1">
                <a:latin typeface="Times New Roman" panose="02020603050405020304" pitchFamily="18" charset="0"/>
                <a:ea typeface="楷体_GB2312" pitchFamily="49" charset="-122"/>
              </a:rPr>
              <a:t>z</a:t>
            </a:r>
            <a:r>
              <a:rPr kumimoji="1" lang="zh-CN" altLang="en-US" sz="2800" b="1">
                <a:latin typeface="Times New Roman" panose="02020603050405020304" pitchFamily="18" charset="0"/>
                <a:ea typeface="楷体_GB2312" pitchFamily="49" charset="-122"/>
              </a:rPr>
              <a:t>轴成</a:t>
            </a:r>
            <a:r>
              <a:rPr kumimoji="1" lang="en-US" altLang="zh-CN" sz="2800" b="1">
                <a:latin typeface="Times New Roman" panose="02020603050405020304" pitchFamily="18" charset="0"/>
                <a:ea typeface="楷体_GB2312" pitchFamily="49" charset="-122"/>
              </a:rPr>
              <a:t>45</a:t>
            </a:r>
            <a:r>
              <a:rPr kumimoji="1" lang="en-US" altLang="zh-CN" sz="2800" b="1" baseline="40000">
                <a:latin typeface="Times New Roman" panose="02020603050405020304" pitchFamily="18" charset="0"/>
                <a:ea typeface="楷体_GB2312" pitchFamily="49" charset="-122"/>
              </a:rPr>
              <a:t>o</a:t>
            </a:r>
            <a:r>
              <a:rPr kumimoji="1" lang="en-US" altLang="zh-CN" sz="2800" b="1">
                <a:latin typeface="Times New Roman" panose="02020603050405020304" pitchFamily="18" charset="0"/>
                <a:ea typeface="楷体_GB2312" pitchFamily="49" charset="-122"/>
              </a:rPr>
              <a:t> </a:t>
            </a:r>
            <a:r>
              <a:rPr kumimoji="1" lang="zh-CN" altLang="en-US" sz="2800" b="1">
                <a:latin typeface="Times New Roman" panose="02020603050405020304" pitchFamily="18" charset="0"/>
                <a:ea typeface="楷体_GB2312" pitchFamily="49" charset="-122"/>
              </a:rPr>
              <a:t>夹角</a:t>
            </a:r>
            <a:r>
              <a:rPr kumimoji="1" lang="en-US" altLang="zh-CN" sz="2800" b="1">
                <a:latin typeface="Times New Roman" panose="02020603050405020304" pitchFamily="18" charset="0"/>
                <a:ea typeface="楷体_GB2312" pitchFamily="49" charset="-122"/>
              </a:rPr>
              <a:t>(</a:t>
            </a:r>
            <a:r>
              <a:rPr kumimoji="1" lang="zh-CN" altLang="en-US" sz="2800" b="1">
                <a:latin typeface="Times New Roman" panose="02020603050405020304" pitchFamily="18" charset="0"/>
                <a:ea typeface="楷体_GB2312" pitchFamily="49" charset="-122"/>
              </a:rPr>
              <a:t>晶体为</a:t>
            </a:r>
            <a:r>
              <a:rPr kumimoji="1" lang="en-US" altLang="zh-CN" sz="2800" b="1">
                <a:latin typeface="Times New Roman" panose="02020603050405020304" pitchFamily="18" charset="0"/>
                <a:ea typeface="楷体_GB2312" pitchFamily="49" charset="-122"/>
              </a:rPr>
              <a:t>45</a:t>
            </a:r>
            <a:r>
              <a:rPr kumimoji="1" lang="en-US" altLang="zh-CN" sz="2800" b="1" baseline="40000">
                <a:latin typeface="Times New Roman" panose="02020603050405020304" pitchFamily="18" charset="0"/>
                <a:ea typeface="楷体_GB2312" pitchFamily="49" charset="-122"/>
              </a:rPr>
              <a:t>o</a:t>
            </a:r>
            <a:r>
              <a:rPr kumimoji="1" lang="en-US" altLang="zh-CN" sz="2800" b="1">
                <a:latin typeface="Times New Roman" panose="02020603050405020304" pitchFamily="18" charset="0"/>
                <a:ea typeface="楷体_GB2312" pitchFamily="49" charset="-122"/>
              </a:rPr>
              <a:t> -x</a:t>
            </a:r>
            <a:r>
              <a:rPr kumimoji="1" lang="zh-CN" altLang="en-US" sz="2800" b="1">
                <a:latin typeface="Times New Roman" panose="02020603050405020304" pitchFamily="18" charset="0"/>
                <a:ea typeface="楷体_GB2312" pitchFamily="49" charset="-122"/>
              </a:rPr>
              <a:t>切割</a:t>
            </a:r>
            <a:r>
              <a:rPr kumimoji="1" lang="en-US" altLang="zh-CN" sz="2800" b="1">
                <a:latin typeface="Times New Roman" panose="02020603050405020304" pitchFamily="18" charset="0"/>
                <a:ea typeface="楷体_GB2312" pitchFamily="49" charset="-122"/>
              </a:rPr>
              <a:t>)</a:t>
            </a:r>
            <a:r>
              <a:rPr kumimoji="1" lang="zh-CN" altLang="en-US" sz="2800" b="1">
                <a:latin typeface="Times New Roman" panose="02020603050405020304" pitchFamily="18" charset="0"/>
                <a:ea typeface="楷体_GB2312" pitchFamily="49" charset="-122"/>
              </a:rPr>
              <a:t>。</a:t>
            </a:r>
          </a:p>
          <a:p>
            <a:pPr algn="l">
              <a:spcBef>
                <a:spcPct val="50000"/>
              </a:spcBef>
            </a:pPr>
            <a:r>
              <a:rPr kumimoji="1" lang="zh-CN" altLang="en-US" sz="2800" b="1">
                <a:latin typeface="Times New Roman" panose="02020603050405020304" pitchFamily="18" charset="0"/>
                <a:ea typeface="楷体_GB2312" pitchFamily="49" charset="-122"/>
              </a:rPr>
              <a:t>    </a:t>
            </a:r>
            <a:r>
              <a:rPr kumimoji="1" lang="en-US" altLang="zh-CN" sz="2800" b="1">
                <a:latin typeface="Times New Roman" panose="02020603050405020304" pitchFamily="18" charset="0"/>
                <a:ea typeface="楷体_GB2312" pitchFamily="49" charset="-122"/>
              </a:rPr>
              <a:t>(3)</a:t>
            </a:r>
            <a:r>
              <a:rPr kumimoji="1" lang="zh-CN" altLang="en-US" sz="2800" b="1">
                <a:latin typeface="Times New Roman" panose="02020603050405020304" pitchFamily="18" charset="0"/>
                <a:ea typeface="楷体_GB2312" pitchFamily="49" charset="-122"/>
              </a:rPr>
              <a:t>沿</a:t>
            </a:r>
            <a:r>
              <a:rPr kumimoji="1" lang="en-US" altLang="zh-CN" sz="2800" b="1">
                <a:latin typeface="Times New Roman" panose="02020603050405020304" pitchFamily="18" charset="0"/>
                <a:ea typeface="楷体_GB2312" pitchFamily="49" charset="-122"/>
              </a:rPr>
              <a:t>y</a:t>
            </a:r>
            <a:r>
              <a:rPr kumimoji="1" lang="zh-CN" altLang="en-US" sz="2800" b="1">
                <a:latin typeface="Times New Roman" panose="02020603050405020304" pitchFamily="18" charset="0"/>
                <a:ea typeface="楷体_GB2312" pitchFamily="49" charset="-122"/>
              </a:rPr>
              <a:t>轴方向加电场，通光方向垂直于</a:t>
            </a:r>
            <a:r>
              <a:rPr kumimoji="1" lang="en-US" altLang="zh-CN" sz="2800" b="1">
                <a:latin typeface="Times New Roman" panose="02020603050405020304" pitchFamily="18" charset="0"/>
                <a:ea typeface="楷体_GB2312" pitchFamily="49" charset="-122"/>
              </a:rPr>
              <a:t>y</a:t>
            </a:r>
            <a:r>
              <a:rPr kumimoji="1" lang="zh-CN" altLang="en-US" sz="2800" b="1">
                <a:latin typeface="Times New Roman" panose="02020603050405020304" pitchFamily="18" charset="0"/>
                <a:ea typeface="楷体_GB2312" pitchFamily="49" charset="-122"/>
              </a:rPr>
              <a:t>轴，并与</a:t>
            </a:r>
            <a:r>
              <a:rPr kumimoji="1" lang="en-US" altLang="zh-CN" sz="2800" b="1">
                <a:latin typeface="Times New Roman" panose="02020603050405020304" pitchFamily="18" charset="0"/>
                <a:ea typeface="楷体_GB2312" pitchFamily="49" charset="-122"/>
              </a:rPr>
              <a:t>z</a:t>
            </a:r>
            <a:r>
              <a:rPr kumimoji="1" lang="zh-CN" altLang="en-US" sz="2800" b="1">
                <a:latin typeface="Times New Roman" panose="02020603050405020304" pitchFamily="18" charset="0"/>
                <a:ea typeface="楷体_GB2312" pitchFamily="49" charset="-122"/>
              </a:rPr>
              <a:t>轴成</a:t>
            </a:r>
            <a:r>
              <a:rPr kumimoji="1" lang="en-US" altLang="zh-CN" sz="2800" b="1">
                <a:latin typeface="Times New Roman" panose="02020603050405020304" pitchFamily="18" charset="0"/>
                <a:ea typeface="楷体_GB2312" pitchFamily="49" charset="-122"/>
              </a:rPr>
              <a:t>45</a:t>
            </a:r>
            <a:r>
              <a:rPr kumimoji="1" lang="en-US" altLang="zh-CN" sz="2800" b="1" baseline="40000">
                <a:latin typeface="Times New Roman" panose="02020603050405020304" pitchFamily="18" charset="0"/>
                <a:ea typeface="楷体_GB2312" pitchFamily="49" charset="-122"/>
              </a:rPr>
              <a:t>o</a:t>
            </a:r>
            <a:r>
              <a:rPr kumimoji="1" lang="zh-CN" altLang="en-US" sz="2800" b="1">
                <a:latin typeface="Times New Roman" panose="02020603050405020304" pitchFamily="18" charset="0"/>
                <a:ea typeface="楷体_GB2312" pitchFamily="49" charset="-122"/>
              </a:rPr>
              <a:t>夹角</a:t>
            </a:r>
            <a:r>
              <a:rPr kumimoji="1" lang="en-US" altLang="zh-CN" sz="2800" b="1">
                <a:latin typeface="Times New Roman" panose="02020603050405020304" pitchFamily="18" charset="0"/>
                <a:ea typeface="楷体_GB2312" pitchFamily="49" charset="-122"/>
              </a:rPr>
              <a:t>(</a:t>
            </a:r>
            <a:r>
              <a:rPr kumimoji="1" lang="zh-CN" altLang="en-US" sz="2800" b="1">
                <a:latin typeface="Times New Roman" panose="02020603050405020304" pitchFamily="18" charset="0"/>
                <a:ea typeface="楷体_GB2312" pitchFamily="49" charset="-122"/>
              </a:rPr>
              <a:t>晶体为</a:t>
            </a:r>
            <a:r>
              <a:rPr kumimoji="1" lang="en-US" altLang="zh-CN" sz="2800" b="1">
                <a:latin typeface="Times New Roman" panose="02020603050405020304" pitchFamily="18" charset="0"/>
                <a:ea typeface="楷体_GB2312" pitchFamily="49" charset="-122"/>
              </a:rPr>
              <a:t>45</a:t>
            </a:r>
            <a:r>
              <a:rPr kumimoji="1" lang="en-US" altLang="zh-CN" sz="2800" b="1" baseline="40000">
                <a:latin typeface="Times New Roman" panose="02020603050405020304" pitchFamily="18" charset="0"/>
                <a:ea typeface="楷体_GB2312" pitchFamily="49" charset="-122"/>
              </a:rPr>
              <a:t>o</a:t>
            </a:r>
            <a:r>
              <a:rPr kumimoji="1" lang="en-US" altLang="zh-CN" sz="2800" b="1">
                <a:latin typeface="Times New Roman" panose="02020603050405020304" pitchFamily="18" charset="0"/>
                <a:ea typeface="楷体_GB2312" pitchFamily="49" charset="-122"/>
              </a:rPr>
              <a:t> -y</a:t>
            </a:r>
            <a:r>
              <a:rPr kumimoji="1" lang="zh-CN" altLang="en-US" sz="2800" b="1">
                <a:latin typeface="Times New Roman" panose="02020603050405020304" pitchFamily="18" charset="0"/>
                <a:ea typeface="楷体_GB2312" pitchFamily="49" charset="-122"/>
              </a:rPr>
              <a:t>切割）。         </a:t>
            </a:r>
          </a:p>
        </p:txBody>
      </p:sp>
    </p:spTree>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48" name="Group 8"/>
          <p:cNvGrpSpPr>
            <a:grpSpLocks/>
          </p:cNvGrpSpPr>
          <p:nvPr/>
        </p:nvGrpSpPr>
        <p:grpSpPr bwMode="auto">
          <a:xfrm>
            <a:off x="5105400" y="1066800"/>
            <a:ext cx="3657600" cy="2819400"/>
            <a:chOff x="3408" y="2256"/>
            <a:chExt cx="2304" cy="1824"/>
          </a:xfrm>
        </p:grpSpPr>
        <p:sp>
          <p:nvSpPr>
            <p:cNvPr id="522249" name="Text Box 9"/>
            <p:cNvSpPr txBox="1">
              <a:spLocks noChangeArrowheads="1"/>
            </p:cNvSpPr>
            <p:nvPr/>
          </p:nvSpPr>
          <p:spPr bwMode="auto">
            <a:xfrm>
              <a:off x="3408" y="3762"/>
              <a:ext cx="230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200">
                  <a:solidFill>
                    <a:srgbClr val="CC00CC"/>
                  </a:solidFill>
                  <a:latin typeface="Times New Roman" panose="02020603050405020304" pitchFamily="18" charset="0"/>
                  <a:ea typeface="黑体" panose="02010609060101010101" pitchFamily="49" charset="-122"/>
                </a:rPr>
                <a:t>加电场后折射率椭球的变化 </a:t>
              </a:r>
            </a:p>
          </p:txBody>
        </p:sp>
        <p:grpSp>
          <p:nvGrpSpPr>
            <p:cNvPr id="522250" name="Group 10"/>
            <p:cNvGrpSpPr>
              <a:grpSpLocks/>
            </p:cNvGrpSpPr>
            <p:nvPr/>
          </p:nvGrpSpPr>
          <p:grpSpPr bwMode="auto">
            <a:xfrm>
              <a:off x="3758" y="2256"/>
              <a:ext cx="1714" cy="1476"/>
              <a:chOff x="3758" y="2256"/>
              <a:chExt cx="1714" cy="1476"/>
            </a:xfrm>
          </p:grpSpPr>
          <p:grpSp>
            <p:nvGrpSpPr>
              <p:cNvPr id="522251" name="Group 11"/>
              <p:cNvGrpSpPr>
                <a:grpSpLocks/>
              </p:cNvGrpSpPr>
              <p:nvPr/>
            </p:nvGrpSpPr>
            <p:grpSpPr bwMode="auto">
              <a:xfrm>
                <a:off x="3758" y="2303"/>
                <a:ext cx="1454" cy="1429"/>
                <a:chOff x="4462" y="9168"/>
                <a:chExt cx="2818" cy="2529"/>
              </a:xfrm>
            </p:grpSpPr>
            <p:grpSp>
              <p:nvGrpSpPr>
                <p:cNvPr id="522252" name="Group 12"/>
                <p:cNvGrpSpPr>
                  <a:grpSpLocks/>
                </p:cNvGrpSpPr>
                <p:nvPr/>
              </p:nvGrpSpPr>
              <p:grpSpPr bwMode="auto">
                <a:xfrm>
                  <a:off x="4519" y="9180"/>
                  <a:ext cx="2761" cy="2392"/>
                  <a:chOff x="3597" y="7932"/>
                  <a:chExt cx="2880" cy="2496"/>
                </a:xfrm>
              </p:grpSpPr>
              <p:sp>
                <p:nvSpPr>
                  <p:cNvPr id="522253" name="Line 13"/>
                  <p:cNvSpPr>
                    <a:spLocks noChangeShapeType="1"/>
                  </p:cNvSpPr>
                  <p:nvPr/>
                </p:nvSpPr>
                <p:spPr bwMode="auto">
                  <a:xfrm>
                    <a:off x="3597" y="9240"/>
                    <a:ext cx="2880" cy="0"/>
                  </a:xfrm>
                  <a:prstGeom prst="line">
                    <a:avLst/>
                  </a:prstGeom>
                  <a:noFill/>
                  <a:ln w="952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22254" name="Line 14"/>
                  <p:cNvSpPr>
                    <a:spLocks noChangeShapeType="1"/>
                  </p:cNvSpPr>
                  <p:nvPr/>
                </p:nvSpPr>
                <p:spPr bwMode="auto">
                  <a:xfrm flipV="1">
                    <a:off x="4944" y="7932"/>
                    <a:ext cx="0" cy="2496"/>
                  </a:xfrm>
                  <a:prstGeom prst="line">
                    <a:avLst/>
                  </a:prstGeom>
                  <a:noFill/>
                  <a:ln w="952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522255" name="Line 15"/>
                <p:cNvSpPr>
                  <a:spLocks noChangeShapeType="1"/>
                </p:cNvSpPr>
                <p:nvPr/>
              </p:nvSpPr>
              <p:spPr bwMode="auto">
                <a:xfrm rot="19064810" flipV="1">
                  <a:off x="4462" y="10370"/>
                  <a:ext cx="2693" cy="124"/>
                </a:xfrm>
                <a:prstGeom prst="line">
                  <a:avLst/>
                </a:prstGeom>
                <a:noFill/>
                <a:ln w="952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22256" name="Line 16"/>
                <p:cNvSpPr>
                  <a:spLocks noChangeShapeType="1"/>
                </p:cNvSpPr>
                <p:nvPr/>
              </p:nvSpPr>
              <p:spPr bwMode="auto">
                <a:xfrm rot="-2535190" flipH="1" flipV="1">
                  <a:off x="5743" y="9168"/>
                  <a:ext cx="114" cy="2529"/>
                </a:xfrm>
                <a:prstGeom prst="line">
                  <a:avLst/>
                </a:prstGeom>
                <a:noFill/>
                <a:ln w="952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522257" name="Oval 17"/>
              <p:cNvSpPr>
                <a:spLocks noChangeArrowheads="1"/>
              </p:cNvSpPr>
              <p:nvPr/>
            </p:nvSpPr>
            <p:spPr bwMode="auto">
              <a:xfrm>
                <a:off x="4101" y="2632"/>
                <a:ext cx="702" cy="769"/>
              </a:xfrm>
              <a:prstGeom prst="ellipse">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258" name="Oval 18"/>
              <p:cNvSpPr>
                <a:spLocks noChangeArrowheads="1"/>
              </p:cNvSpPr>
              <p:nvPr/>
            </p:nvSpPr>
            <p:spPr bwMode="auto">
              <a:xfrm rot="2546693">
                <a:off x="4042" y="2680"/>
                <a:ext cx="818" cy="677"/>
              </a:xfrm>
              <a:prstGeom prst="ellipse">
                <a:avLst/>
              </a:pr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259" name="Arc 19"/>
              <p:cNvSpPr>
                <a:spLocks/>
              </p:cNvSpPr>
              <p:nvPr/>
            </p:nvSpPr>
            <p:spPr bwMode="auto">
              <a:xfrm>
                <a:off x="4558" y="2900"/>
                <a:ext cx="49" cy="11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260" name="Text Box 20"/>
              <p:cNvSpPr txBox="1">
                <a:spLocks noChangeArrowheads="1"/>
              </p:cNvSpPr>
              <p:nvPr/>
            </p:nvSpPr>
            <p:spPr bwMode="auto">
              <a:xfrm>
                <a:off x="4551" y="2812"/>
                <a:ext cx="29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ea typeface="宋体" panose="02010600030101010101" pitchFamily="2" charset="-122"/>
                  </a:rPr>
                  <a:t>45</a:t>
                </a:r>
                <a:r>
                  <a:rPr lang="en-US" altLang="zh-CN" sz="1600">
                    <a:latin typeface="Times New Roman" panose="02020603050405020304" pitchFamily="18" charset="0"/>
                    <a:ea typeface="宋体" panose="02010600030101010101" pitchFamily="2" charset="-122"/>
                    <a:sym typeface="Symbol" panose="05050102010706020507" pitchFamily="18" charset="2"/>
                  </a:rPr>
                  <a:t></a:t>
                </a:r>
                <a:endParaRPr lang="en-US" altLang="zh-CN" sz="1600">
                  <a:latin typeface="Times New Roman" panose="02020603050405020304" pitchFamily="18" charset="0"/>
                  <a:ea typeface="宋体" panose="02010600030101010101" pitchFamily="2" charset="-122"/>
                </a:endParaRPr>
              </a:p>
            </p:txBody>
          </p:sp>
          <p:sp>
            <p:nvSpPr>
              <p:cNvPr id="522261" name="Text Box 21"/>
              <p:cNvSpPr txBox="1">
                <a:spLocks noChangeArrowheads="1"/>
              </p:cNvSpPr>
              <p:nvPr/>
            </p:nvSpPr>
            <p:spPr bwMode="auto">
              <a:xfrm>
                <a:off x="4434" y="2256"/>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i="1">
                    <a:latin typeface="Times New Roman" panose="02020603050405020304" pitchFamily="18" charset="0"/>
                    <a:ea typeface="宋体" panose="02010600030101010101" pitchFamily="2" charset="-122"/>
                  </a:rPr>
                  <a:t>y</a:t>
                </a:r>
              </a:p>
            </p:txBody>
          </p:sp>
          <p:sp>
            <p:nvSpPr>
              <p:cNvPr id="522262" name="Text Box 22"/>
              <p:cNvSpPr txBox="1">
                <a:spLocks noChangeArrowheads="1"/>
              </p:cNvSpPr>
              <p:nvPr/>
            </p:nvSpPr>
            <p:spPr bwMode="auto">
              <a:xfrm>
                <a:off x="3970" y="2358"/>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a:latin typeface="Times New Roman" panose="02020603050405020304" pitchFamily="18" charset="0"/>
                    <a:ea typeface="宋体" panose="02010600030101010101" pitchFamily="2" charset="-122"/>
                  </a:rPr>
                  <a:t>y</a:t>
                </a:r>
                <a:r>
                  <a:rPr lang="en-US" altLang="zh-CN" sz="900">
                    <a:latin typeface="Times New Roman" panose="02020603050405020304" pitchFamily="18" charset="0"/>
                    <a:ea typeface="宋体" panose="02010600030101010101" pitchFamily="2" charset="-122"/>
                    <a:sym typeface="Symbol" panose="05050102010706020507" pitchFamily="18" charset="2"/>
                  </a:rPr>
                  <a:t></a:t>
                </a:r>
                <a:endParaRPr lang="en-US" altLang="zh-CN" sz="900">
                  <a:latin typeface="Times New Roman" panose="02020603050405020304" pitchFamily="18" charset="0"/>
                  <a:ea typeface="宋体" panose="02010600030101010101" pitchFamily="2" charset="-122"/>
                </a:endParaRPr>
              </a:p>
            </p:txBody>
          </p:sp>
          <p:sp>
            <p:nvSpPr>
              <p:cNvPr id="522263" name="Text Box 23"/>
              <p:cNvSpPr txBox="1">
                <a:spLocks noChangeArrowheads="1"/>
              </p:cNvSpPr>
              <p:nvPr/>
            </p:nvSpPr>
            <p:spPr bwMode="auto">
              <a:xfrm>
                <a:off x="5078" y="2954"/>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900" i="1">
                    <a:latin typeface="Times New Roman" panose="02020603050405020304" pitchFamily="18" charset="0"/>
                    <a:ea typeface="宋体" panose="02010600030101010101" pitchFamily="2" charset="-122"/>
                  </a:rPr>
                  <a:t>x</a:t>
                </a:r>
                <a:endParaRPr lang="en-US" altLang="zh-CN" sz="900">
                  <a:latin typeface="Times New Roman" panose="02020603050405020304" pitchFamily="18" charset="0"/>
                  <a:ea typeface="宋体" panose="02010600030101010101" pitchFamily="2" charset="-122"/>
                </a:endParaRPr>
              </a:p>
            </p:txBody>
          </p:sp>
          <p:sp>
            <p:nvSpPr>
              <p:cNvPr id="522264" name="Text Box 24"/>
              <p:cNvSpPr txBox="1">
                <a:spLocks noChangeArrowheads="1"/>
              </p:cNvSpPr>
              <p:nvPr/>
            </p:nvSpPr>
            <p:spPr bwMode="auto">
              <a:xfrm>
                <a:off x="4886" y="2419"/>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000" i="1">
                    <a:latin typeface="Times New Roman" panose="02020603050405020304" pitchFamily="18" charset="0"/>
                    <a:ea typeface="宋体" panose="02010600030101010101" pitchFamily="2" charset="-122"/>
                  </a:rPr>
                  <a:t>x</a:t>
                </a:r>
                <a:r>
                  <a:rPr lang="en-US" altLang="zh-CN" sz="2000">
                    <a:latin typeface="Times New Roman" panose="02020603050405020304" pitchFamily="18" charset="0"/>
                    <a:ea typeface="宋体" panose="02010600030101010101" pitchFamily="2" charset="-122"/>
                    <a:sym typeface="Symbol" panose="05050102010706020507" pitchFamily="18" charset="2"/>
                  </a:rPr>
                  <a:t></a:t>
                </a:r>
                <a:endParaRPr lang="en-US" altLang="zh-CN" sz="2000">
                  <a:latin typeface="Times New Roman" panose="02020603050405020304" pitchFamily="18" charset="0"/>
                  <a:ea typeface="宋体" panose="02010600030101010101" pitchFamily="2" charset="-122"/>
                </a:endParaRPr>
              </a:p>
            </p:txBody>
          </p:sp>
          <p:sp>
            <p:nvSpPr>
              <p:cNvPr id="522265" name="Text Box 25"/>
              <p:cNvSpPr txBox="1">
                <a:spLocks noChangeArrowheads="1"/>
              </p:cNvSpPr>
              <p:nvPr/>
            </p:nvSpPr>
            <p:spPr bwMode="auto">
              <a:xfrm>
                <a:off x="5150" y="2736"/>
                <a:ext cx="32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华文行楷" panose="02010800040101010101" pitchFamily="2" charset="-122"/>
                    <a:ea typeface="华文行楷" panose="02010800040101010101" pitchFamily="2" charset="-122"/>
                  </a:rPr>
                  <a:t>x</a:t>
                </a:r>
              </a:p>
            </p:txBody>
          </p:sp>
        </p:grpSp>
      </p:grpSp>
      <p:grpSp>
        <p:nvGrpSpPr>
          <p:cNvPr id="522267" name="Group 27"/>
          <p:cNvGrpSpPr>
            <a:grpSpLocks/>
          </p:cNvGrpSpPr>
          <p:nvPr/>
        </p:nvGrpSpPr>
        <p:grpSpPr bwMode="auto">
          <a:xfrm>
            <a:off x="838200" y="1295400"/>
            <a:ext cx="3810000" cy="2209800"/>
            <a:chOff x="528" y="1167"/>
            <a:chExt cx="2388" cy="1521"/>
          </a:xfrm>
        </p:grpSpPr>
        <p:graphicFrame>
          <p:nvGraphicFramePr>
            <p:cNvPr id="522247" name="Object 7"/>
            <p:cNvGraphicFramePr>
              <a:graphicFrameLocks noChangeAspect="1"/>
            </p:cNvGraphicFramePr>
            <p:nvPr/>
          </p:nvGraphicFramePr>
          <p:xfrm>
            <a:off x="636" y="1167"/>
            <a:ext cx="2280" cy="1521"/>
          </p:xfrm>
          <a:graphic>
            <a:graphicData uri="http://schemas.openxmlformats.org/presentationml/2006/ole">
              <mc:AlternateContent xmlns:mc="http://schemas.openxmlformats.org/markup-compatibility/2006">
                <mc:Choice xmlns:v="urn:schemas-microsoft-com:vml" Requires="v">
                  <p:oleObj spid="_x0000_s522314" name="Equation" r:id="rId3" imgW="1168200" imgH="1028520" progId="Equation.DSMT4">
                    <p:embed/>
                  </p:oleObj>
                </mc:Choice>
                <mc:Fallback>
                  <p:oleObj name="Equation" r:id="rId3" imgW="1168200" imgH="102852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 y="1167"/>
                          <a:ext cx="2280" cy="1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266" name="AutoShape 26"/>
            <p:cNvSpPr>
              <a:spLocks/>
            </p:cNvSpPr>
            <p:nvPr/>
          </p:nvSpPr>
          <p:spPr bwMode="auto">
            <a:xfrm>
              <a:off x="528" y="1440"/>
              <a:ext cx="48" cy="1152"/>
            </a:xfrm>
            <a:prstGeom prst="leftBrace">
              <a:avLst>
                <a:gd name="adj1" fmla="val 200000"/>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2268" name="Rectangle 28"/>
          <p:cNvSpPr>
            <a:spLocks noGrp="1" noChangeArrowheads="1"/>
          </p:cNvSpPr>
          <p:nvPr>
            <p:ph type="title"/>
          </p:nvPr>
        </p:nvSpPr>
        <p:spPr>
          <a:noFill/>
          <a:ln/>
        </p:spPr>
        <p:txBody>
          <a:bodyPr/>
          <a:lstStyle/>
          <a:p>
            <a:r>
              <a:rPr lang="zh-CN" altLang="en-US">
                <a:ea typeface="宋体" panose="02010600030101010101" pitchFamily="2" charset="-122"/>
              </a:rPr>
              <a:t>电光强度调制</a:t>
            </a:r>
          </a:p>
        </p:txBody>
      </p:sp>
      <p:grpSp>
        <p:nvGrpSpPr>
          <p:cNvPr id="522269" name="Group 29"/>
          <p:cNvGrpSpPr>
            <a:grpSpLocks/>
          </p:cNvGrpSpPr>
          <p:nvPr/>
        </p:nvGrpSpPr>
        <p:grpSpPr bwMode="auto">
          <a:xfrm>
            <a:off x="1258888" y="4060825"/>
            <a:ext cx="5827712" cy="2568575"/>
            <a:chOff x="748" y="1570"/>
            <a:chExt cx="4558" cy="2368"/>
          </a:xfrm>
        </p:grpSpPr>
        <p:graphicFrame>
          <p:nvGraphicFramePr>
            <p:cNvPr id="522270" name="Object 30"/>
            <p:cNvGraphicFramePr>
              <a:graphicFrameLocks noChangeAspect="1"/>
            </p:cNvGraphicFramePr>
            <p:nvPr/>
          </p:nvGraphicFramePr>
          <p:xfrm>
            <a:off x="748" y="1570"/>
            <a:ext cx="4558" cy="2368"/>
          </p:xfrm>
          <a:graphic>
            <a:graphicData uri="http://schemas.openxmlformats.org/presentationml/2006/ole">
              <mc:AlternateContent xmlns:mc="http://schemas.openxmlformats.org/markup-compatibility/2006">
                <mc:Choice xmlns:v="urn:schemas-microsoft-com:vml" Requires="v">
                  <p:oleObj spid="_x0000_s522315" name="BMP 图象" r:id="rId5" imgW="3704762" imgH="1924319" progId="Paint.Picture">
                    <p:embed/>
                  </p:oleObj>
                </mc:Choice>
                <mc:Fallback>
                  <p:oleObj name="BMP 图象" r:id="rId5" imgW="3704762" imgH="1924319" progId="Paint.Picture">
                    <p:embed/>
                    <p:pic>
                      <p:nvPicPr>
                        <p:cNvPr id="0" name="Object 30"/>
                        <p:cNvPicPr>
                          <a:picLocks noChangeAspect="1" noChangeArrowheads="1"/>
                        </p:cNvPicPr>
                        <p:nvPr/>
                      </p:nvPicPr>
                      <p:blipFill>
                        <a:blip r:embed="rId6">
                          <a:lum contrast="48000"/>
                          <a:extLst>
                            <a:ext uri="{28A0092B-C50C-407E-A947-70E740481C1C}">
                              <a14:useLocalDpi xmlns:a14="http://schemas.microsoft.com/office/drawing/2010/main" val="0"/>
                            </a:ext>
                          </a:extLst>
                        </a:blip>
                        <a:srcRect/>
                        <a:stretch>
                          <a:fillRect/>
                        </a:stretch>
                      </p:blipFill>
                      <p:spPr bwMode="auto">
                        <a:xfrm>
                          <a:off x="748" y="1570"/>
                          <a:ext cx="4558" cy="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71" name="Rectangle 31"/>
            <p:cNvSpPr>
              <a:spLocks noChangeArrowheads="1"/>
            </p:cNvSpPr>
            <p:nvPr/>
          </p:nvSpPr>
          <p:spPr bwMode="auto">
            <a:xfrm>
              <a:off x="1701" y="3475"/>
              <a:ext cx="725" cy="36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8" name="Rectangle 4"/>
          <p:cNvSpPr>
            <a:spLocks noChangeArrowheads="1"/>
          </p:cNvSpPr>
          <p:nvPr/>
        </p:nvSpPr>
        <p:spPr bwMode="auto">
          <a:xfrm>
            <a:off x="304800" y="3413125"/>
            <a:ext cx="754380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buClr>
                <a:schemeClr val="hlink"/>
              </a:buClr>
              <a:buFont typeface="Wingdings" panose="05000000000000000000" pitchFamily="2" charset="2"/>
              <a:buNone/>
            </a:pPr>
            <a:r>
              <a:rPr lang="zh-CN" altLang="en-US" sz="2800">
                <a:solidFill>
                  <a:schemeClr val="accent1"/>
                </a:solidFill>
                <a:latin typeface="楷体_GB2312" pitchFamily="49" charset="-122"/>
                <a:ea typeface="楷体_GB2312" pitchFamily="49" charset="-122"/>
              </a:rPr>
              <a:t>光在晶体中分解为沿</a:t>
            </a:r>
            <a:r>
              <a:rPr lang="en-US" altLang="zh-CN" sz="2800">
                <a:solidFill>
                  <a:schemeClr val="accent1"/>
                </a:solidFill>
                <a:latin typeface="楷体_GB2312" pitchFamily="49" charset="-122"/>
                <a:ea typeface="楷体_GB2312" pitchFamily="49" charset="-122"/>
              </a:rPr>
              <a:t>z</a:t>
            </a:r>
            <a:r>
              <a:rPr lang="zh-CN" altLang="en-US" sz="2800">
                <a:solidFill>
                  <a:schemeClr val="accent1"/>
                </a:solidFill>
                <a:latin typeface="楷体_GB2312" pitchFamily="49" charset="-122"/>
                <a:ea typeface="楷体_GB2312" pitchFamily="49" charset="-122"/>
              </a:rPr>
              <a:t>，</a:t>
            </a:r>
            <a:r>
              <a:rPr lang="en-US" altLang="zh-CN" sz="2800">
                <a:solidFill>
                  <a:schemeClr val="accent1"/>
                </a:solidFill>
                <a:latin typeface="楷体_GB2312" pitchFamily="49" charset="-122"/>
                <a:ea typeface="楷体_GB2312" pitchFamily="49" charset="-122"/>
              </a:rPr>
              <a:t>x</a:t>
            </a:r>
            <a:r>
              <a:rPr lang="en-US" altLang="zh-CN" sz="2800">
                <a:solidFill>
                  <a:schemeClr val="accent1"/>
                </a:solidFill>
                <a:ea typeface="楷体_GB2312" pitchFamily="49" charset="-122"/>
              </a:rPr>
              <a:t>’</a:t>
            </a:r>
            <a:r>
              <a:rPr lang="zh-CN" altLang="en-US" sz="2800">
                <a:solidFill>
                  <a:schemeClr val="accent1"/>
                </a:solidFill>
                <a:latin typeface="楷体_GB2312" pitchFamily="49" charset="-122"/>
                <a:ea typeface="楷体_GB2312" pitchFamily="49" charset="-122"/>
              </a:rPr>
              <a:t>方向振动的两束光。</a:t>
            </a:r>
            <a:r>
              <a:rPr lang="zh-CN" altLang="en-US" sz="2800">
                <a:solidFill>
                  <a:schemeClr val="accent1"/>
                </a:solidFill>
                <a:ea typeface="宋体" panose="02010600030101010101" pitchFamily="2" charset="-122"/>
              </a:rPr>
              <a:t> </a:t>
            </a:r>
          </a:p>
        </p:txBody>
      </p:sp>
      <p:graphicFrame>
        <p:nvGraphicFramePr>
          <p:cNvPr id="523270" name="Object 6"/>
          <p:cNvGraphicFramePr>
            <a:graphicFrameLocks noChangeAspect="1"/>
          </p:cNvGraphicFramePr>
          <p:nvPr/>
        </p:nvGraphicFramePr>
        <p:xfrm>
          <a:off x="1258888" y="1295400"/>
          <a:ext cx="5827712" cy="1981200"/>
        </p:xfrm>
        <a:graphic>
          <a:graphicData uri="http://schemas.openxmlformats.org/presentationml/2006/ole">
            <mc:AlternateContent xmlns:mc="http://schemas.openxmlformats.org/markup-compatibility/2006">
              <mc:Choice xmlns:v="urn:schemas-microsoft-com:vml" Requires="v">
                <p:oleObj spid="_x0000_s523324" name="BMP 图象" r:id="rId3" imgW="3704762" imgH="1924319" progId="Paint.Picture">
                  <p:embed/>
                </p:oleObj>
              </mc:Choice>
              <mc:Fallback>
                <p:oleObj name="BMP 图象" r:id="rId3" imgW="3704762" imgH="1924319" progId="Paint.Picture">
                  <p:embed/>
                  <p:pic>
                    <p:nvPicPr>
                      <p:cNvPr id="0" name="Object 6"/>
                      <p:cNvPicPr>
                        <a:picLocks noChangeAspect="1" noChangeArrowheads="1"/>
                      </p:cNvPicPr>
                      <p:nvPr/>
                    </p:nvPicPr>
                    <p:blipFill>
                      <a:blip r:embed="rId4">
                        <a:lum contrast="48000"/>
                        <a:extLst>
                          <a:ext uri="{28A0092B-C50C-407E-A947-70E740481C1C}">
                            <a14:useLocalDpi xmlns:a14="http://schemas.microsoft.com/office/drawing/2010/main" val="0"/>
                          </a:ext>
                        </a:extLst>
                      </a:blip>
                      <a:srcRect b="22868"/>
                      <a:stretch>
                        <a:fillRect/>
                      </a:stretch>
                    </p:blipFill>
                    <p:spPr bwMode="auto">
                      <a:xfrm>
                        <a:off x="1258888" y="1295400"/>
                        <a:ext cx="5827712"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23280" name="Group 16"/>
          <p:cNvGrpSpPr>
            <a:grpSpLocks/>
          </p:cNvGrpSpPr>
          <p:nvPr/>
        </p:nvGrpSpPr>
        <p:grpSpPr bwMode="auto">
          <a:xfrm>
            <a:off x="146050" y="4357688"/>
            <a:ext cx="8069263" cy="1692275"/>
            <a:chOff x="92" y="2745"/>
            <a:chExt cx="5083" cy="1066"/>
          </a:xfrm>
        </p:grpSpPr>
        <p:graphicFrame>
          <p:nvGraphicFramePr>
            <p:cNvPr id="523273" name="Object 9"/>
            <p:cNvGraphicFramePr>
              <a:graphicFrameLocks noChangeAspect="1"/>
            </p:cNvGraphicFramePr>
            <p:nvPr/>
          </p:nvGraphicFramePr>
          <p:xfrm>
            <a:off x="375" y="3220"/>
            <a:ext cx="4800" cy="591"/>
          </p:xfrm>
          <a:graphic>
            <a:graphicData uri="http://schemas.openxmlformats.org/presentationml/2006/ole">
              <mc:AlternateContent xmlns:mc="http://schemas.openxmlformats.org/markup-compatibility/2006">
                <mc:Choice xmlns:v="urn:schemas-microsoft-com:vml" Requires="v">
                  <p:oleObj spid="_x0000_s523325" name="Equation" r:id="rId5" imgW="3174840" imgH="393480" progId="Equation.DSMT4">
                    <p:embed/>
                  </p:oleObj>
                </mc:Choice>
                <mc:Fallback>
                  <p:oleObj name="Equation" r:id="rId5" imgW="3174840" imgH="39348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 y="3220"/>
                          <a:ext cx="4800" cy="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3274" name="Text Box 10"/>
            <p:cNvSpPr txBox="1">
              <a:spLocks noChangeArrowheads="1"/>
            </p:cNvSpPr>
            <p:nvPr/>
          </p:nvSpPr>
          <p:spPr bwMode="auto">
            <a:xfrm>
              <a:off x="92" y="2745"/>
              <a:ext cx="235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通过晶体后的相位差：</a:t>
              </a:r>
            </a:p>
          </p:txBody>
        </p:sp>
      </p:grpSp>
      <p:sp>
        <p:nvSpPr>
          <p:cNvPr id="523275" name="Rectangle 11"/>
          <p:cNvSpPr>
            <a:spLocks noGrp="1" noChangeArrowheads="1"/>
          </p:cNvSpPr>
          <p:nvPr>
            <p:ph type="title"/>
          </p:nvPr>
        </p:nvSpPr>
        <p:spPr>
          <a:noFill/>
          <a:ln/>
        </p:spPr>
        <p:txBody>
          <a:bodyPr/>
          <a:lstStyle/>
          <a:p>
            <a:r>
              <a:rPr lang="zh-CN" altLang="en-US">
                <a:ea typeface="宋体" panose="02010600030101010101" pitchFamily="2" charset="-122"/>
              </a:rPr>
              <a:t>电光强度调制</a:t>
            </a:r>
          </a:p>
        </p:txBody>
      </p:sp>
      <p:grpSp>
        <p:nvGrpSpPr>
          <p:cNvPr id="523281" name="Group 17"/>
          <p:cNvGrpSpPr>
            <a:grpSpLocks/>
          </p:cNvGrpSpPr>
          <p:nvPr/>
        </p:nvGrpSpPr>
        <p:grpSpPr bwMode="auto">
          <a:xfrm>
            <a:off x="1905000" y="5867400"/>
            <a:ext cx="5918200" cy="838200"/>
            <a:chOff x="1200" y="3696"/>
            <a:chExt cx="3728" cy="528"/>
          </a:xfrm>
        </p:grpSpPr>
        <p:sp>
          <p:nvSpPr>
            <p:cNvPr id="523276" name="Rectangle 12"/>
            <p:cNvSpPr>
              <a:spLocks noChangeArrowheads="1"/>
            </p:cNvSpPr>
            <p:nvPr/>
          </p:nvSpPr>
          <p:spPr bwMode="auto">
            <a:xfrm>
              <a:off x="1200" y="3897"/>
              <a:ext cx="12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自然双折射</a:t>
              </a:r>
            </a:p>
          </p:txBody>
        </p:sp>
        <p:sp>
          <p:nvSpPr>
            <p:cNvPr id="523277" name="Line 13"/>
            <p:cNvSpPr>
              <a:spLocks noChangeShapeType="1"/>
            </p:cNvSpPr>
            <p:nvPr/>
          </p:nvSpPr>
          <p:spPr bwMode="auto">
            <a:xfrm flipV="1">
              <a:off x="2400" y="3696"/>
              <a:ext cx="672" cy="288"/>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3278" name="Rectangle 14"/>
            <p:cNvSpPr>
              <a:spLocks noChangeArrowheads="1"/>
            </p:cNvSpPr>
            <p:nvPr/>
          </p:nvSpPr>
          <p:spPr bwMode="auto">
            <a:xfrm>
              <a:off x="3916" y="3888"/>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电场作用</a:t>
              </a:r>
            </a:p>
          </p:txBody>
        </p:sp>
        <p:sp>
          <p:nvSpPr>
            <p:cNvPr id="523279" name="Line 15"/>
            <p:cNvSpPr>
              <a:spLocks noChangeShapeType="1"/>
            </p:cNvSpPr>
            <p:nvPr/>
          </p:nvSpPr>
          <p:spPr bwMode="auto">
            <a:xfrm flipV="1">
              <a:off x="4416" y="3792"/>
              <a:ext cx="0" cy="144"/>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23280"/>
                                        </p:tgtEl>
                                        <p:attrNameLst>
                                          <p:attrName>style.visibility</p:attrName>
                                        </p:attrNameLst>
                                      </p:cBhvr>
                                      <p:to>
                                        <p:strVal val="visible"/>
                                      </p:to>
                                    </p:set>
                                    <p:animEffect transition="in" filter="dissolve">
                                      <p:cBhvr>
                                        <p:cTn id="7" dur="500"/>
                                        <p:tgtEl>
                                          <p:spTgt spid="5232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23281"/>
                                        </p:tgtEl>
                                        <p:attrNameLst>
                                          <p:attrName>style.visibility</p:attrName>
                                        </p:attrNameLst>
                                      </p:cBhvr>
                                      <p:to>
                                        <p:strVal val="visible"/>
                                      </p:to>
                                    </p:set>
                                    <p:animEffect transition="in" filter="dissolve">
                                      <p:cBhvr>
                                        <p:cTn id="12" dur="500"/>
                                        <p:tgtEl>
                                          <p:spTgt spid="523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b="8255"/>
          <a:stretch>
            <a:fillRect/>
          </a:stretch>
        </p:blipFill>
        <p:spPr bwMode="auto">
          <a:xfrm>
            <a:off x="228600" y="1447800"/>
            <a:ext cx="4419600" cy="41544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25318" name="Text Box 6"/>
          <p:cNvSpPr txBox="1">
            <a:spLocks noChangeArrowheads="1"/>
          </p:cNvSpPr>
          <p:nvPr/>
        </p:nvSpPr>
        <p:spPr bwMode="auto">
          <a:xfrm>
            <a:off x="5105400" y="2209800"/>
            <a:ext cx="3757613" cy="2971800"/>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defRPr>
                <a:solidFill>
                  <a:schemeClr val="tx1"/>
                </a:solidFill>
                <a:latin typeface="Arial" panose="020B0604020202020204" pitchFamily="34" charset="0"/>
              </a:defRPr>
            </a:lvl1pPr>
            <a:lvl2pPr marL="1081088" algn="l">
              <a:defRPr>
                <a:solidFill>
                  <a:schemeClr val="tx1"/>
                </a:solidFill>
                <a:latin typeface="Arial" panose="020B0604020202020204" pitchFamily="34" charset="0"/>
              </a:defRPr>
            </a:lvl2pPr>
            <a:lvl3pPr marL="1260475" algn="l">
              <a:defRPr>
                <a:solidFill>
                  <a:schemeClr val="tx1"/>
                </a:solidFill>
                <a:latin typeface="Arial" panose="020B0604020202020204" pitchFamily="34" charset="0"/>
              </a:defRPr>
            </a:lvl3pPr>
            <a:lvl4pPr marL="1439863"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pPr>
            <a:r>
              <a:rPr lang="zh-CN" altLang="en-US" sz="2400">
                <a:solidFill>
                  <a:schemeClr val="accent1"/>
                </a:solidFill>
                <a:ea typeface="宋体" panose="02010600030101010101" pitchFamily="2" charset="-122"/>
              </a:rPr>
              <a:t>若两块晶体的尺寸、性能以及受外界影响相同的话，则一束线偏振光通过组合器后，消除了自然双折射的影响，</a:t>
            </a:r>
            <a:r>
              <a:rPr lang="zh-CN" altLang="en-US" sz="2400">
                <a:solidFill>
                  <a:schemeClr val="accent1"/>
                </a:solidFill>
                <a:ea typeface="宋体" panose="02010600030101010101" pitchFamily="2" charset="-122"/>
                <a:sym typeface="Symbol" panose="05050102010706020507" pitchFamily="18" charset="2"/>
              </a:rPr>
              <a:t></a:t>
            </a:r>
            <a:r>
              <a:rPr lang="zh-CN" altLang="en-US" sz="2400">
                <a:solidFill>
                  <a:schemeClr val="accent1"/>
                </a:solidFill>
                <a:ea typeface="宋体" panose="02010600030101010101" pitchFamily="2" charset="-122"/>
              </a:rPr>
              <a:t>只与加的电压有关。</a:t>
            </a:r>
          </a:p>
        </p:txBody>
      </p:sp>
      <p:graphicFrame>
        <p:nvGraphicFramePr>
          <p:cNvPr id="525319" name="Object 7"/>
          <p:cNvGraphicFramePr>
            <a:graphicFrameLocks noChangeAspect="1"/>
          </p:cNvGraphicFramePr>
          <p:nvPr/>
        </p:nvGraphicFramePr>
        <p:xfrm>
          <a:off x="2743200" y="5638800"/>
          <a:ext cx="4846638" cy="938213"/>
        </p:xfrm>
        <a:graphic>
          <a:graphicData uri="http://schemas.openxmlformats.org/presentationml/2006/ole">
            <mc:AlternateContent xmlns:mc="http://schemas.openxmlformats.org/markup-compatibility/2006">
              <mc:Choice xmlns:v="urn:schemas-microsoft-com:vml" Requires="v">
                <p:oleObj spid="_x0000_s525344" name="Equation" r:id="rId4" imgW="2019240" imgH="393480" progId="Equation.DSMT4">
                  <p:embed/>
                </p:oleObj>
              </mc:Choice>
              <mc:Fallback>
                <p:oleObj name="Equation" r:id="rId4" imgW="2019240" imgH="39348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5638800"/>
                        <a:ext cx="4846638"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5321" name="Text Box 9"/>
          <p:cNvSpPr txBox="1">
            <a:spLocks noChangeArrowheads="1"/>
          </p:cNvSpPr>
          <p:nvPr/>
        </p:nvSpPr>
        <p:spPr bwMode="auto">
          <a:xfrm>
            <a:off x="5251450" y="1263650"/>
            <a:ext cx="2673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黑体" panose="02010609060101010101" pitchFamily="49" charset="-122"/>
              </a:rPr>
              <a:t>消除自然双折射</a:t>
            </a:r>
          </a:p>
        </p:txBody>
      </p:sp>
      <p:sp>
        <p:nvSpPr>
          <p:cNvPr id="525322" name="Rectangle 10"/>
          <p:cNvSpPr>
            <a:spLocks noGrp="1" noChangeArrowheads="1"/>
          </p:cNvSpPr>
          <p:nvPr>
            <p:ph type="title"/>
          </p:nvPr>
        </p:nvSpPr>
        <p:spPr>
          <a:noFill/>
          <a:ln/>
        </p:spPr>
        <p:txBody>
          <a:bodyPr/>
          <a:lstStyle/>
          <a:p>
            <a:r>
              <a:rPr lang="zh-CN" altLang="en-US">
                <a:ea typeface="宋体" panose="02010600030101010101" pitchFamily="2" charset="-122"/>
              </a:rPr>
              <a:t>电光强度调制</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25319"/>
                                        </p:tgtEl>
                                        <p:attrNameLst>
                                          <p:attrName>style.visibility</p:attrName>
                                        </p:attrNameLst>
                                      </p:cBhvr>
                                      <p:to>
                                        <p:strVal val="visible"/>
                                      </p:to>
                                    </p:set>
                                    <p:animEffect transition="in" filter="dissolve">
                                      <p:cBhvr>
                                        <p:cTn id="7" dur="500"/>
                                        <p:tgtEl>
                                          <p:spTgt spid="525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9" name="Rectangle 3"/>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26340" name="Object 4"/>
          <p:cNvGraphicFramePr>
            <a:graphicFrameLocks noChangeAspect="1"/>
          </p:cNvGraphicFramePr>
          <p:nvPr/>
        </p:nvGraphicFramePr>
        <p:xfrm>
          <a:off x="1187450" y="1981200"/>
          <a:ext cx="6604000" cy="1096963"/>
        </p:xfrm>
        <a:graphic>
          <a:graphicData uri="http://schemas.openxmlformats.org/presentationml/2006/ole">
            <mc:AlternateContent xmlns:mc="http://schemas.openxmlformats.org/markup-compatibility/2006">
              <mc:Choice xmlns:v="urn:schemas-microsoft-com:vml" Requires="v">
                <p:oleObj spid="_x0000_s526368" name="Equation" r:id="rId3" imgW="3670200" imgH="609480" progId="Equation.DSMT4">
                  <p:embed/>
                </p:oleObj>
              </mc:Choice>
              <mc:Fallback>
                <p:oleObj name="Equation" r:id="rId3" imgW="3670200" imgH="609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81200"/>
                        <a:ext cx="6604000" cy="1096963"/>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6341" name="Rectangle 5"/>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26342" name="Rectangle 6"/>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52634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b="14174"/>
          <a:stretch>
            <a:fillRect/>
          </a:stretch>
        </p:blipFill>
        <p:spPr bwMode="auto">
          <a:xfrm>
            <a:off x="811213" y="3276600"/>
            <a:ext cx="7570787" cy="3124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26344" name="Rectangle 8"/>
          <p:cNvSpPr>
            <a:spLocks noGrp="1" noChangeArrowheads="1"/>
          </p:cNvSpPr>
          <p:nvPr>
            <p:ph type="title"/>
          </p:nvPr>
        </p:nvSpPr>
        <p:spPr>
          <a:noFill/>
          <a:ln/>
        </p:spPr>
        <p:txBody>
          <a:bodyPr/>
          <a:lstStyle/>
          <a:p>
            <a:r>
              <a:rPr lang="zh-CN" altLang="en-US" sz="2400">
                <a:ea typeface="宋体" panose="02010600030101010101" pitchFamily="2" charset="-122"/>
              </a:rPr>
              <a:t>电光相位调制</a:t>
            </a:r>
          </a:p>
        </p:txBody>
      </p:sp>
      <p:sp>
        <p:nvSpPr>
          <p:cNvPr id="526346" name="Rectangle 10"/>
          <p:cNvSpPr>
            <a:spLocks noChangeArrowheads="1"/>
          </p:cNvSpPr>
          <p:nvPr/>
        </p:nvSpPr>
        <p:spPr bwMode="auto">
          <a:xfrm>
            <a:off x="501650" y="1295400"/>
            <a:ext cx="810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a:solidFill>
                  <a:srgbClr val="FF0000"/>
                </a:solidFill>
                <a:ea typeface="黑体" panose="02010609060101010101" pitchFamily="49" charset="-122"/>
              </a:rPr>
              <a:t>相位调制</a:t>
            </a:r>
            <a:r>
              <a:rPr lang="zh-CN" altLang="en-US" sz="2400">
                <a:ea typeface="宋体" panose="02010600030101010101" pitchFamily="2" charset="-122"/>
              </a:rPr>
              <a:t>即是用调制讯号的规律来改变激光振荡的相位角。</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26340"/>
                                        </p:tgtEl>
                                        <p:attrNameLst>
                                          <p:attrName>style.visibility</p:attrName>
                                        </p:attrNameLst>
                                      </p:cBhvr>
                                      <p:to>
                                        <p:strVal val="visible"/>
                                      </p:to>
                                    </p:set>
                                    <p:animEffect transition="in" filter="dissolve">
                                      <p:cBhvr>
                                        <p:cTn id="7" dur="500"/>
                                        <p:tgtEl>
                                          <p:spTgt spid="526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26343"/>
                                        </p:tgtEl>
                                        <p:attrNameLst>
                                          <p:attrName>style.visibility</p:attrName>
                                        </p:attrNameLst>
                                      </p:cBhvr>
                                      <p:to>
                                        <p:strVal val="visible"/>
                                      </p:to>
                                    </p:set>
                                    <p:animEffect transition="in" filter="dissolve">
                                      <p:cBhvr>
                                        <p:cTn id="12" dur="500"/>
                                        <p:tgtEl>
                                          <p:spTgt spid="526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body" idx="1"/>
          </p:nvPr>
        </p:nvSpPr>
        <p:spPr>
          <a:xfrm>
            <a:off x="250825" y="979488"/>
            <a:ext cx="8713788" cy="5040312"/>
          </a:xfrm>
          <a:noFill/>
          <a:extLst>
            <a:ext uri="{909E8E84-426E-40DD-AFC4-6F175D3DCCD1}">
              <a14:hiddenFill xmlns:a14="http://schemas.microsoft.com/office/drawing/2010/main">
                <a:solidFill>
                  <a:srgbClr val="99CCFF"/>
                </a:solidFill>
              </a14:hiddenFill>
            </a:ext>
          </a:extLst>
        </p:spPr>
        <p:txBody>
          <a:bodyPr/>
          <a:lstStyle/>
          <a:p>
            <a:pPr marL="269875" indent="-269875">
              <a:lnSpc>
                <a:spcPct val="125000"/>
              </a:lnSpc>
              <a:spcBef>
                <a:spcPct val="0"/>
              </a:spcBef>
              <a:buFont typeface="Wingdings" panose="05000000000000000000" pitchFamily="2" charset="2"/>
              <a:buNone/>
              <a:tabLst>
                <a:tab pos="1262063" algn="l"/>
              </a:tabLst>
            </a:pPr>
            <a:r>
              <a:rPr lang="zh-CN" altLang="en-US" sz="2000">
                <a:ea typeface="宋体" panose="02010600030101010101" pitchFamily="2" charset="-122"/>
              </a:rPr>
              <a:t>	</a:t>
            </a:r>
            <a:r>
              <a:rPr lang="zh-CN" altLang="en-US">
                <a:solidFill>
                  <a:srgbClr val="FF0000"/>
                </a:solidFill>
                <a:ea typeface="宋体" panose="02010600030101010101" pitchFamily="2" charset="-122"/>
              </a:rPr>
              <a:t>体调制器：</a:t>
            </a:r>
            <a:r>
              <a:rPr lang="zh-CN" altLang="en-US" sz="2400">
                <a:ea typeface="宋体" panose="02010600030101010101" pitchFamily="2" charset="-122"/>
              </a:rPr>
              <a:t>前面讲的各种电光调制器，具有较大体积尺寸的</a:t>
            </a:r>
          </a:p>
          <a:p>
            <a:pPr marL="269875" indent="-269875">
              <a:lnSpc>
                <a:spcPct val="125000"/>
              </a:lnSpc>
              <a:spcBef>
                <a:spcPct val="0"/>
              </a:spcBef>
              <a:buFont typeface="Wingdings" panose="05000000000000000000" pitchFamily="2" charset="2"/>
              <a:buNone/>
              <a:tabLst>
                <a:tab pos="1262063" algn="l"/>
              </a:tabLst>
            </a:pPr>
            <a:r>
              <a:rPr lang="zh-CN" altLang="en-US" sz="2400">
                <a:ea typeface="宋体" panose="02010600030101010101" pitchFamily="2" charset="-122"/>
              </a:rPr>
              <a:t>                  分离器件</a:t>
            </a:r>
            <a:r>
              <a:rPr lang="en-US" altLang="zh-CN" sz="2400">
                <a:ea typeface="宋体" panose="02010600030101010101" pitchFamily="2" charset="-122"/>
              </a:rPr>
              <a:t>-</a:t>
            </a:r>
            <a:r>
              <a:rPr lang="zh-CN" altLang="en-US" sz="2400">
                <a:ea typeface="宋体" panose="02010600030101010101" pitchFamily="2" charset="-122"/>
              </a:rPr>
              <a:t>体调制器。</a:t>
            </a:r>
          </a:p>
          <a:p>
            <a:pPr marL="269875" indent="-269875">
              <a:lnSpc>
                <a:spcPct val="125000"/>
              </a:lnSpc>
              <a:spcBef>
                <a:spcPct val="0"/>
              </a:spcBef>
              <a:buFont typeface="Wingdings" panose="05000000000000000000" pitchFamily="2" charset="2"/>
              <a:buNone/>
              <a:tabLst>
                <a:tab pos="1262063" algn="l"/>
              </a:tabLst>
            </a:pPr>
            <a:r>
              <a:rPr lang="zh-CN" altLang="en-US" sz="2000" b="1">
                <a:ea typeface="宋体" panose="02010600030101010101" pitchFamily="2" charset="-122"/>
              </a:rPr>
              <a:t>	         </a:t>
            </a:r>
            <a:r>
              <a:rPr lang="zh-CN" altLang="en-US" sz="2400" b="1">
                <a:solidFill>
                  <a:srgbClr val="FF0000"/>
                </a:solidFill>
                <a:ea typeface="宋体" panose="02010600030101010101" pitchFamily="2" charset="-122"/>
              </a:rPr>
              <a:t>特点：</a:t>
            </a:r>
            <a:r>
              <a:rPr lang="zh-CN" altLang="en-US" sz="2400">
                <a:ea typeface="宋体" panose="02010600030101010101" pitchFamily="2" charset="-122"/>
              </a:rPr>
              <a:t>几乎整个晶体材料都受到外加电场的作			       用，加的电场强。 </a:t>
            </a:r>
            <a:r>
              <a:rPr lang="zh-CN" altLang="en-US" sz="2400">
                <a:solidFill>
                  <a:schemeClr val="accent1"/>
                </a:solidFill>
                <a:ea typeface="楷体_GB2312" pitchFamily="49" charset="-122"/>
              </a:rPr>
              <a:t>（缺点）</a:t>
            </a:r>
          </a:p>
          <a:p>
            <a:pPr marL="269875" indent="-269875">
              <a:lnSpc>
                <a:spcPct val="125000"/>
              </a:lnSpc>
              <a:spcBef>
                <a:spcPct val="0"/>
              </a:spcBef>
              <a:buFont typeface="Wingdings" panose="05000000000000000000" pitchFamily="2" charset="2"/>
              <a:buNone/>
              <a:tabLst>
                <a:tab pos="1262063" algn="l"/>
              </a:tabLst>
            </a:pPr>
            <a:r>
              <a:rPr lang="zh-CN" altLang="en-US" sz="2000">
                <a:ea typeface="宋体" panose="02010600030101010101" pitchFamily="2" charset="-122"/>
              </a:rPr>
              <a:t>	</a:t>
            </a:r>
            <a:r>
              <a:rPr lang="zh-CN" altLang="en-US">
                <a:solidFill>
                  <a:srgbClr val="FF0000"/>
                </a:solidFill>
                <a:ea typeface="宋体" panose="02010600030101010101" pitchFamily="2" charset="-122"/>
              </a:rPr>
              <a:t>光波导调制器</a:t>
            </a:r>
          </a:p>
          <a:p>
            <a:pPr marL="269875" indent="-269875">
              <a:lnSpc>
                <a:spcPct val="125000"/>
              </a:lnSpc>
              <a:spcBef>
                <a:spcPct val="0"/>
              </a:spcBef>
              <a:buFont typeface="Wingdings" panose="05000000000000000000" pitchFamily="2" charset="2"/>
              <a:buNone/>
              <a:tabLst>
                <a:tab pos="1262063" algn="l"/>
              </a:tabLst>
            </a:pPr>
            <a:r>
              <a:rPr lang="zh-CN" altLang="en-US" sz="2000">
                <a:ea typeface="宋体" panose="02010600030101010101" pitchFamily="2" charset="-122"/>
              </a:rPr>
              <a:t>	</a:t>
            </a:r>
            <a:r>
              <a:rPr lang="zh-CN" altLang="en-US" sz="2400" b="1">
                <a:solidFill>
                  <a:srgbClr val="FF0000"/>
                </a:solidFill>
                <a:ea typeface="宋体" panose="02010600030101010101" pitchFamily="2" charset="-122"/>
              </a:rPr>
              <a:t>集成光学：</a:t>
            </a:r>
            <a:r>
              <a:rPr lang="zh-CN" altLang="en-US" sz="2400">
                <a:ea typeface="宋体" panose="02010600030101010101" pitchFamily="2" charset="-122"/>
              </a:rPr>
              <a:t>把激光器、调制器、探测器等有源器件</a:t>
            </a:r>
            <a:r>
              <a:rPr lang="zh-CN" altLang="en-US" sz="2400">
                <a:latin typeface="Arial" panose="020B0604020202020204" pitchFamily="34" charset="0"/>
                <a:ea typeface="宋体" panose="02010600030101010101" pitchFamily="2" charset="-122"/>
              </a:rPr>
              <a:t>“</a:t>
            </a:r>
            <a:r>
              <a:rPr lang="zh-CN" altLang="en-US" sz="2400">
                <a:ea typeface="宋体" panose="02010600030101010101" pitchFamily="2" charset="-122"/>
              </a:rPr>
              <a:t>集成</a:t>
            </a:r>
            <a:r>
              <a:rPr lang="zh-CN" altLang="en-US" sz="2400">
                <a:latin typeface="Arial" panose="020B0604020202020204" pitchFamily="34" charset="0"/>
                <a:ea typeface="宋体" panose="02010600030101010101" pitchFamily="2" charset="-122"/>
              </a:rPr>
              <a:t>”</a:t>
            </a:r>
            <a:r>
              <a:rPr lang="zh-CN" altLang="en-US" sz="2400">
                <a:ea typeface="宋体" panose="02010600030101010101" pitchFamily="2" charset="-122"/>
              </a:rPr>
              <a:t>在同一衬底上，并通过波导、耦合器等无源元件连接起来，构成一个完整的微型光学系统。</a:t>
            </a:r>
          </a:p>
          <a:p>
            <a:pPr marL="269875" indent="-269875">
              <a:lnSpc>
                <a:spcPct val="125000"/>
              </a:lnSpc>
              <a:spcBef>
                <a:spcPct val="0"/>
              </a:spcBef>
              <a:buFont typeface="Wingdings" panose="05000000000000000000" pitchFamily="2" charset="2"/>
              <a:buNone/>
              <a:tabLst>
                <a:tab pos="1262063" algn="l"/>
              </a:tabLst>
            </a:pPr>
            <a:r>
              <a:rPr lang="zh-CN" altLang="en-US" sz="2000">
                <a:ea typeface="宋体" panose="02010600030101010101" pitchFamily="2" charset="-122"/>
              </a:rPr>
              <a:t>  </a:t>
            </a:r>
            <a:r>
              <a:rPr lang="zh-CN" altLang="en-US" sz="2400" b="1">
                <a:solidFill>
                  <a:srgbClr val="FF0000"/>
                </a:solidFill>
                <a:ea typeface="宋体" panose="02010600030101010101" pitchFamily="2" charset="-122"/>
              </a:rPr>
              <a:t>光波导调制器：</a:t>
            </a:r>
          </a:p>
          <a:p>
            <a:pPr marL="269875" indent="-269875">
              <a:lnSpc>
                <a:spcPct val="125000"/>
              </a:lnSpc>
              <a:spcBef>
                <a:spcPct val="0"/>
              </a:spcBef>
              <a:buFont typeface="Wingdings" panose="05000000000000000000" pitchFamily="2" charset="2"/>
              <a:buNone/>
              <a:tabLst>
                <a:tab pos="1262063" algn="l"/>
              </a:tabLst>
            </a:pPr>
            <a:r>
              <a:rPr lang="zh-CN" altLang="en-US" sz="2400">
                <a:solidFill>
                  <a:srgbClr val="FF0000"/>
                </a:solidFill>
                <a:ea typeface="宋体" panose="02010600030101010101" pitchFamily="2" charset="-122"/>
              </a:rPr>
              <a:t>     </a:t>
            </a:r>
            <a:r>
              <a:rPr lang="zh-CN" altLang="en-US" sz="2400">
                <a:ea typeface="宋体" panose="02010600030101010101" pitchFamily="2" charset="-122"/>
              </a:rPr>
              <a:t>从外部控制导光。</a:t>
            </a:r>
          </a:p>
          <a:p>
            <a:pPr marL="269875" indent="-269875">
              <a:lnSpc>
                <a:spcPct val="125000"/>
              </a:lnSpc>
              <a:spcBef>
                <a:spcPct val="0"/>
              </a:spcBef>
              <a:buFont typeface="Wingdings" panose="05000000000000000000" pitchFamily="2" charset="2"/>
              <a:buNone/>
              <a:tabLst>
                <a:tab pos="1262063" algn="l"/>
              </a:tabLst>
            </a:pPr>
            <a:r>
              <a:rPr lang="zh-CN" altLang="en-US" sz="2000">
                <a:ea typeface="宋体" panose="02010600030101010101" pitchFamily="2" charset="-122"/>
              </a:rPr>
              <a:t>	</a:t>
            </a:r>
          </a:p>
          <a:p>
            <a:pPr marL="269875" indent="-269875">
              <a:lnSpc>
                <a:spcPct val="125000"/>
              </a:lnSpc>
              <a:spcBef>
                <a:spcPct val="0"/>
              </a:spcBef>
              <a:buFont typeface="Wingdings" panose="05000000000000000000" pitchFamily="2" charset="2"/>
              <a:buNone/>
              <a:tabLst>
                <a:tab pos="1262063" algn="l"/>
              </a:tabLst>
            </a:pPr>
            <a:r>
              <a:rPr lang="zh-CN" altLang="en-US" sz="2000">
                <a:ea typeface="宋体" panose="02010600030101010101" pitchFamily="2" charset="-122"/>
              </a:rPr>
              <a:t>				 </a:t>
            </a:r>
          </a:p>
        </p:txBody>
      </p:sp>
      <p:sp>
        <p:nvSpPr>
          <p:cNvPr id="527363" name="Rectangle 3"/>
          <p:cNvSpPr>
            <a:spLocks noChangeArrowheads="1"/>
          </p:cNvSpPr>
          <p:nvPr/>
        </p:nvSpPr>
        <p:spPr bwMode="auto">
          <a:xfrm>
            <a:off x="0" y="0"/>
            <a:ext cx="9144000" cy="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527365" name="Picture 5"/>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l="4582" b="19647"/>
          <a:stretch>
            <a:fillRect/>
          </a:stretch>
        </p:blipFill>
        <p:spPr bwMode="auto">
          <a:xfrm>
            <a:off x="3429000" y="4803775"/>
            <a:ext cx="5540375" cy="18240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27367" name="Rectangle 7"/>
          <p:cNvSpPr>
            <a:spLocks noGrp="1" noChangeArrowheads="1"/>
          </p:cNvSpPr>
          <p:nvPr>
            <p:ph type="title"/>
          </p:nvPr>
        </p:nvSpPr>
        <p:spPr>
          <a:noFill/>
          <a:ln/>
        </p:spPr>
        <p:txBody>
          <a:bodyPr/>
          <a:lstStyle/>
          <a:p>
            <a:r>
              <a:rPr lang="zh-CN" altLang="en-US" sz="2400">
                <a:ea typeface="宋体" panose="02010600030101010101" pitchFamily="2" charset="-122"/>
              </a:rPr>
              <a:t>电光波导调制器</a:t>
            </a:r>
          </a:p>
        </p:txBody>
      </p:sp>
    </p:spTree>
  </p:cSld>
  <p:clrMapOvr>
    <a:masterClrMapping/>
  </p:clrMapOvr>
  <p:transition>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1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73225"/>
            <a:ext cx="5410200"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8155" name="Rectangle 11"/>
          <p:cNvSpPr>
            <a:spLocks noChangeArrowheads="1"/>
          </p:cNvSpPr>
          <p:nvPr/>
        </p:nvSpPr>
        <p:spPr bwMode="white">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电光偏转</a:t>
            </a:r>
          </a:p>
        </p:txBody>
      </p:sp>
    </p:spTree>
  </p:cSld>
  <p:clrMapOvr>
    <a:masterClrMapping/>
  </p:clrMapOvr>
  <p:transition>
    <p:blinds dir="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a:xfrm>
            <a:off x="762000" y="457200"/>
            <a:ext cx="7391400" cy="487363"/>
          </a:xfrm>
        </p:spPr>
        <p:txBody>
          <a:bodyPr/>
          <a:lstStyle/>
          <a:p>
            <a:pPr algn="ctr"/>
            <a:r>
              <a:rPr lang="zh-CN" altLang="en-US" sz="4400" b="0">
                <a:ea typeface="隶书" panose="02010509060101010101" pitchFamily="49" charset="-122"/>
              </a:rPr>
              <a:t>小结</a:t>
            </a:r>
          </a:p>
        </p:txBody>
      </p:sp>
      <p:sp>
        <p:nvSpPr>
          <p:cNvPr id="528387" name="Rectangle 3"/>
          <p:cNvSpPr>
            <a:spLocks noGrp="1" noChangeArrowheads="1"/>
          </p:cNvSpPr>
          <p:nvPr>
            <p:ph type="body" idx="1"/>
          </p:nvPr>
        </p:nvSpPr>
        <p:spPr>
          <a:xfrm>
            <a:off x="685800" y="1143000"/>
            <a:ext cx="3429000" cy="838200"/>
          </a:xfrm>
        </p:spPr>
        <p:txBody>
          <a:bodyPr/>
          <a:lstStyle/>
          <a:p>
            <a:pPr>
              <a:lnSpc>
                <a:spcPct val="130000"/>
              </a:lnSpc>
            </a:pPr>
            <a:r>
              <a:rPr lang="zh-CN" altLang="en-US" sz="3200">
                <a:ea typeface="宋体" panose="02010600030101010101" pitchFamily="2" charset="-122"/>
              </a:rPr>
              <a:t>调制的基本概念</a:t>
            </a:r>
          </a:p>
        </p:txBody>
      </p:sp>
      <p:grpSp>
        <p:nvGrpSpPr>
          <p:cNvPr id="528398" name="Group 14"/>
          <p:cNvGrpSpPr>
            <a:grpSpLocks/>
          </p:cNvGrpSpPr>
          <p:nvPr/>
        </p:nvGrpSpPr>
        <p:grpSpPr bwMode="auto">
          <a:xfrm>
            <a:off x="1600200" y="2254250"/>
            <a:ext cx="1295400" cy="946150"/>
            <a:chOff x="3168" y="864"/>
            <a:chExt cx="816" cy="596"/>
          </a:xfrm>
        </p:grpSpPr>
        <p:sp>
          <p:nvSpPr>
            <p:cNvPr id="528388" name="Text Box 4"/>
            <p:cNvSpPr txBox="1">
              <a:spLocks noChangeArrowheads="1"/>
            </p:cNvSpPr>
            <p:nvPr/>
          </p:nvSpPr>
          <p:spPr bwMode="auto">
            <a:xfrm>
              <a:off x="3196" y="864"/>
              <a:ext cx="788"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内调制</a:t>
              </a:r>
            </a:p>
            <a:p>
              <a:r>
                <a:rPr lang="zh-CN" altLang="en-US" sz="2800">
                  <a:solidFill>
                    <a:schemeClr val="accent1"/>
                  </a:solidFill>
                  <a:ea typeface="楷体_GB2312" pitchFamily="49" charset="-122"/>
                </a:rPr>
                <a:t>外调制</a:t>
              </a:r>
            </a:p>
          </p:txBody>
        </p:sp>
        <p:sp>
          <p:nvSpPr>
            <p:cNvPr id="528389" name="AutoShape 5"/>
            <p:cNvSpPr>
              <a:spLocks/>
            </p:cNvSpPr>
            <p:nvPr/>
          </p:nvSpPr>
          <p:spPr bwMode="auto">
            <a:xfrm>
              <a:off x="3168" y="1008"/>
              <a:ext cx="48" cy="384"/>
            </a:xfrm>
            <a:prstGeom prst="leftBrace">
              <a:avLst>
                <a:gd name="adj1" fmla="val 66667"/>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28405" name="Group 21"/>
          <p:cNvGrpSpPr>
            <a:grpSpLocks/>
          </p:cNvGrpSpPr>
          <p:nvPr/>
        </p:nvGrpSpPr>
        <p:grpSpPr bwMode="auto">
          <a:xfrm>
            <a:off x="4006850" y="1752600"/>
            <a:ext cx="3460750" cy="2090738"/>
            <a:chOff x="2928" y="1506"/>
            <a:chExt cx="2180" cy="1317"/>
          </a:xfrm>
        </p:grpSpPr>
        <p:sp>
          <p:nvSpPr>
            <p:cNvPr id="528390" name="AutoShape 6"/>
            <p:cNvSpPr>
              <a:spLocks/>
            </p:cNvSpPr>
            <p:nvPr/>
          </p:nvSpPr>
          <p:spPr bwMode="auto">
            <a:xfrm>
              <a:off x="2928" y="1632"/>
              <a:ext cx="96" cy="1104"/>
            </a:xfrm>
            <a:prstGeom prst="leftBrace">
              <a:avLst>
                <a:gd name="adj1" fmla="val 95833"/>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8391" name="Text Box 7"/>
            <p:cNvSpPr txBox="1">
              <a:spLocks noChangeArrowheads="1"/>
            </p:cNvSpPr>
            <p:nvPr/>
          </p:nvSpPr>
          <p:spPr bwMode="auto">
            <a:xfrm>
              <a:off x="2984" y="1506"/>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振幅调制</a:t>
              </a:r>
            </a:p>
          </p:txBody>
        </p:sp>
        <p:sp>
          <p:nvSpPr>
            <p:cNvPr id="528392" name="Text Box 8"/>
            <p:cNvSpPr txBox="1">
              <a:spLocks noChangeArrowheads="1"/>
            </p:cNvSpPr>
            <p:nvPr/>
          </p:nvSpPr>
          <p:spPr bwMode="auto">
            <a:xfrm>
              <a:off x="2976" y="2016"/>
              <a:ext cx="21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相位调制和频率调制</a:t>
              </a:r>
            </a:p>
          </p:txBody>
        </p:sp>
        <p:sp>
          <p:nvSpPr>
            <p:cNvPr id="528393" name="Text Box 9"/>
            <p:cNvSpPr txBox="1">
              <a:spLocks noChangeArrowheads="1"/>
            </p:cNvSpPr>
            <p:nvPr/>
          </p:nvSpPr>
          <p:spPr bwMode="auto">
            <a:xfrm>
              <a:off x="2980" y="1776"/>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强度调制</a:t>
              </a:r>
            </a:p>
          </p:txBody>
        </p:sp>
        <p:sp>
          <p:nvSpPr>
            <p:cNvPr id="528394" name="Text Box 10"/>
            <p:cNvSpPr txBox="1">
              <a:spLocks noChangeArrowheads="1"/>
            </p:cNvSpPr>
            <p:nvPr/>
          </p:nvSpPr>
          <p:spPr bwMode="auto">
            <a:xfrm>
              <a:off x="2981" y="2265"/>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脉冲调制</a:t>
              </a:r>
            </a:p>
          </p:txBody>
        </p:sp>
        <p:sp>
          <p:nvSpPr>
            <p:cNvPr id="528395" name="Text Box 11"/>
            <p:cNvSpPr txBox="1">
              <a:spLocks noChangeArrowheads="1"/>
            </p:cNvSpPr>
            <p:nvPr/>
          </p:nvSpPr>
          <p:spPr bwMode="auto">
            <a:xfrm>
              <a:off x="3016" y="2496"/>
              <a:ext cx="14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accent1"/>
                  </a:solidFill>
                  <a:ea typeface="楷体_GB2312" pitchFamily="49" charset="-122"/>
                </a:rPr>
                <a:t>脉冲编码调制</a:t>
              </a:r>
            </a:p>
          </p:txBody>
        </p:sp>
      </p:grpSp>
      <p:grpSp>
        <p:nvGrpSpPr>
          <p:cNvPr id="528401" name="Group 17"/>
          <p:cNvGrpSpPr>
            <a:grpSpLocks/>
          </p:cNvGrpSpPr>
          <p:nvPr/>
        </p:nvGrpSpPr>
        <p:grpSpPr bwMode="auto">
          <a:xfrm>
            <a:off x="5289550" y="4037013"/>
            <a:ext cx="2787650" cy="1373187"/>
            <a:chOff x="2784" y="991"/>
            <a:chExt cx="1756" cy="880"/>
          </a:xfrm>
        </p:grpSpPr>
        <p:sp>
          <p:nvSpPr>
            <p:cNvPr id="528402" name="Text Box 18"/>
            <p:cNvSpPr txBox="1">
              <a:spLocks noChangeArrowheads="1"/>
            </p:cNvSpPr>
            <p:nvPr/>
          </p:nvSpPr>
          <p:spPr bwMode="auto">
            <a:xfrm>
              <a:off x="2856" y="991"/>
              <a:ext cx="1684" cy="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a:solidFill>
                    <a:schemeClr val="accent1"/>
                  </a:solidFill>
                  <a:ea typeface="楷体_GB2312" pitchFamily="49" charset="-122"/>
                </a:rPr>
                <a:t>电致折射率变化</a:t>
              </a:r>
            </a:p>
            <a:p>
              <a:pPr algn="l"/>
              <a:r>
                <a:rPr lang="zh-CN" altLang="en-US" sz="2800">
                  <a:solidFill>
                    <a:schemeClr val="accent1"/>
                  </a:solidFill>
                  <a:ea typeface="楷体_GB2312" pitchFamily="49" charset="-122"/>
                </a:rPr>
                <a:t>电光相位延迟</a:t>
              </a:r>
            </a:p>
            <a:p>
              <a:pPr algn="l"/>
              <a:r>
                <a:rPr lang="zh-CN" altLang="en-US" sz="2800">
                  <a:solidFill>
                    <a:schemeClr val="accent1"/>
                  </a:solidFill>
                  <a:ea typeface="楷体_GB2312" pitchFamily="49" charset="-122"/>
                </a:rPr>
                <a:t>光偏振态的变化</a:t>
              </a:r>
            </a:p>
          </p:txBody>
        </p:sp>
        <p:sp>
          <p:nvSpPr>
            <p:cNvPr id="528403" name="AutoShape 19"/>
            <p:cNvSpPr>
              <a:spLocks/>
            </p:cNvSpPr>
            <p:nvPr/>
          </p:nvSpPr>
          <p:spPr bwMode="auto">
            <a:xfrm>
              <a:off x="2784" y="1056"/>
              <a:ext cx="48" cy="768"/>
            </a:xfrm>
            <a:prstGeom prst="leftBrace">
              <a:avLst>
                <a:gd name="adj1" fmla="val 133333"/>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28407" name="Group 23"/>
          <p:cNvGrpSpPr>
            <a:grpSpLocks/>
          </p:cNvGrpSpPr>
          <p:nvPr/>
        </p:nvGrpSpPr>
        <p:grpSpPr bwMode="auto">
          <a:xfrm>
            <a:off x="1828800" y="4419600"/>
            <a:ext cx="3613150" cy="2286000"/>
            <a:chOff x="1152" y="2784"/>
            <a:chExt cx="2276" cy="1440"/>
          </a:xfrm>
        </p:grpSpPr>
        <p:sp>
          <p:nvSpPr>
            <p:cNvPr id="528400" name="Rectangle 16"/>
            <p:cNvSpPr>
              <a:spLocks noChangeArrowheads="1"/>
            </p:cNvSpPr>
            <p:nvPr/>
          </p:nvSpPr>
          <p:spPr bwMode="auto">
            <a:xfrm>
              <a:off x="1220" y="2784"/>
              <a:ext cx="2208"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spcBef>
                  <a:spcPct val="0"/>
                </a:spcBef>
                <a:buFont typeface="Wingdings" panose="05000000000000000000" pitchFamily="2" charset="2"/>
                <a:buNone/>
              </a:pPr>
              <a:r>
                <a:rPr lang="zh-CN" altLang="en-US">
                  <a:solidFill>
                    <a:schemeClr val="accent1"/>
                  </a:solidFill>
                  <a:ea typeface="楷体_GB2312" pitchFamily="49" charset="-122"/>
                </a:rPr>
                <a:t>电光调制的物理基础 </a:t>
              </a:r>
            </a:p>
            <a:p>
              <a:pPr>
                <a:spcBef>
                  <a:spcPct val="0"/>
                </a:spcBef>
                <a:buFont typeface="Wingdings" panose="05000000000000000000" pitchFamily="2" charset="2"/>
                <a:buNone/>
              </a:pPr>
              <a:r>
                <a:rPr lang="zh-CN" altLang="en-US">
                  <a:solidFill>
                    <a:schemeClr val="accent1"/>
                  </a:solidFill>
                  <a:ea typeface="楷体_GB2312" pitchFamily="49" charset="-122"/>
                </a:rPr>
                <a:t>电光强度调制 </a:t>
              </a:r>
            </a:p>
            <a:p>
              <a:pPr>
                <a:spcBef>
                  <a:spcPct val="0"/>
                </a:spcBef>
                <a:buFont typeface="Wingdings" panose="05000000000000000000" pitchFamily="2" charset="2"/>
                <a:buNone/>
              </a:pPr>
              <a:r>
                <a:rPr lang="zh-CN" altLang="en-US">
                  <a:solidFill>
                    <a:schemeClr val="accent1"/>
                  </a:solidFill>
                  <a:ea typeface="楷体_GB2312" pitchFamily="49" charset="-122"/>
                </a:rPr>
                <a:t>电光相位调制 </a:t>
              </a:r>
            </a:p>
            <a:p>
              <a:pPr>
                <a:spcBef>
                  <a:spcPct val="0"/>
                </a:spcBef>
                <a:buFont typeface="Wingdings" panose="05000000000000000000" pitchFamily="2" charset="2"/>
                <a:buNone/>
              </a:pPr>
              <a:r>
                <a:rPr lang="zh-CN" altLang="en-US">
                  <a:solidFill>
                    <a:schemeClr val="accent1"/>
                  </a:solidFill>
                  <a:ea typeface="楷体_GB2312" pitchFamily="49" charset="-122"/>
                </a:rPr>
                <a:t>电光波导调制器 </a:t>
              </a:r>
            </a:p>
            <a:p>
              <a:pPr>
                <a:spcBef>
                  <a:spcPct val="0"/>
                </a:spcBef>
                <a:buFont typeface="Wingdings" panose="05000000000000000000" pitchFamily="2" charset="2"/>
                <a:buNone/>
              </a:pPr>
              <a:r>
                <a:rPr lang="zh-CN" altLang="en-US">
                  <a:solidFill>
                    <a:schemeClr val="accent1"/>
                  </a:solidFill>
                  <a:ea typeface="楷体_GB2312" pitchFamily="49" charset="-122"/>
                </a:rPr>
                <a:t>电光偏转 </a:t>
              </a:r>
            </a:p>
          </p:txBody>
        </p:sp>
        <p:sp>
          <p:nvSpPr>
            <p:cNvPr id="528404" name="AutoShape 20"/>
            <p:cNvSpPr>
              <a:spLocks/>
            </p:cNvSpPr>
            <p:nvPr/>
          </p:nvSpPr>
          <p:spPr bwMode="auto">
            <a:xfrm>
              <a:off x="1152" y="2928"/>
              <a:ext cx="96" cy="1104"/>
            </a:xfrm>
            <a:prstGeom prst="leftBrace">
              <a:avLst>
                <a:gd name="adj1" fmla="val 95833"/>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8406" name="Rectangle 22"/>
          <p:cNvSpPr>
            <a:spLocks noChangeArrowheads="1"/>
          </p:cNvSpPr>
          <p:nvPr/>
        </p:nvSpPr>
        <p:spPr bwMode="auto">
          <a:xfrm>
            <a:off x="685800" y="3657600"/>
            <a:ext cx="3429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130000"/>
              </a:lnSpc>
            </a:pPr>
            <a:r>
              <a:rPr lang="zh-CN" altLang="en-US" sz="3200">
                <a:ea typeface="宋体" panose="02010600030101010101" pitchFamily="2" charset="-122"/>
              </a:rPr>
              <a:t>电光调制</a:t>
            </a:r>
          </a:p>
        </p:txBody>
      </p:sp>
    </p:spTree>
  </p:cSld>
  <p:clrMapOvr>
    <a:masterClrMapping/>
  </p:clrMapOvr>
  <p:transition>
    <p:blinds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714500" y="1200151"/>
            <a:ext cx="5543550" cy="365522"/>
          </a:xfrm>
        </p:spPr>
        <p:txBody>
          <a:bodyPr/>
          <a:lstStyle/>
          <a:p>
            <a:pPr algn="ctr" eaLnBrk="1" hangingPunct="1"/>
            <a:r>
              <a:rPr lang="zh-CN" altLang="en-US" sz="3300" b="0">
                <a:ea typeface="隶书" panose="02010509060101010101" pitchFamily="49" charset="-122"/>
              </a:rPr>
              <a:t>主要内容</a:t>
            </a:r>
          </a:p>
        </p:txBody>
      </p:sp>
      <p:sp>
        <p:nvSpPr>
          <p:cNvPr id="25603" name="Rectangle 3"/>
          <p:cNvSpPr>
            <a:spLocks noGrp="1" noChangeArrowheads="1"/>
          </p:cNvSpPr>
          <p:nvPr>
            <p:ph type="body" idx="1"/>
          </p:nvPr>
        </p:nvSpPr>
        <p:spPr>
          <a:xfrm>
            <a:off x="2743200" y="1771650"/>
            <a:ext cx="2971800" cy="3371850"/>
          </a:xfrm>
        </p:spPr>
        <p:txBody>
          <a:bodyPr/>
          <a:lstStyle/>
          <a:p>
            <a:pPr eaLnBrk="1" hangingPunct="1">
              <a:lnSpc>
                <a:spcPct val="130000"/>
              </a:lnSpc>
            </a:pPr>
            <a:r>
              <a:rPr lang="zh-CN" altLang="en-US" sz="2400" i="1">
                <a:ea typeface="宋体" panose="02010600030101010101" pitchFamily="2" charset="-122"/>
              </a:rPr>
              <a:t>调制的基本概念</a:t>
            </a:r>
          </a:p>
          <a:p>
            <a:pPr eaLnBrk="1" hangingPunct="1">
              <a:lnSpc>
                <a:spcPct val="130000"/>
              </a:lnSpc>
            </a:pPr>
            <a:r>
              <a:rPr lang="zh-CN" altLang="en-US" sz="2400" i="1">
                <a:ea typeface="宋体" panose="02010600030101010101" pitchFamily="2" charset="-122"/>
              </a:rPr>
              <a:t>电光调制</a:t>
            </a:r>
          </a:p>
          <a:p>
            <a:pPr eaLnBrk="1" hangingPunct="1">
              <a:lnSpc>
                <a:spcPct val="130000"/>
              </a:lnSpc>
            </a:pPr>
            <a:r>
              <a:rPr lang="zh-CN" altLang="en-US" sz="2400" b="1" u="sng">
                <a:solidFill>
                  <a:srgbClr val="FF0000"/>
                </a:solidFill>
                <a:ea typeface="宋体" panose="02010600030101010101" pitchFamily="2" charset="-122"/>
              </a:rPr>
              <a:t>声光调制</a:t>
            </a:r>
          </a:p>
          <a:p>
            <a:pPr eaLnBrk="1" hangingPunct="1">
              <a:lnSpc>
                <a:spcPct val="130000"/>
              </a:lnSpc>
            </a:pPr>
            <a:r>
              <a:rPr lang="zh-CN" altLang="en-US" sz="2400">
                <a:ea typeface="宋体" panose="02010600030101010101" pitchFamily="2" charset="-122"/>
              </a:rPr>
              <a:t>磁光调制</a:t>
            </a:r>
          </a:p>
          <a:p>
            <a:pPr eaLnBrk="1" hangingPunct="1">
              <a:lnSpc>
                <a:spcPct val="130000"/>
              </a:lnSpc>
            </a:pPr>
            <a:r>
              <a:rPr lang="zh-CN" altLang="en-US" sz="2400">
                <a:ea typeface="宋体" panose="02010600030101010101" pitchFamily="2" charset="-122"/>
              </a:rPr>
              <a:t>直接调制</a:t>
            </a:r>
          </a:p>
          <a:p>
            <a:pPr eaLnBrk="1" hangingPunct="1">
              <a:lnSpc>
                <a:spcPct val="130000"/>
              </a:lnSpc>
            </a:pPr>
            <a:r>
              <a:rPr lang="zh-CN" altLang="en-US" sz="2400">
                <a:ea typeface="宋体" panose="02010600030101010101" pitchFamily="2" charset="-122"/>
              </a:rPr>
              <a:t>空间调制器</a:t>
            </a:r>
            <a:endParaRPr lang="en-US" altLang="zh-CN" sz="2400">
              <a:ea typeface="宋体" panose="02010600030101010101" pitchFamily="2" charset="-122"/>
            </a:endParaRPr>
          </a:p>
        </p:txBody>
      </p:sp>
      <p:grpSp>
        <p:nvGrpSpPr>
          <p:cNvPr id="205835" name="Group 11"/>
          <p:cNvGrpSpPr>
            <a:grpSpLocks/>
          </p:cNvGrpSpPr>
          <p:nvPr/>
        </p:nvGrpSpPr>
        <p:grpSpPr bwMode="auto">
          <a:xfrm>
            <a:off x="4467224" y="2495550"/>
            <a:ext cx="2639616" cy="1477566"/>
            <a:chOff x="2792" y="1376"/>
            <a:chExt cx="2217" cy="1241"/>
          </a:xfrm>
        </p:grpSpPr>
        <p:sp>
          <p:nvSpPr>
            <p:cNvPr id="25605" name="Text Box 9"/>
            <p:cNvSpPr txBox="1">
              <a:spLocks noChangeArrowheads="1"/>
            </p:cNvSpPr>
            <p:nvPr/>
          </p:nvSpPr>
          <p:spPr bwMode="auto">
            <a:xfrm>
              <a:off x="2861" y="1376"/>
              <a:ext cx="2148" cy="1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800">
                  <a:latin typeface="Arial" panose="020B0604020202020204" pitchFamily="34" charset="0"/>
                  <a:ea typeface="宋体" panose="02010600030101010101" pitchFamily="2" charset="-122"/>
                </a:rPr>
                <a:t>物理基础 </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声光互作用的两种类型 </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声光体调制器 </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声光波导调制器 </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声光偏转 </a:t>
              </a:r>
            </a:p>
          </p:txBody>
        </p:sp>
        <p:sp>
          <p:nvSpPr>
            <p:cNvPr id="25606" name="AutoShape 10"/>
            <p:cNvSpPr>
              <a:spLocks/>
            </p:cNvSpPr>
            <p:nvPr/>
          </p:nvSpPr>
          <p:spPr bwMode="auto">
            <a:xfrm>
              <a:off x="2792" y="1448"/>
              <a:ext cx="96" cy="1056"/>
            </a:xfrm>
            <a:prstGeom prst="leftBrace">
              <a:avLst>
                <a:gd name="adj1" fmla="val 91667"/>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1337051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05835"/>
                                        </p:tgtEl>
                                        <p:attrNameLst>
                                          <p:attrName>style.visibility</p:attrName>
                                        </p:attrNameLst>
                                      </p:cBhvr>
                                      <p:to>
                                        <p:strVal val="visible"/>
                                      </p:to>
                                    </p:set>
                                    <p:anim calcmode="lin" valueType="num">
                                      <p:cBhvr additive="base">
                                        <p:cTn id="7" dur="500" fill="hold"/>
                                        <p:tgtEl>
                                          <p:spTgt spid="205835"/>
                                        </p:tgtEl>
                                        <p:attrNameLst>
                                          <p:attrName>ppt_x</p:attrName>
                                        </p:attrNameLst>
                                      </p:cBhvr>
                                      <p:tavLst>
                                        <p:tav tm="0">
                                          <p:val>
                                            <p:strVal val="1+#ppt_w/2"/>
                                          </p:val>
                                        </p:tav>
                                        <p:tav tm="100000">
                                          <p:val>
                                            <p:strVal val="#ppt_x"/>
                                          </p:val>
                                        </p:tav>
                                      </p:tavLst>
                                    </p:anim>
                                    <p:anim calcmode="lin" valueType="num">
                                      <p:cBhvr additive="base">
                                        <p:cTn id="8" dur="500" fill="hold"/>
                                        <p:tgtEl>
                                          <p:spTgt spid="2058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sz="1800">
                <a:ea typeface="宋体" panose="02010600030101010101" pitchFamily="2" charset="-122"/>
              </a:rPr>
              <a:t>声光调制器</a:t>
            </a:r>
          </a:p>
        </p:txBody>
      </p:sp>
      <p:pic>
        <p:nvPicPr>
          <p:cNvPr id="2662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3200" y="1714500"/>
            <a:ext cx="3730229" cy="1577579"/>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50" y="3429000"/>
            <a:ext cx="3429000" cy="20193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28689456"/>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6" name="Rectangle 4"/>
          <p:cNvSpPr>
            <a:spLocks noGrp="1" noChangeArrowheads="1"/>
          </p:cNvSpPr>
          <p:nvPr>
            <p:ph type="title"/>
          </p:nvPr>
        </p:nvSpPr>
        <p:spPr>
          <a:noFill/>
          <a:ln/>
        </p:spPr>
        <p:txBody>
          <a:bodyPr/>
          <a:lstStyle/>
          <a:p>
            <a:r>
              <a:rPr lang="zh-CN" altLang="en-US" sz="2400">
                <a:ea typeface="宋体" panose="02010600030101010101" pitchFamily="2" charset="-122"/>
              </a:rPr>
              <a:t>调制的基本概念</a:t>
            </a:r>
          </a:p>
        </p:txBody>
      </p:sp>
      <p:sp>
        <p:nvSpPr>
          <p:cNvPr id="468999" name="AutoShape 7"/>
          <p:cNvSpPr>
            <a:spLocks/>
          </p:cNvSpPr>
          <p:nvPr/>
        </p:nvSpPr>
        <p:spPr bwMode="auto">
          <a:xfrm>
            <a:off x="1884363" y="2286000"/>
            <a:ext cx="249237" cy="3459163"/>
          </a:xfrm>
          <a:prstGeom prst="leftBrace">
            <a:avLst>
              <a:gd name="adj1" fmla="val 115658"/>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9000" name="Text Box 8"/>
          <p:cNvSpPr txBox="1">
            <a:spLocks noChangeArrowheads="1"/>
          </p:cNvSpPr>
          <p:nvPr/>
        </p:nvSpPr>
        <p:spPr bwMode="auto">
          <a:xfrm>
            <a:off x="620713" y="1266825"/>
            <a:ext cx="31130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600" b="1">
                <a:solidFill>
                  <a:schemeClr val="tx2"/>
                </a:solidFill>
                <a:ea typeface="隶书" panose="02010509060101010101" pitchFamily="49" charset="-122"/>
              </a:rPr>
              <a:t>按调制性质  </a:t>
            </a:r>
          </a:p>
        </p:txBody>
      </p:sp>
      <p:sp>
        <p:nvSpPr>
          <p:cNvPr id="469002" name="Text Box 10"/>
          <p:cNvSpPr txBox="1">
            <a:spLocks noChangeArrowheads="1"/>
          </p:cNvSpPr>
          <p:nvPr/>
        </p:nvSpPr>
        <p:spPr bwMode="auto">
          <a:xfrm>
            <a:off x="2235200" y="2109788"/>
            <a:ext cx="1809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ea typeface="宋体" panose="02010600030101010101" pitchFamily="2" charset="-122"/>
              </a:rPr>
              <a:t>振幅调制</a:t>
            </a:r>
          </a:p>
        </p:txBody>
      </p:sp>
      <p:sp>
        <p:nvSpPr>
          <p:cNvPr id="469003" name="Text Box 11"/>
          <p:cNvSpPr txBox="1">
            <a:spLocks noChangeArrowheads="1"/>
          </p:cNvSpPr>
          <p:nvPr/>
        </p:nvSpPr>
        <p:spPr bwMode="auto">
          <a:xfrm>
            <a:off x="2216150" y="3763963"/>
            <a:ext cx="3841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ea typeface="宋体" panose="02010600030101010101" pitchFamily="2" charset="-122"/>
              </a:rPr>
              <a:t>相位调制和频率调制</a:t>
            </a:r>
          </a:p>
        </p:txBody>
      </p:sp>
      <p:sp>
        <p:nvSpPr>
          <p:cNvPr id="469004" name="Text Box 12"/>
          <p:cNvSpPr txBox="1">
            <a:spLocks noChangeArrowheads="1"/>
          </p:cNvSpPr>
          <p:nvPr/>
        </p:nvSpPr>
        <p:spPr bwMode="auto">
          <a:xfrm>
            <a:off x="2228850" y="2925763"/>
            <a:ext cx="1809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ea typeface="宋体" panose="02010600030101010101" pitchFamily="2" charset="-122"/>
              </a:rPr>
              <a:t>强度调制</a:t>
            </a:r>
          </a:p>
        </p:txBody>
      </p:sp>
      <p:sp>
        <p:nvSpPr>
          <p:cNvPr id="469005" name="Text Box 13"/>
          <p:cNvSpPr txBox="1">
            <a:spLocks noChangeArrowheads="1"/>
          </p:cNvSpPr>
          <p:nvPr/>
        </p:nvSpPr>
        <p:spPr bwMode="auto">
          <a:xfrm>
            <a:off x="2230438" y="4602163"/>
            <a:ext cx="1809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ea typeface="宋体" panose="02010600030101010101" pitchFamily="2" charset="-122"/>
              </a:rPr>
              <a:t>脉冲调制</a:t>
            </a:r>
          </a:p>
        </p:txBody>
      </p:sp>
      <p:sp>
        <p:nvSpPr>
          <p:cNvPr id="469006" name="Text Box 14"/>
          <p:cNvSpPr txBox="1">
            <a:spLocks noChangeArrowheads="1"/>
          </p:cNvSpPr>
          <p:nvPr/>
        </p:nvSpPr>
        <p:spPr bwMode="auto">
          <a:xfrm>
            <a:off x="2235200" y="5440363"/>
            <a:ext cx="2622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ea typeface="宋体" panose="02010600030101010101" pitchFamily="2" charset="-122"/>
              </a:rPr>
              <a:t>脉冲编码调制</a:t>
            </a:r>
          </a:p>
        </p:txBody>
      </p:sp>
    </p:spTree>
  </p:cSld>
  <p:clrMapOvr>
    <a:masterClrMapping/>
  </p:clrMapOvr>
  <p:transition>
    <p:blinds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基本结构</a:t>
            </a:r>
          </a:p>
        </p:txBody>
      </p:sp>
      <p:sp>
        <p:nvSpPr>
          <p:cNvPr id="27651" name="Rectangle 4"/>
          <p:cNvSpPr>
            <a:spLocks noChangeArrowheads="1"/>
          </p:cNvSpPr>
          <p:nvPr/>
        </p:nvSpPr>
        <p:spPr bwMode="auto">
          <a:xfrm>
            <a:off x="4457700" y="1990725"/>
            <a:ext cx="34861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800" b="1">
                <a:solidFill>
                  <a:srgbClr val="FF0000"/>
                </a:solidFill>
                <a:latin typeface="Arial" panose="020B0604020202020204" pitchFamily="34" charset="0"/>
                <a:ea typeface="宋体" panose="02010600030101010101" pitchFamily="2" charset="-122"/>
              </a:rPr>
              <a:t>1.</a:t>
            </a:r>
            <a:r>
              <a:rPr lang="zh-CN" altLang="en-US" sz="1800" b="1">
                <a:solidFill>
                  <a:srgbClr val="FF0000"/>
                </a:solidFill>
                <a:latin typeface="Arial" panose="020B0604020202020204" pitchFamily="34" charset="0"/>
                <a:ea typeface="宋体" panose="02010600030101010101" pitchFamily="2" charset="-122"/>
              </a:rPr>
              <a:t>电</a:t>
            </a:r>
            <a:r>
              <a:rPr lang="en-US" altLang="zh-CN" sz="1800" b="1">
                <a:solidFill>
                  <a:srgbClr val="FF0000"/>
                </a:solidFill>
                <a:latin typeface="Arial" panose="020B0604020202020204" pitchFamily="34" charset="0"/>
                <a:ea typeface="宋体" panose="02010600030101010101" pitchFamily="2" charset="-122"/>
              </a:rPr>
              <a:t>—</a:t>
            </a:r>
            <a:r>
              <a:rPr lang="zh-CN" altLang="en-US" sz="1800" b="1">
                <a:solidFill>
                  <a:srgbClr val="FF0000"/>
                </a:solidFill>
                <a:latin typeface="Arial" panose="020B0604020202020204" pitchFamily="34" charset="0"/>
                <a:ea typeface="宋体" panose="02010600030101010101" pitchFamily="2" charset="-122"/>
              </a:rPr>
              <a:t>声换能器：</a:t>
            </a:r>
            <a:r>
              <a:rPr lang="zh-CN" altLang="en-US" sz="1800" b="1">
                <a:solidFill>
                  <a:schemeClr val="tx2"/>
                </a:solidFill>
                <a:latin typeface="Arial" panose="020B0604020202020204" pitchFamily="34" charset="0"/>
                <a:ea typeface="宋体" panose="02010600030101010101" pitchFamily="2" charset="-122"/>
              </a:rPr>
              <a:t>  </a:t>
            </a:r>
          </a:p>
          <a:p>
            <a:pPr eaLnBrk="1" hangingPunct="1">
              <a:spcBef>
                <a:spcPct val="0"/>
              </a:spcBef>
              <a:buClrTx/>
              <a:buFontTx/>
              <a:buNone/>
            </a:pPr>
            <a:r>
              <a:rPr lang="zh-CN" altLang="en-US" sz="1800">
                <a:solidFill>
                  <a:schemeClr val="tx2"/>
                </a:solidFill>
                <a:latin typeface="Arial" panose="020B0604020202020204" pitchFamily="34" charset="0"/>
                <a:ea typeface="宋体" panose="02010600030101010101" pitchFamily="2" charset="-122"/>
              </a:rPr>
              <a:t>   是把电能转变为超声波的装置。 </a:t>
            </a:r>
          </a:p>
          <a:p>
            <a:pPr eaLnBrk="1" hangingPunct="1">
              <a:spcBef>
                <a:spcPct val="0"/>
              </a:spcBef>
              <a:buClrTx/>
              <a:buFontTx/>
              <a:buNone/>
            </a:pPr>
            <a:r>
              <a:rPr lang="zh-CN" altLang="en-US" sz="1800">
                <a:solidFill>
                  <a:srgbClr val="CC00CC"/>
                </a:solidFill>
                <a:latin typeface="Arial" panose="020B0604020202020204" pitchFamily="34" charset="0"/>
                <a:ea typeface="宋体" panose="02010600030101010101" pitchFamily="2" charset="-122"/>
              </a:rPr>
              <a:t>原理：</a:t>
            </a:r>
            <a:r>
              <a:rPr lang="zh-CN" altLang="en-US" sz="1800">
                <a:latin typeface="Arial" panose="020B0604020202020204" pitchFamily="34" charset="0"/>
                <a:ea typeface="宋体" panose="02010600030101010101" pitchFamily="2" charset="-122"/>
              </a:rPr>
              <a:t>利用一些晶体（石英、</a:t>
            </a:r>
          </a:p>
          <a:p>
            <a:pPr eaLnBrk="1" hangingPunct="1">
              <a:spcBef>
                <a:spcPct val="0"/>
              </a:spcBef>
              <a:buClrTx/>
              <a:buFontTx/>
              <a:buNone/>
            </a:pPr>
            <a:r>
              <a:rPr lang="en-US" altLang="zh-CN" sz="1800">
                <a:latin typeface="Arial" panose="020B0604020202020204" pitchFamily="34" charset="0"/>
                <a:ea typeface="宋体" panose="02010600030101010101" pitchFamily="2" charset="-122"/>
              </a:rPr>
              <a:t>     LiNbO3</a:t>
            </a:r>
            <a:r>
              <a:rPr lang="zh-CN" altLang="en-US" sz="1800">
                <a:latin typeface="Arial" panose="020B0604020202020204" pitchFamily="34" charset="0"/>
                <a:ea typeface="宋体" panose="02010600030101010101" pitchFamily="2" charset="-122"/>
              </a:rPr>
              <a:t>等）或者压电半导体</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   （</a:t>
            </a:r>
            <a:r>
              <a:rPr lang="en-US" altLang="zh-CN" sz="1800">
                <a:latin typeface="Arial" panose="020B0604020202020204" pitchFamily="34" charset="0"/>
                <a:ea typeface="宋体" panose="02010600030101010101" pitchFamily="2" charset="-122"/>
              </a:rPr>
              <a:t>CdS</a:t>
            </a:r>
            <a:r>
              <a:rPr lang="zh-CN" altLang="en-US" sz="1800">
                <a:latin typeface="Arial" panose="020B0604020202020204" pitchFamily="34" charset="0"/>
                <a:ea typeface="宋体" panose="02010600030101010101" pitchFamily="2" charset="-122"/>
              </a:rPr>
              <a:t>，</a:t>
            </a:r>
            <a:r>
              <a:rPr lang="en-US" altLang="zh-CN" sz="1800">
                <a:latin typeface="Arial" panose="020B0604020202020204" pitchFamily="34" charset="0"/>
                <a:ea typeface="宋体" panose="02010600030101010101" pitchFamily="2" charset="-122"/>
              </a:rPr>
              <a:t>ZnO</a:t>
            </a:r>
            <a:r>
              <a:rPr lang="zh-CN" altLang="en-US" sz="1800">
                <a:latin typeface="Arial" panose="020B0604020202020204" pitchFamily="34" charset="0"/>
                <a:ea typeface="宋体" panose="02010600030101010101" pitchFamily="2" charset="-122"/>
              </a:rPr>
              <a:t>）的反压电反应。 </a:t>
            </a:r>
            <a:r>
              <a:rPr lang="zh-CN" altLang="en-US" sz="1350">
                <a:solidFill>
                  <a:schemeClr val="tx2"/>
                </a:solidFill>
                <a:latin typeface="Arial" panose="020B0604020202020204" pitchFamily="34" charset="0"/>
                <a:ea typeface="宋体" panose="02010600030101010101" pitchFamily="2" charset="-122"/>
              </a:rPr>
              <a:t>  </a:t>
            </a:r>
          </a:p>
        </p:txBody>
      </p:sp>
      <p:sp>
        <p:nvSpPr>
          <p:cNvPr id="27652" name="Rectangle 5"/>
          <p:cNvSpPr>
            <a:spLocks noChangeArrowheads="1"/>
          </p:cNvSpPr>
          <p:nvPr/>
        </p:nvSpPr>
        <p:spPr bwMode="auto">
          <a:xfrm>
            <a:off x="4493146" y="3669508"/>
            <a:ext cx="281359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800" b="1">
                <a:solidFill>
                  <a:srgbClr val="FF0000"/>
                </a:solidFill>
                <a:latin typeface="Arial" panose="020B0604020202020204" pitchFamily="34" charset="0"/>
                <a:ea typeface="宋体" panose="02010600030101010101" pitchFamily="2" charset="-122"/>
              </a:rPr>
              <a:t>2.</a:t>
            </a:r>
            <a:r>
              <a:rPr lang="zh-CN" altLang="en-US" sz="1800" b="1">
                <a:solidFill>
                  <a:srgbClr val="FF0000"/>
                </a:solidFill>
                <a:latin typeface="Arial" panose="020B0604020202020204" pitchFamily="34" charset="0"/>
                <a:ea typeface="宋体" panose="02010600030101010101" pitchFamily="2" charset="-122"/>
              </a:rPr>
              <a:t>声光介质：</a:t>
            </a:r>
            <a:r>
              <a:rPr lang="zh-CN" altLang="en-US" sz="1800" b="1">
                <a:solidFill>
                  <a:schemeClr val="tx2"/>
                </a:solidFill>
                <a:latin typeface="Arial" panose="020B0604020202020204" pitchFamily="34" charset="0"/>
                <a:ea typeface="宋体" panose="02010600030101010101" pitchFamily="2" charset="-122"/>
              </a:rPr>
              <a:t>  </a:t>
            </a:r>
          </a:p>
          <a:p>
            <a:pPr eaLnBrk="1" hangingPunct="1">
              <a:spcBef>
                <a:spcPct val="0"/>
              </a:spcBef>
              <a:buClrTx/>
              <a:buFontTx/>
              <a:buNone/>
            </a:pPr>
            <a:r>
              <a:rPr lang="zh-CN" altLang="en-US" sz="1800">
                <a:solidFill>
                  <a:schemeClr val="tx2"/>
                </a:solidFill>
                <a:latin typeface="Arial" panose="020B0604020202020204" pitchFamily="34" charset="0"/>
                <a:ea typeface="宋体" panose="02010600030101010101" pitchFamily="2" charset="-122"/>
              </a:rPr>
              <a:t>   声光相互作用的场所。  </a:t>
            </a:r>
            <a:endParaRPr lang="zh-CN" altLang="en-US" sz="1350">
              <a:solidFill>
                <a:schemeClr val="tx2"/>
              </a:solidFill>
              <a:latin typeface="Arial" panose="020B0604020202020204" pitchFamily="34" charset="0"/>
              <a:ea typeface="宋体" panose="02010600030101010101" pitchFamily="2" charset="-122"/>
            </a:endParaRPr>
          </a:p>
        </p:txBody>
      </p:sp>
      <p:sp>
        <p:nvSpPr>
          <p:cNvPr id="27653" name="Rectangle 6"/>
          <p:cNvSpPr>
            <a:spLocks noChangeArrowheads="1"/>
          </p:cNvSpPr>
          <p:nvPr/>
        </p:nvSpPr>
        <p:spPr bwMode="auto">
          <a:xfrm>
            <a:off x="4491744" y="4629151"/>
            <a:ext cx="28296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800" b="1">
                <a:solidFill>
                  <a:srgbClr val="FF0000"/>
                </a:solidFill>
                <a:latin typeface="Arial" panose="020B0604020202020204" pitchFamily="34" charset="0"/>
                <a:ea typeface="宋体" panose="02010600030101010101" pitchFamily="2" charset="-122"/>
              </a:rPr>
              <a:t>3.</a:t>
            </a:r>
            <a:r>
              <a:rPr lang="zh-CN" altLang="en-US" sz="1800" b="1">
                <a:solidFill>
                  <a:srgbClr val="FF0000"/>
                </a:solidFill>
                <a:latin typeface="Arial" panose="020B0604020202020204" pitchFamily="34" charset="0"/>
                <a:ea typeface="宋体" panose="02010600030101010101" pitchFamily="2" charset="-122"/>
              </a:rPr>
              <a:t>吸声（或反射装置）：</a:t>
            </a:r>
            <a:r>
              <a:rPr lang="zh-CN" altLang="en-US" sz="1800" b="1">
                <a:solidFill>
                  <a:schemeClr val="tx2"/>
                </a:solidFill>
                <a:latin typeface="Arial" panose="020B0604020202020204" pitchFamily="34" charset="0"/>
                <a:ea typeface="宋体" panose="02010600030101010101" pitchFamily="2" charset="-122"/>
              </a:rPr>
              <a:t>  </a:t>
            </a:r>
            <a:endParaRPr lang="zh-CN" altLang="en-US" sz="1350">
              <a:solidFill>
                <a:schemeClr val="tx2"/>
              </a:solidFill>
              <a:latin typeface="Arial" panose="020B0604020202020204" pitchFamily="34" charset="0"/>
              <a:ea typeface="宋体" panose="02010600030101010101" pitchFamily="2" charset="-122"/>
            </a:endParaRPr>
          </a:p>
        </p:txBody>
      </p:sp>
      <p:sp>
        <p:nvSpPr>
          <p:cNvPr id="27654" name="Rectangle 7"/>
          <p:cNvSpPr>
            <a:spLocks noChangeArrowheads="1"/>
          </p:cNvSpPr>
          <p:nvPr/>
        </p:nvSpPr>
        <p:spPr bwMode="auto">
          <a:xfrm>
            <a:off x="4530847" y="5257801"/>
            <a:ext cx="16674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1800" b="1">
                <a:solidFill>
                  <a:srgbClr val="FF0000"/>
                </a:solidFill>
                <a:latin typeface="Arial" panose="020B0604020202020204" pitchFamily="34" charset="0"/>
                <a:ea typeface="宋体" panose="02010600030101010101" pitchFamily="2" charset="-122"/>
              </a:rPr>
              <a:t>4.</a:t>
            </a:r>
            <a:r>
              <a:rPr lang="zh-CN" altLang="en-US" sz="1800" b="1">
                <a:solidFill>
                  <a:srgbClr val="FF0000"/>
                </a:solidFill>
                <a:latin typeface="Arial" panose="020B0604020202020204" pitchFamily="34" charset="0"/>
                <a:ea typeface="宋体" panose="02010600030101010101" pitchFamily="2" charset="-122"/>
              </a:rPr>
              <a:t>驱动电源：</a:t>
            </a:r>
            <a:r>
              <a:rPr lang="zh-CN" altLang="en-US" sz="1800" b="1">
                <a:solidFill>
                  <a:schemeClr val="tx2"/>
                </a:solidFill>
                <a:latin typeface="Arial" panose="020B0604020202020204" pitchFamily="34" charset="0"/>
                <a:ea typeface="宋体" panose="02010600030101010101" pitchFamily="2" charset="-122"/>
              </a:rPr>
              <a:t>  </a:t>
            </a:r>
            <a:endParaRPr lang="zh-CN" altLang="en-US" sz="1350">
              <a:solidFill>
                <a:schemeClr val="tx2"/>
              </a:solidFill>
              <a:latin typeface="Arial" panose="020B0604020202020204" pitchFamily="34" charset="0"/>
              <a:ea typeface="宋体" panose="02010600030101010101" pitchFamily="2" charset="-122"/>
            </a:endParaRPr>
          </a:p>
        </p:txBody>
      </p:sp>
      <p:grpSp>
        <p:nvGrpSpPr>
          <p:cNvPr id="27655" name="Group 8"/>
          <p:cNvGrpSpPr>
            <a:grpSpLocks/>
          </p:cNvGrpSpPr>
          <p:nvPr/>
        </p:nvGrpSpPr>
        <p:grpSpPr bwMode="auto">
          <a:xfrm>
            <a:off x="1314450" y="2057400"/>
            <a:ext cx="2971800" cy="3635109"/>
            <a:chOff x="3360" y="1488"/>
            <a:chExt cx="2448" cy="2581"/>
          </a:xfrm>
        </p:grpSpPr>
        <p:sp>
          <p:nvSpPr>
            <p:cNvPr id="27656" name="Text Box 9"/>
            <p:cNvSpPr txBox="1">
              <a:spLocks noChangeArrowheads="1"/>
            </p:cNvSpPr>
            <p:nvPr/>
          </p:nvSpPr>
          <p:spPr bwMode="auto">
            <a:xfrm>
              <a:off x="3600" y="3840"/>
              <a:ext cx="196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500" b="1">
                  <a:latin typeface="Times New Roman" panose="02020603050405020304" pitchFamily="18" charset="0"/>
                  <a:ea typeface="楷体_GB2312" pitchFamily="49" charset="-122"/>
                </a:rPr>
                <a:t>声光调制器结构</a:t>
              </a:r>
            </a:p>
          </p:txBody>
        </p:sp>
        <p:grpSp>
          <p:nvGrpSpPr>
            <p:cNvPr id="27657" name="Group 10"/>
            <p:cNvGrpSpPr>
              <a:grpSpLocks/>
            </p:cNvGrpSpPr>
            <p:nvPr/>
          </p:nvGrpSpPr>
          <p:grpSpPr bwMode="auto">
            <a:xfrm>
              <a:off x="3360" y="1488"/>
              <a:ext cx="2448" cy="2352"/>
              <a:chOff x="3312" y="1488"/>
              <a:chExt cx="2448" cy="2352"/>
            </a:xfrm>
          </p:grpSpPr>
          <p:pic>
            <p:nvPicPr>
              <p:cNvPr id="27658" name="Picture 11"/>
              <p:cNvPicPr>
                <a:picLocks noChangeAspect="1" noChangeArrowheads="1"/>
              </p:cNvPicPr>
              <p:nvPr/>
            </p:nvPicPr>
            <p:blipFill>
              <a:blip r:embed="rId2">
                <a:extLst>
                  <a:ext uri="{28A0092B-C50C-407E-A947-70E740481C1C}">
                    <a14:useLocalDpi xmlns:a14="http://schemas.microsoft.com/office/drawing/2010/main" val="0"/>
                  </a:ext>
                </a:extLst>
              </a:blip>
              <a:srcRect l="45000" t="14000" r="5000" b="20667"/>
              <a:stretch>
                <a:fillRect/>
              </a:stretch>
            </p:blipFill>
            <p:spPr bwMode="auto">
              <a:xfrm>
                <a:off x="3312" y="1488"/>
                <a:ext cx="2400" cy="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9" name="Rectangle 12"/>
              <p:cNvSpPr>
                <a:spLocks noChangeArrowheads="1"/>
              </p:cNvSpPr>
              <p:nvPr/>
            </p:nvSpPr>
            <p:spPr bwMode="auto">
              <a:xfrm>
                <a:off x="4272" y="2592"/>
                <a:ext cx="768"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27660" name="Line 13"/>
              <p:cNvSpPr>
                <a:spLocks noChangeShapeType="1"/>
              </p:cNvSpPr>
              <p:nvPr/>
            </p:nvSpPr>
            <p:spPr bwMode="auto">
              <a:xfrm>
                <a:off x="4560" y="2640"/>
                <a:ext cx="192"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1" name="Text Box 14"/>
              <p:cNvSpPr txBox="1">
                <a:spLocks noChangeArrowheads="1"/>
              </p:cNvSpPr>
              <p:nvPr/>
            </p:nvSpPr>
            <p:spPr bwMode="auto">
              <a:xfrm>
                <a:off x="4463" y="2736"/>
                <a:ext cx="72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050" b="1">
                    <a:latin typeface="Times New Roman" panose="02020603050405020304" pitchFamily="18" charset="0"/>
                    <a:ea typeface="楷体_GB2312" pitchFamily="49" charset="-122"/>
                  </a:rPr>
                  <a:t>吸声装置</a:t>
                </a:r>
              </a:p>
            </p:txBody>
          </p:sp>
          <p:sp>
            <p:nvSpPr>
              <p:cNvPr id="27662" name="AutoShape 15"/>
              <p:cNvSpPr>
                <a:spLocks noChangeArrowheads="1"/>
              </p:cNvSpPr>
              <p:nvPr/>
            </p:nvSpPr>
            <p:spPr bwMode="auto">
              <a:xfrm>
                <a:off x="3456" y="2256"/>
                <a:ext cx="768" cy="288"/>
              </a:xfrm>
              <a:prstGeom prst="notchedRight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27663" name="Text Box 16"/>
              <p:cNvSpPr txBox="1">
                <a:spLocks noChangeArrowheads="1"/>
              </p:cNvSpPr>
              <p:nvPr/>
            </p:nvSpPr>
            <p:spPr bwMode="auto">
              <a:xfrm>
                <a:off x="3505" y="2294"/>
                <a:ext cx="669"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200" b="1">
                    <a:latin typeface="Times New Roman" panose="02020603050405020304" pitchFamily="18" charset="0"/>
                    <a:ea typeface="楷体_GB2312" pitchFamily="49" charset="-122"/>
                  </a:rPr>
                  <a:t>Laser in</a:t>
                </a:r>
              </a:p>
            </p:txBody>
          </p:sp>
          <p:sp>
            <p:nvSpPr>
              <p:cNvPr id="27664" name="AutoShape 17"/>
              <p:cNvSpPr>
                <a:spLocks noChangeArrowheads="1"/>
              </p:cNvSpPr>
              <p:nvPr/>
            </p:nvSpPr>
            <p:spPr bwMode="auto">
              <a:xfrm>
                <a:off x="5040" y="2256"/>
                <a:ext cx="720" cy="288"/>
              </a:xfrm>
              <a:prstGeom prst="notchedRightArrow">
                <a:avLst>
                  <a:gd name="adj1" fmla="val 50000"/>
                  <a:gd name="adj2" fmla="val 62500"/>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27665" name="Text Box 18"/>
              <p:cNvSpPr txBox="1">
                <a:spLocks noChangeArrowheads="1"/>
              </p:cNvSpPr>
              <p:nvPr/>
            </p:nvSpPr>
            <p:spPr bwMode="auto">
              <a:xfrm>
                <a:off x="4992" y="2256"/>
                <a:ext cx="76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200" b="1">
                    <a:latin typeface="Times New Roman" panose="02020603050405020304" pitchFamily="18" charset="0"/>
                    <a:ea typeface="楷体_GB2312" pitchFamily="49" charset="-122"/>
                  </a:rPr>
                  <a:t>Laser out</a:t>
                </a:r>
              </a:p>
            </p:txBody>
          </p:sp>
        </p:grpSp>
      </p:grpSp>
    </p:spTree>
    <p:extLst>
      <p:ext uri="{BB962C8B-B14F-4D97-AF65-F5344CB8AC3E}">
        <p14:creationId xmlns:p14="http://schemas.microsoft.com/office/powerpoint/2010/main" val="277753655"/>
      </p:ext>
    </p:extLst>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z="1800">
                <a:ea typeface="宋体" panose="02010600030101010101" pitchFamily="2" charset="-122"/>
              </a:rPr>
              <a:t>声光调制的理论基础</a:t>
            </a:r>
          </a:p>
        </p:txBody>
      </p:sp>
      <p:sp>
        <p:nvSpPr>
          <p:cNvPr id="494596" name="Rectangle 4"/>
          <p:cNvSpPr>
            <a:spLocks noGrp="1" noChangeArrowheads="1"/>
          </p:cNvSpPr>
          <p:nvPr>
            <p:ph type="body" idx="1"/>
          </p:nvPr>
        </p:nvSpPr>
        <p:spPr>
          <a:xfrm>
            <a:off x="1485900" y="1778795"/>
            <a:ext cx="6115050" cy="3936206"/>
          </a:xfrm>
          <a:noFill/>
        </p:spPr>
        <p:txBody>
          <a:bodyPr/>
          <a:lstStyle/>
          <a:p>
            <a:pPr marL="457200" indent="-457200">
              <a:spcBef>
                <a:spcPct val="30000"/>
              </a:spcBef>
              <a:buNone/>
            </a:pPr>
            <a:r>
              <a:rPr lang="zh-CN" altLang="en-US" sz="1950" b="1">
                <a:solidFill>
                  <a:srgbClr val="FF0000"/>
                </a:solidFill>
                <a:ea typeface="黑体" panose="02010609060101010101" pitchFamily="49" charset="-122"/>
              </a:rPr>
              <a:t>声光效应</a:t>
            </a:r>
          </a:p>
          <a:p>
            <a:pPr marL="457200" indent="-457200">
              <a:spcBef>
                <a:spcPct val="30000"/>
              </a:spcBef>
              <a:buNone/>
            </a:pPr>
            <a:r>
              <a:rPr lang="zh-CN" altLang="en-US" sz="1950">
                <a:ea typeface="宋体" panose="02010600030101010101" pitchFamily="2" charset="-122"/>
              </a:rPr>
              <a:t>   </a:t>
            </a:r>
            <a:r>
              <a:rPr lang="zh-CN" altLang="en-US" sz="1950">
                <a:solidFill>
                  <a:schemeClr val="tx2"/>
                </a:solidFill>
                <a:ea typeface="楷体_GB2312" pitchFamily="49" charset="-122"/>
              </a:rPr>
              <a:t>定义：</a:t>
            </a:r>
            <a:r>
              <a:rPr lang="zh-CN" altLang="en-US" sz="1950">
                <a:ea typeface="宋体" panose="02010600030101010101" pitchFamily="2" charset="-122"/>
              </a:rPr>
              <a:t>当光在建立起超声场的介质中传播时，由于光弹效应，光被介质中的超声波衍射或散射的现象。      </a:t>
            </a:r>
          </a:p>
          <a:p>
            <a:pPr marL="457200" indent="-457200">
              <a:spcBef>
                <a:spcPct val="30000"/>
              </a:spcBef>
              <a:buNone/>
            </a:pPr>
            <a:r>
              <a:rPr lang="zh-CN" altLang="en-US" sz="1950">
                <a:ea typeface="宋体" panose="02010600030101010101" pitchFamily="2" charset="-122"/>
              </a:rPr>
              <a:t>   </a:t>
            </a:r>
            <a:r>
              <a:rPr lang="zh-CN" altLang="en-US" sz="1950">
                <a:solidFill>
                  <a:schemeClr val="tx2"/>
                </a:solidFill>
                <a:ea typeface="楷体_GB2312" pitchFamily="49" charset="-122"/>
              </a:rPr>
              <a:t>声光效应的含义：</a:t>
            </a:r>
          </a:p>
          <a:p>
            <a:pPr marL="457200" indent="-457200">
              <a:spcBef>
                <a:spcPct val="30000"/>
              </a:spcBef>
              <a:buNone/>
            </a:pPr>
            <a:r>
              <a:rPr lang="en-US" altLang="zh-CN" sz="1950">
                <a:ea typeface="宋体" panose="02010600030101010101" pitchFamily="2" charset="-122"/>
              </a:rPr>
              <a:t>     1) </a:t>
            </a:r>
            <a:r>
              <a:rPr lang="zh-CN" altLang="en-US" sz="1950">
                <a:ea typeface="宋体" panose="02010600030101010101" pitchFamily="2" charset="-122"/>
              </a:rPr>
              <a:t>在介质中必须存在</a:t>
            </a:r>
            <a:r>
              <a:rPr lang="zh-CN" altLang="en-US" sz="1950" b="1">
                <a:solidFill>
                  <a:srgbClr val="FF0000"/>
                </a:solidFill>
                <a:ea typeface="宋体" panose="02010600030101010101" pitchFamily="2" charset="-122"/>
              </a:rPr>
              <a:t>超声场</a:t>
            </a:r>
            <a:r>
              <a:rPr lang="zh-CN" altLang="en-US" sz="1950">
                <a:ea typeface="宋体" panose="02010600030101010101" pitchFamily="2" charset="-122"/>
              </a:rPr>
              <a:t>。      </a:t>
            </a:r>
          </a:p>
          <a:p>
            <a:pPr marL="457200" indent="-457200">
              <a:spcBef>
                <a:spcPct val="30000"/>
              </a:spcBef>
              <a:buNone/>
            </a:pPr>
            <a:r>
              <a:rPr lang="en-US" altLang="zh-CN" sz="1950">
                <a:ea typeface="宋体" panose="02010600030101010101" pitchFamily="2" charset="-122"/>
              </a:rPr>
              <a:t>     2) </a:t>
            </a:r>
            <a:r>
              <a:rPr lang="zh-CN" altLang="en-US" sz="1950">
                <a:solidFill>
                  <a:srgbClr val="FF0000"/>
                </a:solidFill>
                <a:ea typeface="宋体" panose="02010600030101010101" pitchFamily="2" charset="-122"/>
              </a:rPr>
              <a:t>光弹效应</a:t>
            </a:r>
            <a:r>
              <a:rPr lang="zh-CN" altLang="en-US" sz="1950">
                <a:ea typeface="宋体" panose="02010600030101010101" pitchFamily="2" charset="-122"/>
              </a:rPr>
              <a:t>： 当介质中有超声波传播时，由于超声波是弹性波，在介质中就产生了随时间和空间周期变化的弹性应变，因而介质中各点的折射率就会随着该点上的弹性应变而发生相应的改变。折射率的改变影响了光的传播特性。</a:t>
            </a:r>
          </a:p>
          <a:p>
            <a:pPr marL="457200" indent="-457200">
              <a:spcBef>
                <a:spcPct val="30000"/>
              </a:spcBef>
              <a:buNone/>
            </a:pPr>
            <a:r>
              <a:rPr lang="zh-CN" altLang="en-US" sz="1950">
                <a:ea typeface="宋体" panose="02010600030101010101" pitchFamily="2" charset="-122"/>
              </a:rPr>
              <a:t>	</a:t>
            </a:r>
            <a:r>
              <a:rPr lang="zh-CN" altLang="en-US" sz="1950" b="1">
                <a:solidFill>
                  <a:srgbClr val="CC00CC"/>
                </a:solidFill>
                <a:ea typeface="楷体_GB2312" pitchFamily="49" charset="-122"/>
              </a:rPr>
              <a:t>超声场存在</a:t>
            </a:r>
            <a:r>
              <a:rPr lang="en-US" altLang="zh-CN" sz="1950" b="1">
                <a:solidFill>
                  <a:srgbClr val="CC00CC"/>
                </a:solidFill>
                <a:ea typeface="楷体_GB2312" pitchFamily="49" charset="-122"/>
              </a:rPr>
              <a:t>-</a:t>
            </a:r>
            <a:r>
              <a:rPr lang="zh-CN" altLang="en-US" sz="1950" b="1">
                <a:solidFill>
                  <a:srgbClr val="CC00CC"/>
                </a:solidFill>
                <a:ea typeface="楷体_GB2312" pitchFamily="49" charset="-122"/>
              </a:rPr>
              <a:t>弹性应力</a:t>
            </a:r>
            <a:r>
              <a:rPr lang="en-US" altLang="zh-CN" sz="1950" b="1">
                <a:solidFill>
                  <a:srgbClr val="CC00CC"/>
                </a:solidFill>
                <a:ea typeface="楷体_GB2312" pitchFamily="49" charset="-122"/>
              </a:rPr>
              <a:t>-</a:t>
            </a:r>
            <a:r>
              <a:rPr lang="zh-CN" altLang="en-US" sz="1950" b="1">
                <a:solidFill>
                  <a:srgbClr val="CC00CC"/>
                </a:solidFill>
                <a:ea typeface="楷体_GB2312" pitchFamily="49" charset="-122"/>
              </a:rPr>
              <a:t>在晶体中</a:t>
            </a:r>
            <a:r>
              <a:rPr lang="en-US" altLang="zh-CN" sz="1950" b="1">
                <a:solidFill>
                  <a:srgbClr val="CC00CC"/>
                </a:solidFill>
                <a:ea typeface="楷体_GB2312" pitchFamily="49" charset="-122"/>
              </a:rPr>
              <a:t>-&gt;</a:t>
            </a:r>
            <a:r>
              <a:rPr lang="zh-CN" altLang="en-US" sz="1950" b="1">
                <a:solidFill>
                  <a:srgbClr val="CC00CC"/>
                </a:solidFill>
                <a:ea typeface="楷体_GB2312" pitchFamily="49" charset="-122"/>
              </a:rPr>
              <a:t>弹性应变</a:t>
            </a:r>
          </a:p>
        </p:txBody>
      </p:sp>
    </p:spTree>
    <p:extLst>
      <p:ext uri="{BB962C8B-B14F-4D97-AF65-F5344CB8AC3E}">
        <p14:creationId xmlns:p14="http://schemas.microsoft.com/office/powerpoint/2010/main" val="295217785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94596">
                                            <p:txEl>
                                              <p:pRg st="2" end="2"/>
                                            </p:txEl>
                                          </p:spTgt>
                                        </p:tgtEl>
                                        <p:attrNameLst>
                                          <p:attrName>style.visibility</p:attrName>
                                        </p:attrNameLst>
                                      </p:cBhvr>
                                      <p:to>
                                        <p:strVal val="visible"/>
                                      </p:to>
                                    </p:set>
                                    <p:anim calcmode="lin" valueType="num">
                                      <p:cBhvr additive="base">
                                        <p:cTn id="7" dur="500" fill="hold"/>
                                        <p:tgtEl>
                                          <p:spTgt spid="494596">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94596">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94596">
                                            <p:txEl>
                                              <p:pRg st="3" end="3"/>
                                            </p:txEl>
                                          </p:spTgt>
                                        </p:tgtEl>
                                        <p:attrNameLst>
                                          <p:attrName>style.visibility</p:attrName>
                                        </p:attrNameLst>
                                      </p:cBhvr>
                                      <p:to>
                                        <p:strVal val="visible"/>
                                      </p:to>
                                    </p:set>
                                    <p:anim calcmode="lin" valueType="num">
                                      <p:cBhvr additive="base">
                                        <p:cTn id="11" dur="500" fill="hold"/>
                                        <p:tgtEl>
                                          <p:spTgt spid="494596">
                                            <p:txEl>
                                              <p:pRg st="3" end="3"/>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94596">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94596">
                                            <p:txEl>
                                              <p:pRg st="4" end="4"/>
                                            </p:txEl>
                                          </p:spTgt>
                                        </p:tgtEl>
                                        <p:attrNameLst>
                                          <p:attrName>style.visibility</p:attrName>
                                        </p:attrNameLst>
                                      </p:cBhvr>
                                      <p:to>
                                        <p:strVal val="visible"/>
                                      </p:to>
                                    </p:set>
                                    <p:anim calcmode="lin" valueType="num">
                                      <p:cBhvr additive="base">
                                        <p:cTn id="15" dur="500" fill="hold"/>
                                        <p:tgtEl>
                                          <p:spTgt spid="494596">
                                            <p:txEl>
                                              <p:pRg st="4" end="4"/>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9459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494596">
                                            <p:txEl>
                                              <p:pRg st="5" end="5"/>
                                            </p:txEl>
                                          </p:spTgt>
                                        </p:tgtEl>
                                        <p:attrNameLst>
                                          <p:attrName>style.visibility</p:attrName>
                                        </p:attrNameLst>
                                      </p:cBhvr>
                                      <p:to>
                                        <p:strVal val="visible"/>
                                      </p:to>
                                    </p:set>
                                    <p:anim calcmode="lin" valueType="num">
                                      <p:cBhvr additive="base">
                                        <p:cTn id="21" dur="500" fill="hold"/>
                                        <p:tgtEl>
                                          <p:spTgt spid="494596">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9459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title"/>
          </p:nvPr>
        </p:nvSpPr>
        <p:spPr>
          <a:noFill/>
        </p:spPr>
        <p:txBody>
          <a:bodyPr/>
          <a:lstStyle/>
          <a:p>
            <a:pPr eaLnBrk="1" hangingPunct="1"/>
            <a:r>
              <a:rPr lang="zh-CN" altLang="en-US" sz="1800">
                <a:ea typeface="宋体" panose="02010600030101010101" pitchFamily="2" charset="-122"/>
              </a:rPr>
              <a:t>声光调制的理论基础</a:t>
            </a:r>
          </a:p>
        </p:txBody>
      </p:sp>
      <p:sp>
        <p:nvSpPr>
          <p:cNvPr id="29699" name="Rectangle 7"/>
          <p:cNvSpPr>
            <a:spLocks noChangeArrowheads="1"/>
          </p:cNvSpPr>
          <p:nvPr/>
        </p:nvSpPr>
        <p:spPr bwMode="auto">
          <a:xfrm>
            <a:off x="2123700" y="1714501"/>
            <a:ext cx="4435830" cy="392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950">
                <a:latin typeface="Arial" panose="020B0604020202020204" pitchFamily="34" charset="0"/>
                <a:ea typeface="宋体" panose="02010600030101010101" pitchFamily="2" charset="-122"/>
              </a:rPr>
              <a:t>超声波是一种弹性波</a:t>
            </a:r>
            <a:r>
              <a:rPr lang="en-US" altLang="zh-CN" sz="1950">
                <a:latin typeface="Arial" panose="020B0604020202020204" pitchFamily="34" charset="0"/>
                <a:ea typeface="宋体" panose="02010600030101010101" pitchFamily="2" charset="-122"/>
              </a:rPr>
              <a:t>---</a:t>
            </a:r>
            <a:r>
              <a:rPr lang="zh-CN" altLang="en-US" sz="1950">
                <a:latin typeface="Arial" panose="020B0604020202020204" pitchFamily="34" charset="0"/>
                <a:ea typeface="宋体" panose="02010600030101010101" pitchFamily="2" charset="-122"/>
              </a:rPr>
              <a:t>纵向机械应力波</a:t>
            </a:r>
          </a:p>
        </p:txBody>
      </p:sp>
      <p:grpSp>
        <p:nvGrpSpPr>
          <p:cNvPr id="29700" name="Group 10"/>
          <p:cNvGrpSpPr>
            <a:grpSpLocks/>
          </p:cNvGrpSpPr>
          <p:nvPr/>
        </p:nvGrpSpPr>
        <p:grpSpPr bwMode="auto">
          <a:xfrm>
            <a:off x="1718072" y="2114551"/>
            <a:ext cx="5651897" cy="2768204"/>
            <a:chOff x="483" y="1249"/>
            <a:chExt cx="4747" cy="2325"/>
          </a:xfrm>
        </p:grpSpPr>
        <p:pic>
          <p:nvPicPr>
            <p:cNvPr id="29702"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l="148" t="7480" r="2510" b="3149"/>
            <a:stretch>
              <a:fillRect/>
            </a:stretch>
          </p:blipFill>
          <p:spPr bwMode="auto">
            <a:xfrm>
              <a:off x="483" y="1249"/>
              <a:ext cx="4747" cy="23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703" name="Rectangle 8"/>
            <p:cNvSpPr>
              <a:spLocks noChangeArrowheads="1"/>
            </p:cNvSpPr>
            <p:nvPr/>
          </p:nvSpPr>
          <p:spPr bwMode="auto">
            <a:xfrm>
              <a:off x="1654" y="3264"/>
              <a:ext cx="228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rgbClr val="CC00CC"/>
                  </a:solidFill>
                  <a:latin typeface="Arial" panose="020B0604020202020204" pitchFamily="34" charset="0"/>
                  <a:ea typeface="隶书" panose="02010509060101010101" pitchFamily="49" charset="-122"/>
                </a:rPr>
                <a:t>弹性声波在介质中的传播</a:t>
              </a:r>
            </a:p>
          </p:txBody>
        </p:sp>
      </p:grpSp>
      <p:sp>
        <p:nvSpPr>
          <p:cNvPr id="496649" name="Rectangle 9"/>
          <p:cNvSpPr>
            <a:spLocks noChangeArrowheads="1"/>
          </p:cNvSpPr>
          <p:nvPr/>
        </p:nvSpPr>
        <p:spPr bwMode="auto">
          <a:xfrm>
            <a:off x="1634267" y="4914901"/>
            <a:ext cx="5724645"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zh-CN" altLang="en-US" sz="1800">
                <a:solidFill>
                  <a:schemeClr val="tx2"/>
                </a:solidFill>
                <a:latin typeface="Arial" panose="020B0604020202020204" pitchFamily="34" charset="0"/>
                <a:ea typeface="宋体" panose="02010600030101010101" pitchFamily="2" charset="-122"/>
              </a:rPr>
              <a:t>波的传播引起质点振动，则质点间的弹性力不平衡，</a:t>
            </a:r>
          </a:p>
          <a:p>
            <a:pPr eaLnBrk="1" hangingPunct="1">
              <a:buFont typeface="Wingdings" panose="05000000000000000000" pitchFamily="2" charset="2"/>
              <a:buNone/>
            </a:pPr>
            <a:r>
              <a:rPr lang="zh-CN" altLang="en-US" sz="1800">
                <a:solidFill>
                  <a:schemeClr val="tx2"/>
                </a:solidFill>
                <a:latin typeface="Arial" panose="020B0604020202020204" pitchFamily="34" charset="0"/>
                <a:ea typeface="宋体" panose="02010600030101010101" pitchFamily="2" charset="-122"/>
              </a:rPr>
              <a:t>在介质内部不同的时间和空间产生了周期变化的应力。</a:t>
            </a:r>
          </a:p>
          <a:p>
            <a:pPr eaLnBrk="1" hangingPunct="1">
              <a:buFont typeface="Wingdings" panose="05000000000000000000" pitchFamily="2" charset="2"/>
              <a:buNone/>
            </a:pPr>
            <a:r>
              <a:rPr lang="zh-CN" altLang="en-US" sz="1800">
                <a:solidFill>
                  <a:schemeClr val="tx2"/>
                </a:solidFill>
                <a:latin typeface="Arial" panose="020B0604020202020204" pitchFamily="34" charset="0"/>
                <a:ea typeface="宋体" panose="02010600030101010101" pitchFamily="2" charset="-122"/>
              </a:rPr>
              <a:t>应力的存在造成介质内部相应的弹性变形</a:t>
            </a:r>
            <a:r>
              <a:rPr lang="en-US" altLang="zh-CN" sz="1800">
                <a:solidFill>
                  <a:schemeClr val="tx2"/>
                </a:solidFill>
                <a:latin typeface="Arial" panose="020B0604020202020204" pitchFamily="34" charset="0"/>
                <a:ea typeface="宋体" panose="02010600030101010101" pitchFamily="2" charset="-122"/>
              </a:rPr>
              <a:t>——</a:t>
            </a:r>
            <a:r>
              <a:rPr lang="zh-CN" altLang="en-US" sz="1800">
                <a:solidFill>
                  <a:schemeClr val="tx2"/>
                </a:solidFill>
                <a:latin typeface="Arial" panose="020B0604020202020204" pitchFamily="34" charset="0"/>
                <a:ea typeface="宋体" panose="02010600030101010101" pitchFamily="2" charset="-122"/>
              </a:rPr>
              <a:t>密度变化</a:t>
            </a:r>
          </a:p>
        </p:txBody>
      </p:sp>
    </p:spTree>
    <p:extLst>
      <p:ext uri="{BB962C8B-B14F-4D97-AF65-F5344CB8AC3E}">
        <p14:creationId xmlns:p14="http://schemas.microsoft.com/office/powerpoint/2010/main" val="7384516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6649"/>
                                        </p:tgtEl>
                                        <p:attrNameLst>
                                          <p:attrName>style.visibility</p:attrName>
                                        </p:attrNameLst>
                                      </p:cBhvr>
                                      <p:to>
                                        <p:strVal val="visible"/>
                                      </p:to>
                                    </p:set>
                                    <p:anim calcmode="lin" valueType="num">
                                      <p:cBhvr additive="base">
                                        <p:cTn id="7" dur="500" fill="hold"/>
                                        <p:tgtEl>
                                          <p:spTgt spid="496649"/>
                                        </p:tgtEl>
                                        <p:attrNameLst>
                                          <p:attrName>ppt_x</p:attrName>
                                        </p:attrNameLst>
                                      </p:cBhvr>
                                      <p:tavLst>
                                        <p:tav tm="0">
                                          <p:val>
                                            <p:strVal val="#ppt_x"/>
                                          </p:val>
                                        </p:tav>
                                        <p:tav tm="100000">
                                          <p:val>
                                            <p:strVal val="#ppt_x"/>
                                          </p:val>
                                        </p:tav>
                                      </p:tavLst>
                                    </p:anim>
                                    <p:anim calcmode="lin" valueType="num">
                                      <p:cBhvr additive="base">
                                        <p:cTn id="8" dur="500" fill="hold"/>
                                        <p:tgtEl>
                                          <p:spTgt spid="4966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30723" name="Rectangle 6"/>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30724" name="Rectangle 8"/>
          <p:cNvSpPr>
            <a:spLocks noChangeArrowheads="1"/>
          </p:cNvSpPr>
          <p:nvPr/>
        </p:nvSpPr>
        <p:spPr bwMode="auto">
          <a:xfrm>
            <a:off x="4479636" y="3193234"/>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30725" name="Rectangle 11"/>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声光调制的理论基础</a:t>
            </a:r>
            <a:endParaRPr lang="en-US" altLang="zh-CN" smtClean="0">
              <a:ea typeface="宋体" panose="02010600030101010101" pitchFamily="2" charset="-122"/>
            </a:endParaRPr>
          </a:p>
        </p:txBody>
      </p:sp>
      <p:sp>
        <p:nvSpPr>
          <p:cNvPr id="30726" name="Rectangle 13"/>
          <p:cNvSpPr>
            <a:spLocks noChangeArrowheads="1"/>
          </p:cNvSpPr>
          <p:nvPr/>
        </p:nvSpPr>
        <p:spPr bwMode="auto">
          <a:xfrm>
            <a:off x="2745876" y="1782366"/>
            <a:ext cx="34355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b="1">
                <a:solidFill>
                  <a:srgbClr val="CC00CC"/>
                </a:solidFill>
                <a:latin typeface="隶书" panose="02010509060101010101" pitchFamily="49" charset="-122"/>
                <a:ea typeface="隶书" panose="02010509060101010101" pitchFamily="49" charset="-122"/>
              </a:rPr>
              <a:t>弹性波－超声波的传播形式</a:t>
            </a:r>
          </a:p>
        </p:txBody>
      </p:sp>
      <p:sp>
        <p:nvSpPr>
          <p:cNvPr id="498702" name="Rectangle 14"/>
          <p:cNvSpPr>
            <a:spLocks noChangeArrowheads="1"/>
          </p:cNvSpPr>
          <p:nvPr/>
        </p:nvSpPr>
        <p:spPr bwMode="auto">
          <a:xfrm>
            <a:off x="1600662" y="2228851"/>
            <a:ext cx="610936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25000"/>
              </a:spcBef>
              <a:buClrTx/>
              <a:buFontTx/>
              <a:buNone/>
            </a:pPr>
            <a:r>
              <a:rPr lang="zh-CN" altLang="en-US" sz="2100">
                <a:latin typeface="Arial" panose="020B0604020202020204" pitchFamily="34" charset="0"/>
                <a:ea typeface="宋体" panose="02010600030101010101" pitchFamily="2" charset="-122"/>
              </a:rPr>
              <a:t>声波沿一方向传播，即</a:t>
            </a:r>
            <a:r>
              <a:rPr lang="zh-CN" altLang="en-US" sz="2100">
                <a:solidFill>
                  <a:srgbClr val="FF0000"/>
                </a:solidFill>
                <a:latin typeface="Arial" panose="020B0604020202020204" pitchFamily="34" charset="0"/>
                <a:ea typeface="黑体" panose="02010609060101010101" pitchFamily="49" charset="-122"/>
              </a:rPr>
              <a:t>行波</a:t>
            </a:r>
            <a:r>
              <a:rPr lang="zh-CN" altLang="en-US" sz="2100">
                <a:latin typeface="Arial" panose="020B0604020202020204" pitchFamily="34" charset="0"/>
                <a:ea typeface="宋体" panose="02010600030101010101" pitchFamily="2" charset="-122"/>
              </a:rPr>
              <a:t>。</a:t>
            </a:r>
          </a:p>
          <a:p>
            <a:pPr eaLnBrk="1" hangingPunct="1">
              <a:spcBef>
                <a:spcPct val="25000"/>
              </a:spcBef>
              <a:buClrTx/>
              <a:buFontTx/>
              <a:buNone/>
            </a:pPr>
            <a:r>
              <a:rPr lang="zh-CN" altLang="en-US" sz="2100">
                <a:solidFill>
                  <a:schemeClr val="tx2"/>
                </a:solidFill>
                <a:latin typeface="Arial" panose="020B0604020202020204" pitchFamily="34" charset="0"/>
                <a:ea typeface="宋体" panose="02010600030101010101" pitchFamily="2" charset="-122"/>
              </a:rPr>
              <a:t>设</a:t>
            </a:r>
            <a:r>
              <a:rPr lang="zh-CN" altLang="en-US" sz="2100">
                <a:latin typeface="Arial" panose="020B0604020202020204" pitchFamily="34" charset="0"/>
                <a:ea typeface="宋体" panose="02010600030101010101" pitchFamily="2" charset="-122"/>
              </a:rPr>
              <a:t>沿</a:t>
            </a:r>
            <a:r>
              <a:rPr lang="en-US" altLang="zh-CN" sz="2100">
                <a:latin typeface="Arial" panose="020B0604020202020204" pitchFamily="34" charset="0"/>
                <a:ea typeface="宋体" panose="02010600030101010101" pitchFamily="2" charset="-122"/>
              </a:rPr>
              <a:t>x</a:t>
            </a:r>
            <a:r>
              <a:rPr lang="zh-CN" altLang="en-US" sz="2100">
                <a:latin typeface="Arial" panose="020B0604020202020204" pitchFamily="34" charset="0"/>
                <a:ea typeface="宋体" panose="02010600030101010101" pitchFamily="2" charset="-122"/>
              </a:rPr>
              <a:t>方向传播。介质中存在弹性应变。</a:t>
            </a:r>
          </a:p>
          <a:p>
            <a:pPr eaLnBrk="1" hangingPunct="1">
              <a:spcBef>
                <a:spcPct val="25000"/>
              </a:spcBef>
              <a:buClrTx/>
              <a:buFontTx/>
              <a:buNone/>
            </a:pPr>
            <a:r>
              <a:rPr lang="zh-CN" altLang="en-US" sz="2100">
                <a:latin typeface="Arial" panose="020B0604020202020204" pitchFamily="34" charset="0"/>
                <a:ea typeface="宋体" panose="02010600030101010101" pitchFamily="2" charset="-122"/>
              </a:rPr>
              <a:t>为了简单起见，只讨论超声波是</a:t>
            </a:r>
            <a:r>
              <a:rPr lang="zh-CN" altLang="en-US" sz="2100">
                <a:solidFill>
                  <a:schemeClr val="tx2"/>
                </a:solidFill>
                <a:latin typeface="Arial" panose="020B0604020202020204" pitchFamily="34" charset="0"/>
                <a:ea typeface="宋体" panose="02010600030101010101" pitchFamily="2" charset="-122"/>
              </a:rPr>
              <a:t>平面纵波</a:t>
            </a:r>
            <a:r>
              <a:rPr lang="zh-CN" altLang="en-US" sz="2100">
                <a:latin typeface="Arial" panose="020B0604020202020204" pitchFamily="34" charset="0"/>
                <a:ea typeface="宋体" panose="02010600030101010101" pitchFamily="2" charset="-122"/>
              </a:rPr>
              <a:t>的情况。</a:t>
            </a:r>
          </a:p>
          <a:p>
            <a:pPr eaLnBrk="1" hangingPunct="1">
              <a:spcBef>
                <a:spcPct val="25000"/>
              </a:spcBef>
              <a:buClrTx/>
              <a:buFontTx/>
              <a:buNone/>
            </a:pPr>
            <a:r>
              <a:rPr lang="zh-CN" altLang="en-US" sz="2100">
                <a:latin typeface="Arial" panose="020B0604020202020204" pitchFamily="34" charset="0"/>
                <a:ea typeface="宋体" panose="02010600030101010101" pitchFamily="2" charset="-122"/>
              </a:rPr>
              <a:t>因此只在</a:t>
            </a:r>
            <a:r>
              <a:rPr lang="en-US" altLang="zh-CN" sz="2100">
                <a:solidFill>
                  <a:schemeClr val="tx2"/>
                </a:solidFill>
                <a:latin typeface="Arial" panose="020B0604020202020204" pitchFamily="34" charset="0"/>
                <a:ea typeface="宋体" panose="02010600030101010101" pitchFamily="2" charset="-122"/>
              </a:rPr>
              <a:t>x</a:t>
            </a:r>
            <a:r>
              <a:rPr lang="zh-CN" altLang="en-US" sz="2100">
                <a:latin typeface="Arial" panose="020B0604020202020204" pitchFamily="34" charset="0"/>
                <a:ea typeface="宋体" panose="02010600030101010101" pitchFamily="2" charset="-122"/>
              </a:rPr>
              <a:t>方向产生弹性应变。</a:t>
            </a:r>
          </a:p>
          <a:p>
            <a:pPr eaLnBrk="1" hangingPunct="1">
              <a:spcBef>
                <a:spcPct val="25000"/>
              </a:spcBef>
              <a:buClrTx/>
              <a:buFontTx/>
              <a:buNone/>
            </a:pPr>
            <a:r>
              <a:rPr lang="zh-CN" altLang="en-US" sz="2100" b="1">
                <a:solidFill>
                  <a:srgbClr val="FF0000"/>
                </a:solidFill>
                <a:latin typeface="Arial" panose="020B0604020202020204" pitchFamily="34" charset="0"/>
                <a:ea typeface="宋体" panose="02010600030101010101" pitchFamily="2" charset="-122"/>
              </a:rPr>
              <a:t>应变</a:t>
            </a:r>
            <a:r>
              <a:rPr lang="zh-CN" altLang="en-US" sz="2100">
                <a:latin typeface="Arial" panose="020B0604020202020204" pitchFamily="34" charset="0"/>
                <a:ea typeface="宋体" panose="02010600030101010101" pitchFamily="2" charset="-122"/>
              </a:rPr>
              <a:t>：位移在</a:t>
            </a:r>
            <a:r>
              <a:rPr lang="en-US" altLang="zh-CN" sz="2100">
                <a:latin typeface="Arial" panose="020B0604020202020204" pitchFamily="34" charset="0"/>
                <a:ea typeface="宋体" panose="02010600030101010101" pitchFamily="2" charset="-122"/>
              </a:rPr>
              <a:t>x</a:t>
            </a:r>
            <a:r>
              <a:rPr lang="zh-CN" altLang="en-US" sz="2100">
                <a:latin typeface="Arial" panose="020B0604020202020204" pitchFamily="34" charset="0"/>
                <a:ea typeface="宋体" panose="02010600030101010101" pitchFamily="2" charset="-122"/>
              </a:rPr>
              <a:t>方向变化率，即单位长度伸长量。</a:t>
            </a:r>
          </a:p>
        </p:txBody>
      </p:sp>
      <p:grpSp>
        <p:nvGrpSpPr>
          <p:cNvPr id="498711" name="Group 23"/>
          <p:cNvGrpSpPr>
            <a:grpSpLocks/>
          </p:cNvGrpSpPr>
          <p:nvPr/>
        </p:nvGrpSpPr>
        <p:grpSpPr bwMode="auto">
          <a:xfrm>
            <a:off x="2182417" y="4457701"/>
            <a:ext cx="4823222" cy="494110"/>
            <a:chOff x="345" y="2336"/>
            <a:chExt cx="4051" cy="415"/>
          </a:xfrm>
        </p:grpSpPr>
        <p:sp>
          <p:nvSpPr>
            <p:cNvPr id="30732" name="Rectangle 16"/>
            <p:cNvSpPr>
              <a:spLocks noChangeArrowheads="1"/>
            </p:cNvSpPr>
            <p:nvPr/>
          </p:nvSpPr>
          <p:spPr bwMode="auto">
            <a:xfrm>
              <a:off x="345" y="2352"/>
              <a:ext cx="174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b="1">
                  <a:solidFill>
                    <a:srgbClr val="CC00CC"/>
                  </a:solidFill>
                  <a:latin typeface="Arial" panose="020B0604020202020204" pitchFamily="34" charset="0"/>
                  <a:ea typeface="楷体_GB2312" pitchFamily="49" charset="-122"/>
                </a:rPr>
                <a:t>超声波表达式：</a:t>
              </a:r>
            </a:p>
          </p:txBody>
        </p:sp>
        <p:graphicFrame>
          <p:nvGraphicFramePr>
            <p:cNvPr id="30733" name="Object 17"/>
            <p:cNvGraphicFramePr>
              <a:graphicFrameLocks noChangeAspect="1"/>
            </p:cNvGraphicFramePr>
            <p:nvPr/>
          </p:nvGraphicFramePr>
          <p:xfrm>
            <a:off x="1891" y="2336"/>
            <a:ext cx="2505" cy="415"/>
          </p:xfrm>
          <a:graphic>
            <a:graphicData uri="http://schemas.openxmlformats.org/presentationml/2006/ole">
              <mc:AlternateContent xmlns:mc="http://schemas.openxmlformats.org/markup-compatibility/2006">
                <mc:Choice xmlns:v="urn:schemas-microsoft-com:vml" Requires="v">
                  <p:oleObj spid="_x0000_s527366" name="Equation" r:id="rId3" imgW="1651000" imgH="254000" progId="Equation.DSMT4">
                    <p:embed/>
                  </p:oleObj>
                </mc:Choice>
                <mc:Fallback>
                  <p:oleObj name="Equation" r:id="rId3" imgW="16510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1" y="2336"/>
                          <a:ext cx="2505"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98719" name="Group 31"/>
          <p:cNvGrpSpPr>
            <a:grpSpLocks/>
          </p:cNvGrpSpPr>
          <p:nvPr/>
        </p:nvGrpSpPr>
        <p:grpSpPr bwMode="auto">
          <a:xfrm>
            <a:off x="3286127" y="5175648"/>
            <a:ext cx="3571875" cy="482203"/>
            <a:chOff x="1800" y="3627"/>
            <a:chExt cx="3000" cy="405"/>
          </a:xfrm>
        </p:grpSpPr>
        <p:graphicFrame>
          <p:nvGraphicFramePr>
            <p:cNvPr id="30730" name="Object 19"/>
            <p:cNvGraphicFramePr>
              <a:graphicFrameLocks noChangeAspect="1"/>
            </p:cNvGraphicFramePr>
            <p:nvPr/>
          </p:nvGraphicFramePr>
          <p:xfrm>
            <a:off x="2403" y="3627"/>
            <a:ext cx="2397" cy="405"/>
          </p:xfrm>
          <a:graphic>
            <a:graphicData uri="http://schemas.openxmlformats.org/presentationml/2006/ole">
              <mc:AlternateContent xmlns:mc="http://schemas.openxmlformats.org/markup-compatibility/2006">
                <mc:Choice xmlns:v="urn:schemas-microsoft-com:vml" Requires="v">
                  <p:oleObj spid="_x0000_s527367" name="Equation" r:id="rId5" imgW="1524000" imgH="254000" progId="Equation.DSMT4">
                    <p:embed/>
                  </p:oleObj>
                </mc:Choice>
                <mc:Fallback>
                  <p:oleObj name="Equation" r:id="rId5" imgW="15240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3" y="3627"/>
                          <a:ext cx="2397"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1" name="Rectangle 21"/>
            <p:cNvSpPr>
              <a:spLocks noChangeArrowheads="1"/>
            </p:cNvSpPr>
            <p:nvPr/>
          </p:nvSpPr>
          <p:spPr bwMode="auto">
            <a:xfrm>
              <a:off x="1800" y="3628"/>
              <a:ext cx="83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b="1">
                  <a:solidFill>
                    <a:srgbClr val="CC00CC"/>
                  </a:solidFill>
                  <a:latin typeface="Arial" panose="020B0604020202020204" pitchFamily="34" charset="0"/>
                  <a:ea typeface="楷体_GB2312" pitchFamily="49" charset="-122"/>
                </a:rPr>
                <a:t>应变：</a:t>
              </a:r>
            </a:p>
          </p:txBody>
        </p:sp>
      </p:grpSp>
    </p:spTree>
    <p:extLst>
      <p:ext uri="{BB962C8B-B14F-4D97-AF65-F5344CB8AC3E}">
        <p14:creationId xmlns:p14="http://schemas.microsoft.com/office/powerpoint/2010/main" val="403307198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98702">
                                            <p:txEl>
                                              <p:pRg st="0" end="0"/>
                                            </p:txEl>
                                          </p:spTgt>
                                        </p:tgtEl>
                                        <p:attrNameLst>
                                          <p:attrName>style.visibility</p:attrName>
                                        </p:attrNameLst>
                                      </p:cBhvr>
                                      <p:to>
                                        <p:strVal val="visible"/>
                                      </p:to>
                                    </p:set>
                                    <p:anim calcmode="lin" valueType="num">
                                      <p:cBhvr additive="base">
                                        <p:cTn id="7" dur="500" fill="hold"/>
                                        <p:tgtEl>
                                          <p:spTgt spid="49870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987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98702">
                                            <p:txEl>
                                              <p:pRg st="1" end="1"/>
                                            </p:txEl>
                                          </p:spTgt>
                                        </p:tgtEl>
                                        <p:attrNameLst>
                                          <p:attrName>style.visibility</p:attrName>
                                        </p:attrNameLst>
                                      </p:cBhvr>
                                      <p:to>
                                        <p:strVal val="visible"/>
                                      </p:to>
                                    </p:set>
                                    <p:anim calcmode="lin" valueType="num">
                                      <p:cBhvr additive="base">
                                        <p:cTn id="13" dur="500" fill="hold"/>
                                        <p:tgtEl>
                                          <p:spTgt spid="49870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9870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98702">
                                            <p:txEl>
                                              <p:pRg st="2" end="2"/>
                                            </p:txEl>
                                          </p:spTgt>
                                        </p:tgtEl>
                                        <p:attrNameLst>
                                          <p:attrName>style.visibility</p:attrName>
                                        </p:attrNameLst>
                                      </p:cBhvr>
                                      <p:to>
                                        <p:strVal val="visible"/>
                                      </p:to>
                                    </p:set>
                                    <p:anim calcmode="lin" valueType="num">
                                      <p:cBhvr additive="base">
                                        <p:cTn id="19" dur="500" fill="hold"/>
                                        <p:tgtEl>
                                          <p:spTgt spid="498702">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98702">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498702">
                                            <p:txEl>
                                              <p:pRg st="3" end="3"/>
                                            </p:txEl>
                                          </p:spTgt>
                                        </p:tgtEl>
                                        <p:attrNameLst>
                                          <p:attrName>style.visibility</p:attrName>
                                        </p:attrNameLst>
                                      </p:cBhvr>
                                      <p:to>
                                        <p:strVal val="visible"/>
                                      </p:to>
                                    </p:set>
                                    <p:anim calcmode="lin" valueType="num">
                                      <p:cBhvr additive="base">
                                        <p:cTn id="23" dur="500" fill="hold"/>
                                        <p:tgtEl>
                                          <p:spTgt spid="498702">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9870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498702">
                                            <p:txEl>
                                              <p:pRg st="4" end="4"/>
                                            </p:txEl>
                                          </p:spTgt>
                                        </p:tgtEl>
                                        <p:attrNameLst>
                                          <p:attrName>style.visibility</p:attrName>
                                        </p:attrNameLst>
                                      </p:cBhvr>
                                      <p:to>
                                        <p:strVal val="visible"/>
                                      </p:to>
                                    </p:set>
                                    <p:anim calcmode="lin" valueType="num">
                                      <p:cBhvr additive="base">
                                        <p:cTn id="29" dur="500" fill="hold"/>
                                        <p:tgtEl>
                                          <p:spTgt spid="498702">
                                            <p:txEl>
                                              <p:pRg st="4" end="4"/>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9870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nodeType="clickEffect">
                                  <p:stCondLst>
                                    <p:cond delay="0"/>
                                  </p:stCondLst>
                                  <p:childTnLst>
                                    <p:set>
                                      <p:cBhvr>
                                        <p:cTn id="34" dur="1" fill="hold">
                                          <p:stCondLst>
                                            <p:cond delay="0"/>
                                          </p:stCondLst>
                                        </p:cTn>
                                        <p:tgtEl>
                                          <p:spTgt spid="498711"/>
                                        </p:tgtEl>
                                        <p:attrNameLst>
                                          <p:attrName>style.visibility</p:attrName>
                                        </p:attrNameLst>
                                      </p:cBhvr>
                                      <p:to>
                                        <p:strVal val="visible"/>
                                      </p:to>
                                    </p:set>
                                    <p:anim calcmode="lin" valueType="num">
                                      <p:cBhvr additive="base">
                                        <p:cTn id="35" dur="500" fill="hold"/>
                                        <p:tgtEl>
                                          <p:spTgt spid="498711"/>
                                        </p:tgtEl>
                                        <p:attrNameLst>
                                          <p:attrName>ppt_x</p:attrName>
                                        </p:attrNameLst>
                                      </p:cBhvr>
                                      <p:tavLst>
                                        <p:tav tm="0">
                                          <p:val>
                                            <p:strVal val="1+#ppt_w/2"/>
                                          </p:val>
                                        </p:tav>
                                        <p:tav tm="100000">
                                          <p:val>
                                            <p:strVal val="#ppt_x"/>
                                          </p:val>
                                        </p:tav>
                                      </p:tavLst>
                                    </p:anim>
                                    <p:anim calcmode="lin" valueType="num">
                                      <p:cBhvr additive="base">
                                        <p:cTn id="36" dur="500" fill="hold"/>
                                        <p:tgtEl>
                                          <p:spTgt spid="498711"/>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nodeType="clickEffect">
                                  <p:stCondLst>
                                    <p:cond delay="0"/>
                                  </p:stCondLst>
                                  <p:childTnLst>
                                    <p:set>
                                      <p:cBhvr>
                                        <p:cTn id="40" dur="1" fill="hold">
                                          <p:stCondLst>
                                            <p:cond delay="0"/>
                                          </p:stCondLst>
                                        </p:cTn>
                                        <p:tgtEl>
                                          <p:spTgt spid="498719"/>
                                        </p:tgtEl>
                                        <p:attrNameLst>
                                          <p:attrName>style.visibility</p:attrName>
                                        </p:attrNameLst>
                                      </p:cBhvr>
                                      <p:to>
                                        <p:strVal val="visible"/>
                                      </p:to>
                                    </p:set>
                                    <p:anim calcmode="lin" valueType="num">
                                      <p:cBhvr additive="base">
                                        <p:cTn id="41" dur="500" fill="hold"/>
                                        <p:tgtEl>
                                          <p:spTgt spid="498719"/>
                                        </p:tgtEl>
                                        <p:attrNameLst>
                                          <p:attrName>ppt_x</p:attrName>
                                        </p:attrNameLst>
                                      </p:cBhvr>
                                      <p:tavLst>
                                        <p:tav tm="0">
                                          <p:val>
                                            <p:strVal val="1+#ppt_w/2"/>
                                          </p:val>
                                        </p:tav>
                                        <p:tav tm="100000">
                                          <p:val>
                                            <p:strVal val="#ppt_x"/>
                                          </p:val>
                                        </p:tav>
                                      </p:tavLst>
                                    </p:anim>
                                    <p:anim calcmode="lin" valueType="num">
                                      <p:cBhvr additive="base">
                                        <p:cTn id="42" dur="500" fill="hold"/>
                                        <p:tgtEl>
                                          <p:spTgt spid="4987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9717" name="Object 5"/>
          <p:cNvGraphicFramePr>
            <a:graphicFrameLocks noChangeAspect="1"/>
          </p:cNvGraphicFramePr>
          <p:nvPr/>
        </p:nvGraphicFramePr>
        <p:xfrm>
          <a:off x="2996805" y="2914650"/>
          <a:ext cx="3187303" cy="482204"/>
        </p:xfrm>
        <a:graphic>
          <a:graphicData uri="http://schemas.openxmlformats.org/presentationml/2006/ole">
            <mc:AlternateContent xmlns:mc="http://schemas.openxmlformats.org/markup-compatibility/2006">
              <mc:Choice xmlns:v="urn:schemas-microsoft-com:vml" Requires="v">
                <p:oleObj spid="_x0000_s528392" name="Equation" r:id="rId3" imgW="1701800" imgH="254000" progId="Equation.DSMT4">
                  <p:embed/>
                </p:oleObj>
              </mc:Choice>
              <mc:Fallback>
                <p:oleObj name="Equation" r:id="rId3" imgW="17018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6805" y="2914650"/>
                        <a:ext cx="3187303" cy="48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1747" name="Group 16"/>
          <p:cNvGrpSpPr>
            <a:grpSpLocks/>
          </p:cNvGrpSpPr>
          <p:nvPr/>
        </p:nvGrpSpPr>
        <p:grpSpPr bwMode="auto">
          <a:xfrm>
            <a:off x="1447801" y="1714500"/>
            <a:ext cx="5081588" cy="1147763"/>
            <a:chOff x="256" y="720"/>
            <a:chExt cx="4268" cy="964"/>
          </a:xfrm>
        </p:grpSpPr>
        <p:graphicFrame>
          <p:nvGraphicFramePr>
            <p:cNvPr id="31753" name="Object 10"/>
            <p:cNvGraphicFramePr>
              <a:graphicFrameLocks noChangeAspect="1"/>
            </p:cNvGraphicFramePr>
            <p:nvPr/>
          </p:nvGraphicFramePr>
          <p:xfrm>
            <a:off x="988" y="1056"/>
            <a:ext cx="3536" cy="628"/>
          </p:xfrm>
          <a:graphic>
            <a:graphicData uri="http://schemas.openxmlformats.org/presentationml/2006/ole">
              <mc:AlternateContent xmlns:mc="http://schemas.openxmlformats.org/markup-compatibility/2006">
                <mc:Choice xmlns:v="urn:schemas-microsoft-com:vml" Requires="v">
                  <p:oleObj spid="_x0000_s528393" name="Equation" r:id="rId5" imgW="2247900" imgH="393700" progId="Equation.DSMT4">
                    <p:embed/>
                  </p:oleObj>
                </mc:Choice>
                <mc:Fallback>
                  <p:oleObj name="Equation" r:id="rId5" imgW="22479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 y="1056"/>
                          <a:ext cx="3536"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4" name="Rectangle 11"/>
            <p:cNvSpPr>
              <a:spLocks noChangeArrowheads="1"/>
            </p:cNvSpPr>
            <p:nvPr/>
          </p:nvSpPr>
          <p:spPr bwMode="auto">
            <a:xfrm>
              <a:off x="256" y="720"/>
              <a:ext cx="2203"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b="1">
                  <a:solidFill>
                    <a:srgbClr val="CC00CC"/>
                  </a:solidFill>
                  <a:latin typeface="Arial" panose="020B0604020202020204" pitchFamily="34" charset="0"/>
                  <a:ea typeface="楷体_GB2312" pitchFamily="49" charset="-122"/>
                </a:rPr>
                <a:t>介质折射率的变化：</a:t>
              </a:r>
            </a:p>
          </p:txBody>
        </p:sp>
      </p:grpSp>
      <p:sp>
        <p:nvSpPr>
          <p:cNvPr id="31748" name="Rectangle 12"/>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声光调制的理论基础</a:t>
            </a:r>
            <a:endParaRPr lang="en-US" altLang="zh-CN" smtClean="0">
              <a:ea typeface="宋体" panose="02010600030101010101" pitchFamily="2" charset="-122"/>
            </a:endParaRPr>
          </a:p>
        </p:txBody>
      </p:sp>
      <p:grpSp>
        <p:nvGrpSpPr>
          <p:cNvPr id="499727" name="Group 15"/>
          <p:cNvGrpSpPr>
            <a:grpSpLocks/>
          </p:cNvGrpSpPr>
          <p:nvPr/>
        </p:nvGrpSpPr>
        <p:grpSpPr bwMode="auto">
          <a:xfrm>
            <a:off x="1333502" y="3496866"/>
            <a:ext cx="5193506" cy="1646634"/>
            <a:chOff x="160" y="2217"/>
            <a:chExt cx="4362" cy="1383"/>
          </a:xfrm>
        </p:grpSpPr>
        <p:sp>
          <p:nvSpPr>
            <p:cNvPr id="31751" name="Rectangle 8"/>
            <p:cNvSpPr>
              <a:spLocks noChangeArrowheads="1"/>
            </p:cNvSpPr>
            <p:nvPr/>
          </p:nvSpPr>
          <p:spPr bwMode="auto">
            <a:xfrm>
              <a:off x="160" y="2217"/>
              <a:ext cx="243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b="1">
                  <a:solidFill>
                    <a:srgbClr val="CC00CC"/>
                  </a:solidFill>
                  <a:latin typeface="Arial" panose="020B0604020202020204" pitchFamily="34" charset="0"/>
                  <a:ea typeface="楷体_GB2312" pitchFamily="49" charset="-122"/>
                </a:rPr>
                <a:t>介质折射率（</a:t>
              </a:r>
              <a:r>
                <a:rPr lang="zh-CN" altLang="en-US" sz="2100" b="1">
                  <a:solidFill>
                    <a:schemeClr val="accent1"/>
                  </a:solidFill>
                  <a:latin typeface="Arial" panose="020B0604020202020204" pitchFamily="34" charset="0"/>
                  <a:ea typeface="楷体_GB2312" pitchFamily="49" charset="-122"/>
                </a:rPr>
                <a:t>行波</a:t>
              </a:r>
              <a:r>
                <a:rPr lang="zh-CN" altLang="en-US" sz="2100" b="1">
                  <a:solidFill>
                    <a:srgbClr val="CC00CC"/>
                  </a:solidFill>
                  <a:latin typeface="Arial" panose="020B0604020202020204" pitchFamily="34" charset="0"/>
                  <a:ea typeface="楷体_GB2312" pitchFamily="49" charset="-122"/>
                </a:rPr>
                <a:t>）：</a:t>
              </a:r>
            </a:p>
          </p:txBody>
        </p:sp>
        <p:graphicFrame>
          <p:nvGraphicFramePr>
            <p:cNvPr id="31752" name="Object 7"/>
            <p:cNvGraphicFramePr>
              <a:graphicFrameLocks noChangeAspect="1"/>
            </p:cNvGraphicFramePr>
            <p:nvPr/>
          </p:nvGraphicFramePr>
          <p:xfrm>
            <a:off x="1006" y="2547"/>
            <a:ext cx="3516" cy="1053"/>
          </p:xfrm>
          <a:graphic>
            <a:graphicData uri="http://schemas.openxmlformats.org/presentationml/2006/ole">
              <mc:AlternateContent xmlns:mc="http://schemas.openxmlformats.org/markup-compatibility/2006">
                <mc:Choice xmlns:v="urn:schemas-microsoft-com:vml" Requires="v">
                  <p:oleObj spid="_x0000_s528394" name="Equation" r:id="rId7" imgW="2235200" imgH="660400" progId="Equation.DSMT4">
                    <p:embed/>
                  </p:oleObj>
                </mc:Choice>
                <mc:Fallback>
                  <p:oleObj name="Equation" r:id="rId7" imgW="2235200" imgH="660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6" y="2547"/>
                          <a:ext cx="3516" cy="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99725" name="Text Box 13"/>
          <p:cNvSpPr txBox="1">
            <a:spLocks noChangeArrowheads="1"/>
          </p:cNvSpPr>
          <p:nvPr/>
        </p:nvSpPr>
        <p:spPr bwMode="auto">
          <a:xfrm>
            <a:off x="2366102" y="5119688"/>
            <a:ext cx="38667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100" b="1">
                <a:solidFill>
                  <a:srgbClr val="FF0000"/>
                </a:solidFill>
                <a:latin typeface="Arial" panose="020B0604020202020204" pitchFamily="34" charset="0"/>
                <a:ea typeface="宋体" panose="02010600030101010101" pitchFamily="2" charset="-122"/>
              </a:rPr>
              <a:t>S</a:t>
            </a:r>
            <a:r>
              <a:rPr lang="zh-CN" altLang="en-US" sz="2100" b="1">
                <a:solidFill>
                  <a:srgbClr val="FF0000"/>
                </a:solidFill>
                <a:latin typeface="Arial" panose="020B0604020202020204" pitchFamily="34" charset="0"/>
                <a:ea typeface="宋体" panose="02010600030101010101" pitchFamily="2" charset="-122"/>
              </a:rPr>
              <a:t>：</a:t>
            </a:r>
            <a:r>
              <a:rPr lang="zh-CN" altLang="en-US" sz="2100">
                <a:latin typeface="Arial" panose="020B0604020202020204" pitchFamily="34" charset="0"/>
                <a:ea typeface="宋体" panose="02010600030101010101" pitchFamily="2" charset="-122"/>
              </a:rPr>
              <a:t>超声波引起介质产生的应变</a:t>
            </a:r>
          </a:p>
          <a:p>
            <a:pPr eaLnBrk="1" hangingPunct="1">
              <a:spcBef>
                <a:spcPct val="0"/>
              </a:spcBef>
              <a:buClrTx/>
              <a:buFontTx/>
              <a:buNone/>
            </a:pPr>
            <a:r>
              <a:rPr lang="en-US" altLang="zh-CN" sz="2100" b="1">
                <a:solidFill>
                  <a:srgbClr val="FF0000"/>
                </a:solidFill>
                <a:latin typeface="Arial" panose="020B0604020202020204" pitchFamily="34" charset="0"/>
                <a:ea typeface="宋体" panose="02010600030101010101" pitchFamily="2" charset="-122"/>
              </a:rPr>
              <a:t>P</a:t>
            </a:r>
            <a:r>
              <a:rPr lang="zh-CN" altLang="en-US" sz="2100" b="1">
                <a:solidFill>
                  <a:srgbClr val="FF0000"/>
                </a:solidFill>
                <a:latin typeface="Arial" panose="020B0604020202020204" pitchFamily="34" charset="0"/>
                <a:ea typeface="宋体" panose="02010600030101010101" pitchFamily="2" charset="-122"/>
              </a:rPr>
              <a:t>：</a:t>
            </a:r>
            <a:r>
              <a:rPr lang="zh-CN" altLang="en-US" sz="2100">
                <a:latin typeface="Arial" panose="020B0604020202020204" pitchFamily="34" charset="0"/>
                <a:ea typeface="宋体" panose="02010600030101010101" pitchFamily="2" charset="-122"/>
              </a:rPr>
              <a:t>材料的弹光系数</a:t>
            </a:r>
          </a:p>
        </p:txBody>
      </p:sp>
    </p:spTree>
    <p:extLst>
      <p:ext uri="{BB962C8B-B14F-4D97-AF65-F5344CB8AC3E}">
        <p14:creationId xmlns:p14="http://schemas.microsoft.com/office/powerpoint/2010/main" val="3057804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99717"/>
                                        </p:tgtEl>
                                        <p:attrNameLst>
                                          <p:attrName>style.visibility</p:attrName>
                                        </p:attrNameLst>
                                      </p:cBhvr>
                                      <p:to>
                                        <p:strVal val="visible"/>
                                      </p:to>
                                    </p:set>
                                    <p:anim calcmode="lin" valueType="num">
                                      <p:cBhvr additive="base">
                                        <p:cTn id="7" dur="500" fill="hold"/>
                                        <p:tgtEl>
                                          <p:spTgt spid="499717"/>
                                        </p:tgtEl>
                                        <p:attrNameLst>
                                          <p:attrName>ppt_x</p:attrName>
                                        </p:attrNameLst>
                                      </p:cBhvr>
                                      <p:tavLst>
                                        <p:tav tm="0">
                                          <p:val>
                                            <p:strVal val="1+#ppt_w/2"/>
                                          </p:val>
                                        </p:tav>
                                        <p:tav tm="100000">
                                          <p:val>
                                            <p:strVal val="#ppt_x"/>
                                          </p:val>
                                        </p:tav>
                                      </p:tavLst>
                                    </p:anim>
                                    <p:anim calcmode="lin" valueType="num">
                                      <p:cBhvr additive="base">
                                        <p:cTn id="8" dur="500" fill="hold"/>
                                        <p:tgtEl>
                                          <p:spTgt spid="4997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99727"/>
                                        </p:tgtEl>
                                        <p:attrNameLst>
                                          <p:attrName>style.visibility</p:attrName>
                                        </p:attrNameLst>
                                      </p:cBhvr>
                                      <p:to>
                                        <p:strVal val="visible"/>
                                      </p:to>
                                    </p:set>
                                    <p:anim calcmode="lin" valueType="num">
                                      <p:cBhvr additive="base">
                                        <p:cTn id="13" dur="500" fill="hold"/>
                                        <p:tgtEl>
                                          <p:spTgt spid="499727"/>
                                        </p:tgtEl>
                                        <p:attrNameLst>
                                          <p:attrName>ppt_x</p:attrName>
                                        </p:attrNameLst>
                                      </p:cBhvr>
                                      <p:tavLst>
                                        <p:tav tm="0">
                                          <p:val>
                                            <p:strVal val="1+#ppt_w/2"/>
                                          </p:val>
                                        </p:tav>
                                        <p:tav tm="100000">
                                          <p:val>
                                            <p:strVal val="#ppt_x"/>
                                          </p:val>
                                        </p:tav>
                                      </p:tavLst>
                                    </p:anim>
                                    <p:anim calcmode="lin" valueType="num">
                                      <p:cBhvr additive="base">
                                        <p:cTn id="14" dur="500" fill="hold"/>
                                        <p:tgtEl>
                                          <p:spTgt spid="49972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99725"/>
                                        </p:tgtEl>
                                        <p:attrNameLst>
                                          <p:attrName>style.visibility</p:attrName>
                                        </p:attrNameLst>
                                      </p:cBhvr>
                                      <p:to>
                                        <p:strVal val="visible"/>
                                      </p:to>
                                    </p:set>
                                    <p:anim calcmode="lin" valueType="num">
                                      <p:cBhvr additive="base">
                                        <p:cTn id="19" dur="500" fill="hold"/>
                                        <p:tgtEl>
                                          <p:spTgt spid="499725"/>
                                        </p:tgtEl>
                                        <p:attrNameLst>
                                          <p:attrName>ppt_x</p:attrName>
                                        </p:attrNameLst>
                                      </p:cBhvr>
                                      <p:tavLst>
                                        <p:tav tm="0">
                                          <p:val>
                                            <p:strVal val="1+#ppt_w/2"/>
                                          </p:val>
                                        </p:tav>
                                        <p:tav tm="100000">
                                          <p:val>
                                            <p:strVal val="#ppt_x"/>
                                          </p:val>
                                        </p:tav>
                                      </p:tavLst>
                                    </p:anim>
                                    <p:anim calcmode="lin" valueType="num">
                                      <p:cBhvr additive="base">
                                        <p:cTn id="20" dur="500" fill="hold"/>
                                        <p:tgtEl>
                                          <p:spTgt spid="4997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声光调制的理论基础</a:t>
            </a:r>
            <a:endParaRPr lang="en-US" altLang="zh-CN" smtClean="0">
              <a:ea typeface="宋体" panose="02010600030101010101" pitchFamily="2" charset="-122"/>
            </a:endParaRPr>
          </a:p>
        </p:txBody>
      </p:sp>
      <p:sp>
        <p:nvSpPr>
          <p:cNvPr id="32771" name="Rectangle 5"/>
          <p:cNvSpPr>
            <a:spLocks noChangeArrowheads="1"/>
          </p:cNvSpPr>
          <p:nvPr/>
        </p:nvSpPr>
        <p:spPr bwMode="auto">
          <a:xfrm>
            <a:off x="1326668" y="1668066"/>
            <a:ext cx="7232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buFont typeface="Wingdings" panose="05000000000000000000" pitchFamily="2" charset="2"/>
              <a:buNone/>
            </a:pPr>
            <a:r>
              <a:rPr lang="zh-CN" altLang="en-US" sz="2100">
                <a:solidFill>
                  <a:srgbClr val="FF0000"/>
                </a:solidFill>
                <a:latin typeface="Arial" panose="020B0604020202020204" pitchFamily="34" charset="0"/>
                <a:ea typeface="黑体" panose="02010609060101010101" pitchFamily="49" charset="-122"/>
              </a:rPr>
              <a:t>驻波</a:t>
            </a:r>
          </a:p>
        </p:txBody>
      </p:sp>
      <p:sp>
        <p:nvSpPr>
          <p:cNvPr id="32772" name="Rectangle 6"/>
          <p:cNvSpPr>
            <a:spLocks noChangeArrowheads="1"/>
          </p:cNvSpPr>
          <p:nvPr/>
        </p:nvSpPr>
        <p:spPr bwMode="auto">
          <a:xfrm>
            <a:off x="1432486" y="2057400"/>
            <a:ext cx="64171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latin typeface="Arial" panose="020B0604020202020204" pitchFamily="34" charset="0"/>
                <a:ea typeface="宋体" panose="02010600030101010101" pitchFamily="2" charset="-122"/>
              </a:rPr>
              <a:t>当两列超声波在同一直线上，沿相反方向传播时，形成驻波。</a:t>
            </a:r>
          </a:p>
        </p:txBody>
      </p:sp>
      <p:grpSp>
        <p:nvGrpSpPr>
          <p:cNvPr id="503821" name="Group 13"/>
          <p:cNvGrpSpPr>
            <a:grpSpLocks/>
          </p:cNvGrpSpPr>
          <p:nvPr/>
        </p:nvGrpSpPr>
        <p:grpSpPr bwMode="auto">
          <a:xfrm>
            <a:off x="1213247" y="2400300"/>
            <a:ext cx="4437459" cy="1296591"/>
            <a:chOff x="59" y="1488"/>
            <a:chExt cx="3727" cy="1089"/>
          </a:xfrm>
        </p:grpSpPr>
        <p:sp>
          <p:nvSpPr>
            <p:cNvPr id="32778" name="Rectangle 7"/>
            <p:cNvSpPr>
              <a:spLocks noChangeArrowheads="1"/>
            </p:cNvSpPr>
            <p:nvPr/>
          </p:nvSpPr>
          <p:spPr bwMode="auto">
            <a:xfrm>
              <a:off x="59" y="1488"/>
              <a:ext cx="326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tx2"/>
                  </a:solidFill>
                  <a:latin typeface="Arial" panose="020B0604020202020204" pitchFamily="34" charset="0"/>
                  <a:ea typeface="宋体" panose="02010600030101010101" pitchFamily="2" charset="-122"/>
                </a:rPr>
                <a:t>设</a:t>
              </a:r>
              <a:r>
                <a:rPr lang="zh-CN" altLang="en-US" sz="1800">
                  <a:latin typeface="Arial" panose="020B0604020202020204" pitchFamily="34" charset="0"/>
                  <a:ea typeface="宋体" panose="02010600030101010101" pitchFamily="2" charset="-122"/>
                </a:rPr>
                <a:t>参数相同的两列波，</a:t>
              </a:r>
              <a:r>
                <a:rPr lang="zh-CN" altLang="en-US" sz="1800" b="1">
                  <a:solidFill>
                    <a:srgbClr val="FF0000"/>
                  </a:solidFill>
                  <a:latin typeface="Arial" panose="020B0604020202020204" pitchFamily="34" charset="0"/>
                  <a:ea typeface="宋体" panose="02010600030101010101" pitchFamily="2" charset="-122"/>
                </a:rPr>
                <a:t>质点位移</a:t>
              </a:r>
              <a:r>
                <a:rPr lang="zh-CN" altLang="en-US" sz="1800">
                  <a:latin typeface="Arial" panose="020B0604020202020204" pitchFamily="34" charset="0"/>
                  <a:ea typeface="宋体" panose="02010600030101010101" pitchFamily="2" charset="-122"/>
                </a:rPr>
                <a:t>为：</a:t>
              </a:r>
            </a:p>
          </p:txBody>
        </p:sp>
        <p:graphicFrame>
          <p:nvGraphicFramePr>
            <p:cNvPr id="32779" name="Object 8"/>
            <p:cNvGraphicFramePr>
              <a:graphicFrameLocks noChangeAspect="1"/>
            </p:cNvGraphicFramePr>
            <p:nvPr/>
          </p:nvGraphicFramePr>
          <p:xfrm>
            <a:off x="1398" y="1872"/>
            <a:ext cx="2388" cy="705"/>
          </p:xfrm>
          <a:graphic>
            <a:graphicData uri="http://schemas.openxmlformats.org/presentationml/2006/ole">
              <mc:AlternateContent xmlns:mc="http://schemas.openxmlformats.org/markup-compatibility/2006">
                <mc:Choice xmlns:v="urn:schemas-microsoft-com:vml" Requires="v">
                  <p:oleObj spid="_x0000_s529414" name="Equation" r:id="rId3" imgW="1549400" imgH="457200" progId="Equation.DSMT4">
                    <p:embed/>
                  </p:oleObj>
                </mc:Choice>
                <mc:Fallback>
                  <p:oleObj name="Equation" r:id="rId3" imgW="15494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 y="1872"/>
                          <a:ext cx="2388"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03818" name="Text Box 10"/>
          <p:cNvSpPr txBox="1">
            <a:spLocks noChangeArrowheads="1"/>
          </p:cNvSpPr>
          <p:nvPr/>
        </p:nvSpPr>
        <p:spPr bwMode="auto">
          <a:xfrm>
            <a:off x="3080288" y="5119688"/>
            <a:ext cx="205056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l-GR" altLang="zh-CN" sz="2100" b="1" dirty="0">
                <a:solidFill>
                  <a:srgbClr val="FF0000"/>
                </a:solidFill>
                <a:latin typeface="Arial" panose="020B0604020202020204" pitchFamily="34" charset="0"/>
                <a:cs typeface="Arial" panose="020B0604020202020204" pitchFamily="34" charset="0"/>
              </a:rPr>
              <a:t>λ</a:t>
            </a:r>
            <a:r>
              <a:rPr lang="en-US" altLang="zh-CN" sz="2100" b="1" baseline="-25000" dirty="0">
                <a:solidFill>
                  <a:srgbClr val="FF0000"/>
                </a:solidFill>
                <a:latin typeface="Arial" panose="020B0604020202020204" pitchFamily="34" charset="0"/>
                <a:ea typeface="宋体" panose="02010600030101010101" pitchFamily="2" charset="-122"/>
                <a:cs typeface="Arial" panose="020B0604020202020204" pitchFamily="34" charset="0"/>
              </a:rPr>
              <a:t>s</a:t>
            </a:r>
            <a:r>
              <a:rPr lang="zh-CN" altLang="en-US" sz="2100" b="1" dirty="0">
                <a:solidFill>
                  <a:srgbClr val="FF0000"/>
                </a:solidFill>
                <a:latin typeface="Arial" panose="020B0604020202020204" pitchFamily="34" charset="0"/>
                <a:ea typeface="宋体" panose="02010600030101010101" pitchFamily="2" charset="-122"/>
              </a:rPr>
              <a:t>：</a:t>
            </a:r>
            <a:r>
              <a:rPr lang="zh-CN" altLang="en-US" sz="2100" dirty="0">
                <a:latin typeface="Arial" panose="020B0604020202020204" pitchFamily="34" charset="0"/>
                <a:ea typeface="宋体" panose="02010600030101010101" pitchFamily="2" charset="-122"/>
              </a:rPr>
              <a:t>声波的波长</a:t>
            </a:r>
            <a:endParaRPr lang="en-US" altLang="zh-CN" sz="2100" dirty="0">
              <a:latin typeface="Arial" panose="020B0604020202020204" pitchFamily="34" charset="0"/>
              <a:ea typeface="宋体" panose="02010600030101010101" pitchFamily="2" charset="-122"/>
            </a:endParaRPr>
          </a:p>
          <a:p>
            <a:pPr eaLnBrk="1" hangingPunct="1">
              <a:spcBef>
                <a:spcPct val="0"/>
              </a:spcBef>
              <a:buClrTx/>
              <a:buFontTx/>
              <a:buNone/>
            </a:pPr>
            <a:r>
              <a:rPr lang="en-US" altLang="zh-CN" sz="2100" b="1" dirty="0" err="1">
                <a:solidFill>
                  <a:srgbClr val="FF0000"/>
                </a:solidFill>
                <a:latin typeface="Arial" panose="020B0604020202020204" pitchFamily="34" charset="0"/>
                <a:ea typeface="宋体" panose="02010600030101010101" pitchFamily="2" charset="-122"/>
              </a:rPr>
              <a:t>T</a:t>
            </a:r>
            <a:r>
              <a:rPr lang="en-US" altLang="zh-CN" sz="2100" b="1" baseline="-25000" dirty="0" err="1">
                <a:solidFill>
                  <a:srgbClr val="FF0000"/>
                </a:solidFill>
                <a:latin typeface="Arial" panose="020B0604020202020204" pitchFamily="34" charset="0"/>
                <a:ea typeface="宋体" panose="02010600030101010101" pitchFamily="2" charset="-122"/>
              </a:rPr>
              <a:t>s</a:t>
            </a:r>
            <a:r>
              <a:rPr lang="zh-CN" altLang="en-US" sz="2100" b="1" dirty="0">
                <a:solidFill>
                  <a:srgbClr val="FF0000"/>
                </a:solidFill>
                <a:latin typeface="Arial" panose="020B0604020202020204" pitchFamily="34" charset="0"/>
                <a:ea typeface="宋体" panose="02010600030101010101" pitchFamily="2" charset="-122"/>
              </a:rPr>
              <a:t>：</a:t>
            </a:r>
            <a:r>
              <a:rPr lang="zh-CN" altLang="en-US" sz="2100" dirty="0">
                <a:latin typeface="Arial" panose="020B0604020202020204" pitchFamily="34" charset="0"/>
                <a:ea typeface="宋体" panose="02010600030101010101" pitchFamily="2" charset="-122"/>
              </a:rPr>
              <a:t>声波的周期</a:t>
            </a:r>
          </a:p>
        </p:txBody>
      </p:sp>
      <p:grpSp>
        <p:nvGrpSpPr>
          <p:cNvPr id="503822" name="Group 14"/>
          <p:cNvGrpSpPr>
            <a:grpSpLocks/>
          </p:cNvGrpSpPr>
          <p:nvPr/>
        </p:nvGrpSpPr>
        <p:grpSpPr bwMode="auto">
          <a:xfrm>
            <a:off x="1221583" y="3695700"/>
            <a:ext cx="5973365" cy="1562100"/>
            <a:chOff x="66" y="2384"/>
            <a:chExt cx="5017" cy="1312"/>
          </a:xfrm>
        </p:grpSpPr>
        <p:graphicFrame>
          <p:nvGraphicFramePr>
            <p:cNvPr id="32776" name="Object 9"/>
            <p:cNvGraphicFramePr>
              <a:graphicFrameLocks noChangeAspect="1"/>
            </p:cNvGraphicFramePr>
            <p:nvPr/>
          </p:nvGraphicFramePr>
          <p:xfrm>
            <a:off x="586" y="2720"/>
            <a:ext cx="4497" cy="976"/>
          </p:xfrm>
          <a:graphic>
            <a:graphicData uri="http://schemas.openxmlformats.org/presentationml/2006/ole">
              <mc:AlternateContent xmlns:mc="http://schemas.openxmlformats.org/markup-compatibility/2006">
                <mc:Choice xmlns:v="urn:schemas-microsoft-com:vml" Requires="v">
                  <p:oleObj spid="_x0000_s529415" name="Equation" r:id="rId5" imgW="3022600" imgH="660400" progId="Equation.DSMT4">
                    <p:embed/>
                  </p:oleObj>
                </mc:Choice>
                <mc:Fallback>
                  <p:oleObj name="Equation" r:id="rId5" imgW="3022600" imgH="660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 y="2720"/>
                          <a:ext cx="4497"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7" name="Rectangle 11"/>
            <p:cNvSpPr>
              <a:spLocks noChangeArrowheads="1"/>
            </p:cNvSpPr>
            <p:nvPr/>
          </p:nvSpPr>
          <p:spPr bwMode="auto">
            <a:xfrm>
              <a:off x="66" y="2384"/>
              <a:ext cx="191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rgbClr val="FF0000"/>
                  </a:solidFill>
                  <a:latin typeface="Arial" panose="020B0604020202020204" pitchFamily="34" charset="0"/>
                  <a:ea typeface="宋体" panose="02010600030101010101" pitchFamily="2" charset="-122"/>
                </a:rPr>
                <a:t>合成波的质点位移</a:t>
              </a:r>
              <a:r>
                <a:rPr lang="zh-CN" altLang="en-US" sz="1800">
                  <a:latin typeface="Arial" panose="020B0604020202020204" pitchFamily="34" charset="0"/>
                  <a:ea typeface="宋体" panose="02010600030101010101" pitchFamily="2" charset="-122"/>
                </a:rPr>
                <a:t>：</a:t>
              </a:r>
            </a:p>
          </p:txBody>
        </p:sp>
      </p:grpSp>
    </p:spTree>
    <p:extLst>
      <p:ext uri="{BB962C8B-B14F-4D97-AF65-F5344CB8AC3E}">
        <p14:creationId xmlns:p14="http://schemas.microsoft.com/office/powerpoint/2010/main" val="340494104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3821"/>
                                        </p:tgtEl>
                                        <p:attrNameLst>
                                          <p:attrName>style.visibility</p:attrName>
                                        </p:attrNameLst>
                                      </p:cBhvr>
                                      <p:to>
                                        <p:strVal val="visible"/>
                                      </p:to>
                                    </p:set>
                                    <p:anim calcmode="lin" valueType="num">
                                      <p:cBhvr additive="base">
                                        <p:cTn id="7" dur="500" fill="hold"/>
                                        <p:tgtEl>
                                          <p:spTgt spid="503821"/>
                                        </p:tgtEl>
                                        <p:attrNameLst>
                                          <p:attrName>ppt_x</p:attrName>
                                        </p:attrNameLst>
                                      </p:cBhvr>
                                      <p:tavLst>
                                        <p:tav tm="0">
                                          <p:val>
                                            <p:strVal val="#ppt_x"/>
                                          </p:val>
                                        </p:tav>
                                        <p:tav tm="100000">
                                          <p:val>
                                            <p:strVal val="#ppt_x"/>
                                          </p:val>
                                        </p:tav>
                                      </p:tavLst>
                                    </p:anim>
                                    <p:anim calcmode="lin" valueType="num">
                                      <p:cBhvr additive="base">
                                        <p:cTn id="8" dur="500" fill="hold"/>
                                        <p:tgtEl>
                                          <p:spTgt spid="5038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03822"/>
                                        </p:tgtEl>
                                        <p:attrNameLst>
                                          <p:attrName>style.visibility</p:attrName>
                                        </p:attrNameLst>
                                      </p:cBhvr>
                                      <p:to>
                                        <p:strVal val="visible"/>
                                      </p:to>
                                    </p:set>
                                    <p:anim calcmode="lin" valueType="num">
                                      <p:cBhvr additive="base">
                                        <p:cTn id="13" dur="500" fill="hold"/>
                                        <p:tgtEl>
                                          <p:spTgt spid="503822"/>
                                        </p:tgtEl>
                                        <p:attrNameLst>
                                          <p:attrName>ppt_x</p:attrName>
                                        </p:attrNameLst>
                                      </p:cBhvr>
                                      <p:tavLst>
                                        <p:tav tm="0">
                                          <p:val>
                                            <p:strVal val="#ppt_x"/>
                                          </p:val>
                                        </p:tav>
                                        <p:tav tm="100000">
                                          <p:val>
                                            <p:strVal val="#ppt_x"/>
                                          </p:val>
                                        </p:tav>
                                      </p:tavLst>
                                    </p:anim>
                                    <p:anim calcmode="lin" valueType="num">
                                      <p:cBhvr additive="base">
                                        <p:cTn id="14" dur="500" fill="hold"/>
                                        <p:tgtEl>
                                          <p:spTgt spid="50382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3818"/>
                                        </p:tgtEl>
                                        <p:attrNameLst>
                                          <p:attrName>style.visibility</p:attrName>
                                        </p:attrNameLst>
                                      </p:cBhvr>
                                      <p:to>
                                        <p:strVal val="visible"/>
                                      </p:to>
                                    </p:set>
                                    <p:anim calcmode="lin" valueType="num">
                                      <p:cBhvr additive="base">
                                        <p:cTn id="19" dur="500" fill="hold"/>
                                        <p:tgtEl>
                                          <p:spTgt spid="503818"/>
                                        </p:tgtEl>
                                        <p:attrNameLst>
                                          <p:attrName>ppt_x</p:attrName>
                                        </p:attrNameLst>
                                      </p:cBhvr>
                                      <p:tavLst>
                                        <p:tav tm="0">
                                          <p:val>
                                            <p:strVal val="#ppt_x"/>
                                          </p:val>
                                        </p:tav>
                                        <p:tav tm="100000">
                                          <p:val>
                                            <p:strVal val="#ppt_x"/>
                                          </p:val>
                                        </p:tav>
                                      </p:tavLst>
                                    </p:anim>
                                    <p:anim calcmode="lin" valueType="num">
                                      <p:cBhvr additive="base">
                                        <p:cTn id="20" dur="500" fill="hold"/>
                                        <p:tgtEl>
                                          <p:spTgt spid="5038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33795" name="Rectangle 5"/>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33796" name="Rectangle 7"/>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33797" name="Rectangle 9"/>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33798" name="Rectangle 11"/>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33799" name="Rectangle 13"/>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aphicFrame>
        <p:nvGraphicFramePr>
          <p:cNvPr id="33800" name="Object 19"/>
          <p:cNvGraphicFramePr>
            <a:graphicFrameLocks noChangeAspect="1"/>
          </p:cNvGraphicFramePr>
          <p:nvPr/>
        </p:nvGraphicFramePr>
        <p:xfrm>
          <a:off x="1827611" y="1813323"/>
          <a:ext cx="4922044" cy="701278"/>
        </p:xfrm>
        <a:graphic>
          <a:graphicData uri="http://schemas.openxmlformats.org/presentationml/2006/ole">
            <mc:AlternateContent xmlns:mc="http://schemas.openxmlformats.org/markup-compatibility/2006">
              <mc:Choice xmlns:v="urn:schemas-microsoft-com:vml" Requires="v">
                <p:oleObj spid="_x0000_s530448" name="Equation" r:id="rId3" imgW="3009900" imgH="431800" progId="Equation.DSMT4">
                  <p:embed/>
                </p:oleObj>
              </mc:Choice>
              <mc:Fallback>
                <p:oleObj name="Equation" r:id="rId3" imgW="30099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611" y="1813323"/>
                        <a:ext cx="4922044" cy="70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1" name="Rectangle 20"/>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声光调制的理论基础</a:t>
            </a:r>
            <a:endParaRPr lang="en-US" altLang="zh-CN" smtClean="0">
              <a:ea typeface="宋体" panose="02010600030101010101" pitchFamily="2" charset="-122"/>
            </a:endParaRPr>
          </a:p>
        </p:txBody>
      </p:sp>
      <p:grpSp>
        <p:nvGrpSpPr>
          <p:cNvPr id="510010" name="Group 58"/>
          <p:cNvGrpSpPr>
            <a:grpSpLocks/>
          </p:cNvGrpSpPr>
          <p:nvPr/>
        </p:nvGrpSpPr>
        <p:grpSpPr bwMode="auto">
          <a:xfrm>
            <a:off x="1949054" y="2514601"/>
            <a:ext cx="4714875" cy="754856"/>
            <a:chOff x="677" y="1392"/>
            <a:chExt cx="3960" cy="634"/>
          </a:xfrm>
        </p:grpSpPr>
        <p:grpSp>
          <p:nvGrpSpPr>
            <p:cNvPr id="33820" name="Group 32"/>
            <p:cNvGrpSpPr>
              <a:grpSpLocks/>
            </p:cNvGrpSpPr>
            <p:nvPr/>
          </p:nvGrpSpPr>
          <p:grpSpPr bwMode="auto">
            <a:xfrm>
              <a:off x="678" y="1392"/>
              <a:ext cx="3959" cy="348"/>
              <a:chOff x="170" y="1294"/>
              <a:chExt cx="3959" cy="348"/>
            </a:xfrm>
          </p:grpSpPr>
          <p:sp>
            <p:nvSpPr>
              <p:cNvPr id="33825" name="Rectangle 22"/>
              <p:cNvSpPr>
                <a:spLocks noChangeArrowheads="1"/>
              </p:cNvSpPr>
              <p:nvPr/>
            </p:nvSpPr>
            <p:spPr bwMode="auto">
              <a:xfrm>
                <a:off x="170" y="1294"/>
                <a:ext cx="7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rgbClr val="FF0000"/>
                    </a:solidFill>
                    <a:latin typeface="Arial" panose="020B0604020202020204" pitchFamily="34" charset="0"/>
                    <a:ea typeface="楷体_GB2312" pitchFamily="49" charset="-122"/>
                  </a:rPr>
                  <a:t>振幅：</a:t>
                </a:r>
              </a:p>
            </p:txBody>
          </p:sp>
          <p:graphicFrame>
            <p:nvGraphicFramePr>
              <p:cNvPr id="33826" name="Object 23"/>
              <p:cNvGraphicFramePr>
                <a:graphicFrameLocks noChangeAspect="1"/>
              </p:cNvGraphicFramePr>
              <p:nvPr/>
            </p:nvGraphicFramePr>
            <p:xfrm>
              <a:off x="745" y="1334"/>
              <a:ext cx="1294" cy="306"/>
            </p:xfrm>
            <a:graphic>
              <a:graphicData uri="http://schemas.openxmlformats.org/presentationml/2006/ole">
                <mc:AlternateContent xmlns:mc="http://schemas.openxmlformats.org/markup-compatibility/2006">
                  <mc:Choice xmlns:v="urn:schemas-microsoft-com:vml" Requires="v">
                    <p:oleObj spid="_x0000_s530449" name="Equation" r:id="rId5" imgW="927100" imgH="228600" progId="Equation.DSMT4">
                      <p:embed/>
                    </p:oleObj>
                  </mc:Choice>
                  <mc:Fallback>
                    <p:oleObj name="Equation" r:id="rId5" imgW="927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 y="1334"/>
                            <a:ext cx="1294"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27" name="Rectangle 26"/>
              <p:cNvSpPr>
                <a:spLocks noChangeArrowheads="1"/>
              </p:cNvSpPr>
              <p:nvPr/>
            </p:nvSpPr>
            <p:spPr bwMode="auto">
              <a:xfrm>
                <a:off x="1938" y="1332"/>
                <a:ext cx="219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，在</a:t>
                </a:r>
                <a:r>
                  <a:rPr lang="pt-BR" altLang="zh-CN" sz="1800">
                    <a:latin typeface="Arial" panose="020B0604020202020204" pitchFamily="34" charset="0"/>
                    <a:ea typeface="宋体" panose="02010600030101010101" pitchFamily="2" charset="-122"/>
                  </a:rPr>
                  <a:t>x</a:t>
                </a:r>
                <a:r>
                  <a:rPr lang="zh-CN" altLang="pt-BR" sz="1800">
                    <a:latin typeface="Arial" panose="020B0604020202020204" pitchFamily="34" charset="0"/>
                    <a:ea typeface="宋体" panose="02010600030101010101" pitchFamily="2" charset="-122"/>
                  </a:rPr>
                  <a:t>方向上各点不同。</a:t>
                </a:r>
                <a:endParaRPr lang="zh-CN" altLang="en-US" sz="1800">
                  <a:latin typeface="Arial" panose="020B0604020202020204" pitchFamily="34" charset="0"/>
                  <a:ea typeface="宋体" panose="02010600030101010101" pitchFamily="2" charset="-122"/>
                </a:endParaRPr>
              </a:p>
            </p:txBody>
          </p:sp>
        </p:grpSp>
        <p:grpSp>
          <p:nvGrpSpPr>
            <p:cNvPr id="33821" name="Group 31"/>
            <p:cNvGrpSpPr>
              <a:grpSpLocks/>
            </p:cNvGrpSpPr>
            <p:nvPr/>
          </p:nvGrpSpPr>
          <p:grpSpPr bwMode="auto">
            <a:xfrm>
              <a:off x="677" y="1682"/>
              <a:ext cx="2822" cy="344"/>
              <a:chOff x="169" y="1786"/>
              <a:chExt cx="2822" cy="344"/>
            </a:xfrm>
          </p:grpSpPr>
          <p:sp>
            <p:nvSpPr>
              <p:cNvPr id="33822" name="Rectangle 27"/>
              <p:cNvSpPr>
                <a:spLocks noChangeArrowheads="1"/>
              </p:cNvSpPr>
              <p:nvPr/>
            </p:nvSpPr>
            <p:spPr bwMode="auto">
              <a:xfrm>
                <a:off x="169" y="1786"/>
                <a:ext cx="74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rgbClr val="FF0000"/>
                    </a:solidFill>
                    <a:latin typeface="Arial" panose="020B0604020202020204" pitchFamily="34" charset="0"/>
                    <a:ea typeface="楷体_GB2312" pitchFamily="49" charset="-122"/>
                  </a:rPr>
                  <a:t>位相：</a:t>
                </a:r>
              </a:p>
            </p:txBody>
          </p:sp>
          <p:sp>
            <p:nvSpPr>
              <p:cNvPr id="33823" name="Rectangle 28"/>
              <p:cNvSpPr>
                <a:spLocks noChangeArrowheads="1"/>
              </p:cNvSpPr>
              <p:nvPr/>
            </p:nvSpPr>
            <p:spPr bwMode="auto">
              <a:xfrm>
                <a:off x="1285" y="1812"/>
                <a:ext cx="170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，在各点均相同。</a:t>
                </a:r>
                <a:endParaRPr lang="zh-CN" altLang="en-US" sz="1800">
                  <a:latin typeface="Arial" panose="020B0604020202020204" pitchFamily="34" charset="0"/>
                  <a:ea typeface="宋体" panose="02010600030101010101" pitchFamily="2" charset="-122"/>
                </a:endParaRPr>
              </a:p>
            </p:txBody>
          </p:sp>
          <p:graphicFrame>
            <p:nvGraphicFramePr>
              <p:cNvPr id="33824" name="Object 30"/>
              <p:cNvGraphicFramePr>
                <a:graphicFrameLocks noChangeAspect="1"/>
              </p:cNvGraphicFramePr>
              <p:nvPr/>
            </p:nvGraphicFramePr>
            <p:xfrm>
              <a:off x="736" y="1824"/>
              <a:ext cx="656" cy="306"/>
            </p:xfrm>
            <a:graphic>
              <a:graphicData uri="http://schemas.openxmlformats.org/presentationml/2006/ole">
                <mc:AlternateContent xmlns:mc="http://schemas.openxmlformats.org/markup-compatibility/2006">
                  <mc:Choice xmlns:v="urn:schemas-microsoft-com:vml" Requires="v">
                    <p:oleObj spid="_x0000_s530450" name="Equation" r:id="rId7" imgW="469900" imgH="228600" progId="Equation.DSMT4">
                      <p:embed/>
                    </p:oleObj>
                  </mc:Choice>
                  <mc:Fallback>
                    <p:oleObj name="Equation" r:id="rId7" imgW="4699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 y="1824"/>
                            <a:ext cx="656"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510009" name="Group 57"/>
          <p:cNvGrpSpPr>
            <a:grpSpLocks/>
          </p:cNvGrpSpPr>
          <p:nvPr/>
        </p:nvGrpSpPr>
        <p:grpSpPr bwMode="auto">
          <a:xfrm>
            <a:off x="1616869" y="3421857"/>
            <a:ext cx="5944791" cy="692944"/>
            <a:chOff x="398" y="2154"/>
            <a:chExt cx="4993" cy="582"/>
          </a:xfrm>
        </p:grpSpPr>
        <p:sp>
          <p:nvSpPr>
            <p:cNvPr id="33814" name="Rectangle 35"/>
            <p:cNvSpPr>
              <a:spLocks noChangeArrowheads="1"/>
            </p:cNvSpPr>
            <p:nvPr/>
          </p:nvSpPr>
          <p:spPr bwMode="auto">
            <a:xfrm>
              <a:off x="411" y="2168"/>
              <a:ext cx="40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在 </a:t>
              </a:r>
              <a:endParaRPr lang="zh-CN" altLang="en-US" sz="1800">
                <a:latin typeface="Arial" panose="020B0604020202020204" pitchFamily="34" charset="0"/>
                <a:ea typeface="宋体" panose="02010600030101010101" pitchFamily="2" charset="-122"/>
              </a:endParaRPr>
            </a:p>
          </p:txBody>
        </p:sp>
        <p:graphicFrame>
          <p:nvGraphicFramePr>
            <p:cNvPr id="33815" name="Object 37"/>
            <p:cNvGraphicFramePr>
              <a:graphicFrameLocks noChangeAspect="1"/>
            </p:cNvGraphicFramePr>
            <p:nvPr/>
          </p:nvGraphicFramePr>
          <p:xfrm>
            <a:off x="704" y="2162"/>
            <a:ext cx="2069" cy="310"/>
          </p:xfrm>
          <a:graphic>
            <a:graphicData uri="http://schemas.openxmlformats.org/presentationml/2006/ole">
              <mc:AlternateContent xmlns:mc="http://schemas.openxmlformats.org/markup-compatibility/2006">
                <mc:Choice xmlns:v="urn:schemas-microsoft-com:vml" Requires="v">
                  <p:oleObj spid="_x0000_s530451" name="Equation" r:id="rId9" imgW="1511300" imgH="228600" progId="Equation.DSMT4">
                    <p:embed/>
                  </p:oleObj>
                </mc:Choice>
                <mc:Fallback>
                  <p:oleObj name="Equation" r:id="rId9" imgW="15113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 y="2162"/>
                          <a:ext cx="2069"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6" name="Rectangle 38"/>
            <p:cNvSpPr>
              <a:spLocks noChangeArrowheads="1"/>
            </p:cNvSpPr>
            <p:nvPr/>
          </p:nvSpPr>
          <p:spPr bwMode="auto">
            <a:xfrm>
              <a:off x="2737" y="2154"/>
              <a:ext cx="265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处，驻波的振幅为极大</a:t>
              </a:r>
              <a:r>
                <a:rPr lang="pt-BR" altLang="zh-CN" sz="1800">
                  <a:latin typeface="Arial" panose="020B0604020202020204" pitchFamily="34" charset="0"/>
                  <a:ea typeface="宋体" panose="02010600030101010101" pitchFamily="2" charset="-122"/>
                </a:rPr>
                <a:t>(2A)</a:t>
              </a:r>
              <a:r>
                <a:rPr lang="zh-CN" altLang="pt-BR" sz="1800">
                  <a:latin typeface="Arial" panose="020B0604020202020204" pitchFamily="34" charset="0"/>
                  <a:ea typeface="宋体" panose="02010600030101010101" pitchFamily="2" charset="-122"/>
                </a:rPr>
                <a:t>，</a:t>
              </a:r>
              <a:endParaRPr lang="zh-CN" altLang="en-US" sz="1800">
                <a:latin typeface="Arial" panose="020B0604020202020204" pitchFamily="34" charset="0"/>
                <a:ea typeface="宋体" panose="02010600030101010101" pitchFamily="2" charset="-122"/>
              </a:endParaRPr>
            </a:p>
          </p:txBody>
        </p:sp>
        <p:sp>
          <p:nvSpPr>
            <p:cNvPr id="33817" name="Rectangle 39"/>
            <p:cNvSpPr>
              <a:spLocks noChangeArrowheads="1"/>
            </p:cNvSpPr>
            <p:nvPr/>
          </p:nvSpPr>
          <p:spPr bwMode="auto">
            <a:xfrm>
              <a:off x="398" y="2414"/>
              <a:ext cx="306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这些点称为</a:t>
              </a:r>
              <a:r>
                <a:rPr lang="zh-CN" altLang="pt-BR" sz="1800" b="1">
                  <a:solidFill>
                    <a:srgbClr val="FF0000"/>
                  </a:solidFill>
                  <a:latin typeface="Arial" panose="020B0604020202020204" pitchFamily="34" charset="0"/>
                  <a:ea typeface="宋体" panose="02010600030101010101" pitchFamily="2" charset="-122"/>
                </a:rPr>
                <a:t>波腹</a:t>
              </a:r>
              <a:r>
                <a:rPr lang="zh-CN" altLang="pt-BR" sz="1800">
                  <a:latin typeface="Arial" panose="020B0604020202020204" pitchFamily="34" charset="0"/>
                  <a:ea typeface="宋体" panose="02010600030101010101" pitchFamily="2" charset="-122"/>
                </a:rPr>
                <a:t>，波腹间的距离为</a:t>
              </a:r>
              <a:endParaRPr lang="zh-CN" altLang="en-US" sz="1800">
                <a:latin typeface="Arial" panose="020B0604020202020204" pitchFamily="34" charset="0"/>
                <a:ea typeface="宋体" panose="02010600030101010101" pitchFamily="2" charset="-122"/>
              </a:endParaRPr>
            </a:p>
          </p:txBody>
        </p:sp>
        <p:graphicFrame>
          <p:nvGraphicFramePr>
            <p:cNvPr id="33818" name="Object 40"/>
            <p:cNvGraphicFramePr>
              <a:graphicFrameLocks noChangeAspect="1"/>
            </p:cNvGraphicFramePr>
            <p:nvPr/>
          </p:nvGraphicFramePr>
          <p:xfrm>
            <a:off x="3392" y="2426"/>
            <a:ext cx="400" cy="310"/>
          </p:xfrm>
          <a:graphic>
            <a:graphicData uri="http://schemas.openxmlformats.org/presentationml/2006/ole">
              <mc:AlternateContent xmlns:mc="http://schemas.openxmlformats.org/markup-compatibility/2006">
                <mc:Choice xmlns:v="urn:schemas-microsoft-com:vml" Requires="v">
                  <p:oleObj spid="_x0000_s530452" name="Equation" r:id="rId11" imgW="291973" imgH="228501" progId="Equation.DSMT4">
                    <p:embed/>
                  </p:oleObj>
                </mc:Choice>
                <mc:Fallback>
                  <p:oleObj name="Equation" r:id="rId11" imgW="291973"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2" y="2426"/>
                          <a:ext cx="40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9" name="Rectangle 41"/>
            <p:cNvSpPr>
              <a:spLocks noChangeArrowheads="1"/>
            </p:cNvSpPr>
            <p:nvPr/>
          </p:nvSpPr>
          <p:spPr bwMode="auto">
            <a:xfrm>
              <a:off x="3702" y="2426"/>
              <a:ext cx="3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800">
                  <a:latin typeface="Arial" panose="020B0604020202020204" pitchFamily="34" charset="0"/>
                  <a:ea typeface="宋体" panose="02010600030101010101" pitchFamily="2" charset="-122"/>
                </a:rPr>
                <a:t>。</a:t>
              </a:r>
            </a:p>
          </p:txBody>
        </p:sp>
      </p:grpSp>
      <p:grpSp>
        <p:nvGrpSpPr>
          <p:cNvPr id="510008" name="Group 56"/>
          <p:cNvGrpSpPr>
            <a:grpSpLocks/>
          </p:cNvGrpSpPr>
          <p:nvPr/>
        </p:nvGrpSpPr>
        <p:grpSpPr bwMode="auto">
          <a:xfrm>
            <a:off x="1647826" y="4286249"/>
            <a:ext cx="5006579" cy="745331"/>
            <a:chOff x="424" y="2880"/>
            <a:chExt cx="4205" cy="626"/>
          </a:xfrm>
        </p:grpSpPr>
        <p:grpSp>
          <p:nvGrpSpPr>
            <p:cNvPr id="33806" name="Group 55"/>
            <p:cNvGrpSpPr>
              <a:grpSpLocks/>
            </p:cNvGrpSpPr>
            <p:nvPr/>
          </p:nvGrpSpPr>
          <p:grpSpPr bwMode="auto">
            <a:xfrm>
              <a:off x="424" y="2880"/>
              <a:ext cx="4120" cy="318"/>
              <a:chOff x="392" y="2544"/>
              <a:chExt cx="4120" cy="318"/>
            </a:xfrm>
          </p:grpSpPr>
          <p:sp>
            <p:nvSpPr>
              <p:cNvPr id="33811" name="Rectangle 44"/>
              <p:cNvSpPr>
                <a:spLocks noChangeArrowheads="1"/>
              </p:cNvSpPr>
              <p:nvPr/>
            </p:nvSpPr>
            <p:spPr bwMode="auto">
              <a:xfrm>
                <a:off x="392" y="2546"/>
                <a:ext cx="3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在</a:t>
                </a:r>
                <a:endParaRPr lang="zh-CN" altLang="en-US" sz="1800">
                  <a:latin typeface="Arial" panose="020B0604020202020204" pitchFamily="34" charset="0"/>
                  <a:ea typeface="宋体" panose="02010600030101010101" pitchFamily="2" charset="-122"/>
                </a:endParaRPr>
              </a:p>
            </p:txBody>
          </p:sp>
          <p:graphicFrame>
            <p:nvGraphicFramePr>
              <p:cNvPr id="33812" name="Object 45"/>
              <p:cNvGraphicFramePr>
                <a:graphicFrameLocks noChangeAspect="1"/>
              </p:cNvGraphicFramePr>
              <p:nvPr/>
            </p:nvGraphicFramePr>
            <p:xfrm>
              <a:off x="720" y="2552"/>
              <a:ext cx="1338" cy="310"/>
            </p:xfrm>
            <a:graphic>
              <a:graphicData uri="http://schemas.openxmlformats.org/presentationml/2006/ole">
                <mc:AlternateContent xmlns:mc="http://schemas.openxmlformats.org/markup-compatibility/2006">
                  <mc:Choice xmlns:v="urn:schemas-microsoft-com:vml" Requires="v">
                    <p:oleObj spid="_x0000_s530453" name="Equation" r:id="rId13" imgW="977900" imgH="228600" progId="Equation.DSMT4">
                      <p:embed/>
                    </p:oleObj>
                  </mc:Choice>
                  <mc:Fallback>
                    <p:oleObj name="Equation" r:id="rId13" imgW="9779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0" y="2552"/>
                            <a:ext cx="133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3" name="Rectangle 46"/>
              <p:cNvSpPr>
                <a:spLocks noChangeArrowheads="1"/>
              </p:cNvSpPr>
              <p:nvPr/>
            </p:nvSpPr>
            <p:spPr bwMode="auto">
              <a:xfrm>
                <a:off x="1987" y="2544"/>
                <a:ext cx="2525"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处，驻波的振幅为极小</a:t>
                </a:r>
                <a:r>
                  <a:rPr lang="pt-BR" altLang="zh-CN" sz="1800">
                    <a:latin typeface="Arial" panose="020B0604020202020204" pitchFamily="34" charset="0"/>
                    <a:ea typeface="宋体" panose="02010600030101010101" pitchFamily="2" charset="-122"/>
                  </a:rPr>
                  <a:t>(0)</a:t>
                </a:r>
                <a:r>
                  <a:rPr lang="zh-CN" altLang="pt-BR" sz="1800">
                    <a:latin typeface="Arial" panose="020B0604020202020204" pitchFamily="34" charset="0"/>
                    <a:ea typeface="宋体" panose="02010600030101010101" pitchFamily="2" charset="-122"/>
                  </a:rPr>
                  <a:t>，</a:t>
                </a:r>
                <a:endParaRPr lang="zh-CN" altLang="en-US" sz="1800">
                  <a:latin typeface="Arial" panose="020B0604020202020204" pitchFamily="34" charset="0"/>
                  <a:ea typeface="宋体" panose="02010600030101010101" pitchFamily="2" charset="-122"/>
                </a:endParaRPr>
              </a:p>
            </p:txBody>
          </p:sp>
        </p:grpSp>
        <p:grpSp>
          <p:nvGrpSpPr>
            <p:cNvPr id="33807" name="Group 54"/>
            <p:cNvGrpSpPr>
              <a:grpSpLocks/>
            </p:cNvGrpSpPr>
            <p:nvPr/>
          </p:nvGrpSpPr>
          <p:grpSpPr bwMode="auto">
            <a:xfrm>
              <a:off x="782" y="3174"/>
              <a:ext cx="3847" cy="332"/>
              <a:chOff x="398" y="2804"/>
              <a:chExt cx="3847" cy="332"/>
            </a:xfrm>
          </p:grpSpPr>
          <p:sp>
            <p:nvSpPr>
              <p:cNvPr id="33808" name="Rectangle 47"/>
              <p:cNvSpPr>
                <a:spLocks noChangeArrowheads="1"/>
              </p:cNvSpPr>
              <p:nvPr/>
            </p:nvSpPr>
            <p:spPr bwMode="auto">
              <a:xfrm>
                <a:off x="398" y="2804"/>
                <a:ext cx="326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这些点称为</a:t>
                </a:r>
                <a:r>
                  <a:rPr lang="zh-CN" altLang="pt-BR" sz="1800" b="1">
                    <a:solidFill>
                      <a:srgbClr val="FF0000"/>
                    </a:solidFill>
                    <a:latin typeface="Arial" panose="020B0604020202020204" pitchFamily="34" charset="0"/>
                    <a:ea typeface="宋体" panose="02010600030101010101" pitchFamily="2" charset="-122"/>
                  </a:rPr>
                  <a:t>波节</a:t>
                </a:r>
                <a:r>
                  <a:rPr lang="zh-CN" altLang="pt-BR" sz="1800">
                    <a:latin typeface="Arial" panose="020B0604020202020204" pitchFamily="34" charset="0"/>
                    <a:ea typeface="宋体" panose="02010600030101010101" pitchFamily="2" charset="-122"/>
                  </a:rPr>
                  <a:t>，波节间的距离也为</a:t>
                </a:r>
                <a:endParaRPr lang="zh-CN" altLang="en-US" sz="1800">
                  <a:latin typeface="Arial" panose="020B0604020202020204" pitchFamily="34" charset="0"/>
                  <a:ea typeface="宋体" panose="02010600030101010101" pitchFamily="2" charset="-122"/>
                </a:endParaRPr>
              </a:p>
            </p:txBody>
          </p:sp>
          <p:graphicFrame>
            <p:nvGraphicFramePr>
              <p:cNvPr id="33809" name="Object 48"/>
              <p:cNvGraphicFramePr>
                <a:graphicFrameLocks noChangeAspect="1"/>
              </p:cNvGraphicFramePr>
              <p:nvPr/>
            </p:nvGraphicFramePr>
            <p:xfrm>
              <a:off x="3586" y="2824"/>
              <a:ext cx="400" cy="310"/>
            </p:xfrm>
            <a:graphic>
              <a:graphicData uri="http://schemas.openxmlformats.org/presentationml/2006/ole">
                <mc:AlternateContent xmlns:mc="http://schemas.openxmlformats.org/markup-compatibility/2006">
                  <mc:Choice xmlns:v="urn:schemas-microsoft-com:vml" Requires="v">
                    <p:oleObj spid="_x0000_s530454" name="Equation" r:id="rId15" imgW="291973" imgH="228501" progId="Equation.DSMT4">
                      <p:embed/>
                    </p:oleObj>
                  </mc:Choice>
                  <mc:Fallback>
                    <p:oleObj name="Equation" r:id="rId15" imgW="291973"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86" y="2824"/>
                            <a:ext cx="40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10" name="Rectangle 49"/>
              <p:cNvSpPr>
                <a:spLocks noChangeArrowheads="1"/>
              </p:cNvSpPr>
              <p:nvPr/>
            </p:nvSpPr>
            <p:spPr bwMode="auto">
              <a:xfrm>
                <a:off x="3896" y="2826"/>
                <a:ext cx="34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800">
                    <a:latin typeface="Arial" panose="020B0604020202020204" pitchFamily="34" charset="0"/>
                    <a:ea typeface="宋体" panose="02010600030101010101" pitchFamily="2" charset="-122"/>
                  </a:rPr>
                  <a:t>。</a:t>
                </a:r>
              </a:p>
            </p:txBody>
          </p:sp>
        </p:grpSp>
      </p:grpSp>
      <p:sp>
        <p:nvSpPr>
          <p:cNvPr id="510005" name="Rectangle 53"/>
          <p:cNvSpPr>
            <a:spLocks noChangeArrowheads="1"/>
          </p:cNvSpPr>
          <p:nvPr/>
        </p:nvSpPr>
        <p:spPr bwMode="auto">
          <a:xfrm>
            <a:off x="2175803" y="5143501"/>
            <a:ext cx="41729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solidFill>
                  <a:schemeClr val="accent1"/>
                </a:solidFill>
                <a:latin typeface="Arial" panose="020B0604020202020204" pitchFamily="34" charset="0"/>
                <a:ea typeface="宋体" panose="02010600030101010101" pitchFamily="2" charset="-122"/>
              </a:rPr>
              <a:t>波腹和波节在介质中的位置是固定的， </a:t>
            </a:r>
          </a:p>
          <a:p>
            <a:pPr eaLnBrk="1" hangingPunct="1">
              <a:spcBef>
                <a:spcPct val="0"/>
              </a:spcBef>
              <a:buClrTx/>
              <a:buFontTx/>
              <a:buNone/>
            </a:pPr>
            <a:r>
              <a:rPr lang="zh-CN" altLang="pt-BR" sz="1800">
                <a:solidFill>
                  <a:schemeClr val="accent1"/>
                </a:solidFill>
                <a:latin typeface="Arial" panose="020B0604020202020204" pitchFamily="34" charset="0"/>
                <a:ea typeface="宋体" panose="02010600030101010101" pitchFamily="2" charset="-122"/>
              </a:rPr>
              <a:t>因此它形成的光栅在空间上也是固定的 </a:t>
            </a:r>
            <a:endParaRPr lang="zh-CN" altLang="en-US" sz="1800">
              <a:solidFill>
                <a:schemeClr val="accent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133949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10010"/>
                                        </p:tgtEl>
                                        <p:attrNameLst>
                                          <p:attrName>style.visibility</p:attrName>
                                        </p:attrNameLst>
                                      </p:cBhvr>
                                      <p:to>
                                        <p:strVal val="visible"/>
                                      </p:to>
                                    </p:set>
                                    <p:anim calcmode="lin" valueType="num">
                                      <p:cBhvr additive="base">
                                        <p:cTn id="7" dur="500" fill="hold"/>
                                        <p:tgtEl>
                                          <p:spTgt spid="510010"/>
                                        </p:tgtEl>
                                        <p:attrNameLst>
                                          <p:attrName>ppt_x</p:attrName>
                                        </p:attrNameLst>
                                      </p:cBhvr>
                                      <p:tavLst>
                                        <p:tav tm="0">
                                          <p:val>
                                            <p:strVal val="1+#ppt_w/2"/>
                                          </p:val>
                                        </p:tav>
                                        <p:tav tm="100000">
                                          <p:val>
                                            <p:strVal val="#ppt_x"/>
                                          </p:val>
                                        </p:tav>
                                      </p:tavLst>
                                    </p:anim>
                                    <p:anim calcmode="lin" valueType="num">
                                      <p:cBhvr additive="base">
                                        <p:cTn id="8" dur="500" fill="hold"/>
                                        <p:tgtEl>
                                          <p:spTgt spid="5100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10009"/>
                                        </p:tgtEl>
                                        <p:attrNameLst>
                                          <p:attrName>style.visibility</p:attrName>
                                        </p:attrNameLst>
                                      </p:cBhvr>
                                      <p:to>
                                        <p:strVal val="visible"/>
                                      </p:to>
                                    </p:set>
                                    <p:anim calcmode="lin" valueType="num">
                                      <p:cBhvr additive="base">
                                        <p:cTn id="13" dur="500" fill="hold"/>
                                        <p:tgtEl>
                                          <p:spTgt spid="510009"/>
                                        </p:tgtEl>
                                        <p:attrNameLst>
                                          <p:attrName>ppt_x</p:attrName>
                                        </p:attrNameLst>
                                      </p:cBhvr>
                                      <p:tavLst>
                                        <p:tav tm="0">
                                          <p:val>
                                            <p:strVal val="1+#ppt_w/2"/>
                                          </p:val>
                                        </p:tav>
                                        <p:tav tm="100000">
                                          <p:val>
                                            <p:strVal val="#ppt_x"/>
                                          </p:val>
                                        </p:tav>
                                      </p:tavLst>
                                    </p:anim>
                                    <p:anim calcmode="lin" valueType="num">
                                      <p:cBhvr additive="base">
                                        <p:cTn id="14" dur="500" fill="hold"/>
                                        <p:tgtEl>
                                          <p:spTgt spid="51000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510008"/>
                                        </p:tgtEl>
                                        <p:attrNameLst>
                                          <p:attrName>style.visibility</p:attrName>
                                        </p:attrNameLst>
                                      </p:cBhvr>
                                      <p:to>
                                        <p:strVal val="visible"/>
                                      </p:to>
                                    </p:set>
                                    <p:anim calcmode="lin" valueType="num">
                                      <p:cBhvr additive="base">
                                        <p:cTn id="19" dur="500" fill="hold"/>
                                        <p:tgtEl>
                                          <p:spTgt spid="510008"/>
                                        </p:tgtEl>
                                        <p:attrNameLst>
                                          <p:attrName>ppt_x</p:attrName>
                                        </p:attrNameLst>
                                      </p:cBhvr>
                                      <p:tavLst>
                                        <p:tav tm="0">
                                          <p:val>
                                            <p:strVal val="1+#ppt_w/2"/>
                                          </p:val>
                                        </p:tav>
                                        <p:tav tm="100000">
                                          <p:val>
                                            <p:strVal val="#ppt_x"/>
                                          </p:val>
                                        </p:tav>
                                      </p:tavLst>
                                    </p:anim>
                                    <p:anim calcmode="lin" valueType="num">
                                      <p:cBhvr additive="base">
                                        <p:cTn id="20" dur="500" fill="hold"/>
                                        <p:tgtEl>
                                          <p:spTgt spid="51000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10005"/>
                                        </p:tgtEl>
                                        <p:attrNameLst>
                                          <p:attrName>style.visibility</p:attrName>
                                        </p:attrNameLst>
                                      </p:cBhvr>
                                      <p:to>
                                        <p:strVal val="visible"/>
                                      </p:to>
                                    </p:set>
                                    <p:anim calcmode="lin" valueType="num">
                                      <p:cBhvr additive="base">
                                        <p:cTn id="25" dur="500" fill="hold"/>
                                        <p:tgtEl>
                                          <p:spTgt spid="510005"/>
                                        </p:tgtEl>
                                        <p:attrNameLst>
                                          <p:attrName>ppt_x</p:attrName>
                                        </p:attrNameLst>
                                      </p:cBhvr>
                                      <p:tavLst>
                                        <p:tav tm="0">
                                          <p:val>
                                            <p:strVal val="1+#ppt_w/2"/>
                                          </p:val>
                                        </p:tav>
                                        <p:tav tm="100000">
                                          <p:val>
                                            <p:strVal val="#ppt_x"/>
                                          </p:val>
                                        </p:tav>
                                      </p:tavLst>
                                    </p:anim>
                                    <p:anim calcmode="lin" valueType="num">
                                      <p:cBhvr additive="base">
                                        <p:cTn id="26" dur="500" fill="hold"/>
                                        <p:tgtEl>
                                          <p:spTgt spid="5100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00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1220629" y="2571750"/>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solidFill>
                  <a:srgbClr val="CC00CC"/>
                </a:solidFill>
                <a:latin typeface="Arial" panose="020B0604020202020204" pitchFamily="34" charset="0"/>
                <a:ea typeface="楷体_GB2312" pitchFamily="49" charset="-122"/>
              </a:rPr>
              <a:t>声驻波形成的折射率变化：</a:t>
            </a:r>
            <a:endParaRPr lang="zh-CN" altLang="en-US" sz="1800">
              <a:solidFill>
                <a:srgbClr val="CC00CC"/>
              </a:solidFill>
              <a:latin typeface="Arial" panose="020B0604020202020204" pitchFamily="34" charset="0"/>
              <a:ea typeface="楷体_GB2312" pitchFamily="49" charset="-122"/>
            </a:endParaRPr>
          </a:p>
        </p:txBody>
      </p:sp>
      <p:graphicFrame>
        <p:nvGraphicFramePr>
          <p:cNvPr id="34819" name="Object 5"/>
          <p:cNvGraphicFramePr>
            <a:graphicFrameLocks noChangeAspect="1"/>
          </p:cNvGraphicFramePr>
          <p:nvPr/>
        </p:nvGraphicFramePr>
        <p:xfrm>
          <a:off x="1635920" y="2914650"/>
          <a:ext cx="5622131" cy="814388"/>
        </p:xfrm>
        <a:graphic>
          <a:graphicData uri="http://schemas.openxmlformats.org/presentationml/2006/ole">
            <mc:AlternateContent xmlns:mc="http://schemas.openxmlformats.org/markup-compatibility/2006">
              <mc:Choice xmlns:v="urn:schemas-microsoft-com:vml" Requires="v">
                <p:oleObj spid="_x0000_s531466" name="Equation" r:id="rId3" imgW="2984500" imgH="431800" progId="Equation.DSMT4">
                  <p:embed/>
                </p:oleObj>
              </mc:Choice>
              <mc:Fallback>
                <p:oleObj name="Equation" r:id="rId3" imgW="29845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920" y="2914650"/>
                        <a:ext cx="5622131"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0" name="Rectangle 6"/>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声光调制的理论基础</a:t>
            </a:r>
            <a:endParaRPr lang="en-US" altLang="zh-CN" smtClean="0">
              <a:ea typeface="宋体" panose="02010600030101010101" pitchFamily="2" charset="-122"/>
            </a:endParaRPr>
          </a:p>
        </p:txBody>
      </p:sp>
      <p:graphicFrame>
        <p:nvGraphicFramePr>
          <p:cNvPr id="34821" name="Object 7"/>
          <p:cNvGraphicFramePr>
            <a:graphicFrameLocks noChangeAspect="1"/>
          </p:cNvGraphicFramePr>
          <p:nvPr/>
        </p:nvGraphicFramePr>
        <p:xfrm>
          <a:off x="1827611" y="1813323"/>
          <a:ext cx="4922044" cy="701278"/>
        </p:xfrm>
        <a:graphic>
          <a:graphicData uri="http://schemas.openxmlformats.org/presentationml/2006/ole">
            <mc:AlternateContent xmlns:mc="http://schemas.openxmlformats.org/markup-compatibility/2006">
              <mc:Choice xmlns:v="urn:schemas-microsoft-com:vml" Requires="v">
                <p:oleObj spid="_x0000_s531467" name="Equation" r:id="rId5" imgW="3009900" imgH="431800" progId="Equation.DSMT4">
                  <p:embed/>
                </p:oleObj>
              </mc:Choice>
              <mc:Fallback>
                <p:oleObj name="Equation" r:id="rId5" imgW="30099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7611" y="1813323"/>
                        <a:ext cx="4922044" cy="70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10990" name="Group 14"/>
          <p:cNvGrpSpPr>
            <a:grpSpLocks/>
          </p:cNvGrpSpPr>
          <p:nvPr/>
        </p:nvGrpSpPr>
        <p:grpSpPr bwMode="auto">
          <a:xfrm>
            <a:off x="2228850" y="3769520"/>
            <a:ext cx="4406504" cy="631031"/>
            <a:chOff x="192" y="2496"/>
            <a:chExt cx="3701" cy="530"/>
          </a:xfrm>
        </p:grpSpPr>
        <p:graphicFrame>
          <p:nvGraphicFramePr>
            <p:cNvPr id="34827" name="Object 10"/>
            <p:cNvGraphicFramePr>
              <a:graphicFrameLocks noChangeAspect="1"/>
            </p:cNvGraphicFramePr>
            <p:nvPr/>
          </p:nvGraphicFramePr>
          <p:xfrm>
            <a:off x="192" y="2496"/>
            <a:ext cx="2016" cy="530"/>
          </p:xfrm>
          <a:graphic>
            <a:graphicData uri="http://schemas.openxmlformats.org/presentationml/2006/ole">
              <mc:AlternateContent xmlns:mc="http://schemas.openxmlformats.org/markup-compatibility/2006">
                <mc:Choice xmlns:v="urn:schemas-microsoft-com:vml" Requires="v">
                  <p:oleObj spid="_x0000_s531468" name="Equation" r:id="rId7" imgW="1497950" imgH="393529" progId="Equation.DSMT4">
                    <p:embed/>
                  </p:oleObj>
                </mc:Choice>
                <mc:Fallback>
                  <p:oleObj name="Equation" r:id="rId7" imgW="1497950"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 y="2496"/>
                          <a:ext cx="2016" cy="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8" name="Rectangle 11"/>
            <p:cNvSpPr>
              <a:spLocks noChangeArrowheads="1"/>
            </p:cNvSpPr>
            <p:nvPr/>
          </p:nvSpPr>
          <p:spPr bwMode="auto">
            <a:xfrm>
              <a:off x="2133" y="2616"/>
              <a:ext cx="176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时，折射率不变。 </a:t>
              </a:r>
            </a:p>
          </p:txBody>
        </p:sp>
      </p:grpSp>
      <p:grpSp>
        <p:nvGrpSpPr>
          <p:cNvPr id="510994" name="Group 18"/>
          <p:cNvGrpSpPr>
            <a:grpSpLocks/>
          </p:cNvGrpSpPr>
          <p:nvPr/>
        </p:nvGrpSpPr>
        <p:grpSpPr bwMode="auto">
          <a:xfrm>
            <a:off x="2256236" y="4572001"/>
            <a:ext cx="3837384" cy="626269"/>
            <a:chOff x="192" y="3024"/>
            <a:chExt cx="3223" cy="526"/>
          </a:xfrm>
        </p:grpSpPr>
        <p:graphicFrame>
          <p:nvGraphicFramePr>
            <p:cNvPr id="34825" name="Object 12"/>
            <p:cNvGraphicFramePr>
              <a:graphicFrameLocks noChangeAspect="1"/>
            </p:cNvGraphicFramePr>
            <p:nvPr/>
          </p:nvGraphicFramePr>
          <p:xfrm>
            <a:off x="192" y="3024"/>
            <a:ext cx="1152" cy="526"/>
          </p:xfrm>
          <a:graphic>
            <a:graphicData uri="http://schemas.openxmlformats.org/presentationml/2006/ole">
              <mc:AlternateContent xmlns:mc="http://schemas.openxmlformats.org/markup-compatibility/2006">
                <mc:Choice xmlns:v="urn:schemas-microsoft-com:vml" Requires="v">
                  <p:oleObj spid="_x0000_s531469" name="Equation" r:id="rId9" imgW="863225" imgH="393529" progId="Equation.DSMT4">
                    <p:embed/>
                  </p:oleObj>
                </mc:Choice>
                <mc:Fallback>
                  <p:oleObj name="Equation" r:id="rId9" imgW="863225" imgH="39352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 y="3024"/>
                          <a:ext cx="1152" cy="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6" name="Rectangle 17"/>
            <p:cNvSpPr>
              <a:spLocks noChangeArrowheads="1"/>
            </p:cNvSpPr>
            <p:nvPr/>
          </p:nvSpPr>
          <p:spPr bwMode="auto">
            <a:xfrm>
              <a:off x="1267" y="3168"/>
              <a:ext cx="214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latin typeface="Arial" panose="020B0604020202020204" pitchFamily="34" charset="0"/>
                  <a:ea typeface="宋体" panose="02010600030101010101" pitchFamily="2" charset="-122"/>
                </a:rPr>
                <a:t>时，折射率变化最大。 </a:t>
              </a:r>
            </a:p>
          </p:txBody>
        </p:sp>
      </p:grpSp>
      <p:sp>
        <p:nvSpPr>
          <p:cNvPr id="510995" name="Rectangle 19"/>
          <p:cNvSpPr>
            <a:spLocks noChangeArrowheads="1"/>
          </p:cNvSpPr>
          <p:nvPr/>
        </p:nvSpPr>
        <p:spPr bwMode="auto">
          <a:xfrm>
            <a:off x="2044579" y="5314950"/>
            <a:ext cx="4916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30000"/>
              </a:spcBef>
              <a:buFont typeface="Wingdings" panose="05000000000000000000" pitchFamily="2" charset="2"/>
              <a:buNone/>
            </a:pPr>
            <a:r>
              <a:rPr lang="zh-CN" altLang="pt-BR" sz="1800">
                <a:solidFill>
                  <a:schemeClr val="tx2"/>
                </a:solidFill>
                <a:latin typeface="宋体" panose="02010600030101010101" pitchFamily="2" charset="-122"/>
                <a:ea typeface="宋体" panose="02010600030101010101" pitchFamily="2" charset="-122"/>
              </a:rPr>
              <a:t>超声波的频率</a:t>
            </a:r>
            <a:r>
              <a:rPr lang="pt-BR" altLang="zh-CN" sz="1800">
                <a:solidFill>
                  <a:schemeClr val="tx2"/>
                </a:solidFill>
                <a:latin typeface="宋体" panose="02010600030101010101" pitchFamily="2" charset="-122"/>
                <a:ea typeface="宋体" panose="02010600030101010101" pitchFamily="2" charset="-122"/>
              </a:rPr>
              <a:t>f</a:t>
            </a:r>
            <a:r>
              <a:rPr lang="zh-CN" altLang="pt-BR" sz="1800">
                <a:solidFill>
                  <a:schemeClr val="tx2"/>
                </a:solidFill>
                <a:latin typeface="宋体" panose="02010600030101010101" pitchFamily="2" charset="-122"/>
                <a:ea typeface="宋体" panose="02010600030101010101" pitchFamily="2" charset="-122"/>
              </a:rPr>
              <a:t>时，驻波的折射率变化频率是</a:t>
            </a:r>
            <a:r>
              <a:rPr lang="pt-BR" altLang="zh-CN" sz="1800">
                <a:solidFill>
                  <a:schemeClr val="tx2"/>
                </a:solidFill>
                <a:latin typeface="宋体" panose="02010600030101010101" pitchFamily="2" charset="-122"/>
                <a:ea typeface="宋体" panose="02010600030101010101" pitchFamily="2" charset="-122"/>
              </a:rPr>
              <a:t>2f</a:t>
            </a:r>
          </a:p>
        </p:txBody>
      </p:sp>
    </p:spTree>
    <p:extLst>
      <p:ext uri="{BB962C8B-B14F-4D97-AF65-F5344CB8AC3E}">
        <p14:creationId xmlns:p14="http://schemas.microsoft.com/office/powerpoint/2010/main" val="206339183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10990"/>
                                        </p:tgtEl>
                                        <p:attrNameLst>
                                          <p:attrName>style.visibility</p:attrName>
                                        </p:attrNameLst>
                                      </p:cBhvr>
                                      <p:to>
                                        <p:strVal val="visible"/>
                                      </p:to>
                                    </p:set>
                                    <p:anim calcmode="lin" valueType="num">
                                      <p:cBhvr additive="base">
                                        <p:cTn id="7" dur="500" fill="hold"/>
                                        <p:tgtEl>
                                          <p:spTgt spid="510990"/>
                                        </p:tgtEl>
                                        <p:attrNameLst>
                                          <p:attrName>ppt_x</p:attrName>
                                        </p:attrNameLst>
                                      </p:cBhvr>
                                      <p:tavLst>
                                        <p:tav tm="0">
                                          <p:val>
                                            <p:strVal val="1+#ppt_w/2"/>
                                          </p:val>
                                        </p:tav>
                                        <p:tav tm="100000">
                                          <p:val>
                                            <p:strVal val="#ppt_x"/>
                                          </p:val>
                                        </p:tav>
                                      </p:tavLst>
                                    </p:anim>
                                    <p:anim calcmode="lin" valueType="num">
                                      <p:cBhvr additive="base">
                                        <p:cTn id="8" dur="500" fill="hold"/>
                                        <p:tgtEl>
                                          <p:spTgt spid="5109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10994"/>
                                        </p:tgtEl>
                                        <p:attrNameLst>
                                          <p:attrName>style.visibility</p:attrName>
                                        </p:attrNameLst>
                                      </p:cBhvr>
                                      <p:to>
                                        <p:strVal val="visible"/>
                                      </p:to>
                                    </p:set>
                                    <p:anim calcmode="lin" valueType="num">
                                      <p:cBhvr additive="base">
                                        <p:cTn id="13" dur="500" fill="hold"/>
                                        <p:tgtEl>
                                          <p:spTgt spid="510994"/>
                                        </p:tgtEl>
                                        <p:attrNameLst>
                                          <p:attrName>ppt_x</p:attrName>
                                        </p:attrNameLst>
                                      </p:cBhvr>
                                      <p:tavLst>
                                        <p:tav tm="0">
                                          <p:val>
                                            <p:strVal val="1+#ppt_w/2"/>
                                          </p:val>
                                        </p:tav>
                                        <p:tav tm="100000">
                                          <p:val>
                                            <p:strVal val="#ppt_x"/>
                                          </p:val>
                                        </p:tav>
                                      </p:tavLst>
                                    </p:anim>
                                    <p:anim calcmode="lin" valueType="num">
                                      <p:cBhvr additive="base">
                                        <p:cTn id="14" dur="500" fill="hold"/>
                                        <p:tgtEl>
                                          <p:spTgt spid="51099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10995"/>
                                        </p:tgtEl>
                                        <p:attrNameLst>
                                          <p:attrName>style.visibility</p:attrName>
                                        </p:attrNameLst>
                                      </p:cBhvr>
                                      <p:to>
                                        <p:strVal val="visible"/>
                                      </p:to>
                                    </p:set>
                                    <p:anim calcmode="lin" valueType="num">
                                      <p:cBhvr additive="base">
                                        <p:cTn id="19" dur="500" fill="hold"/>
                                        <p:tgtEl>
                                          <p:spTgt spid="510995"/>
                                        </p:tgtEl>
                                        <p:attrNameLst>
                                          <p:attrName>ppt_x</p:attrName>
                                        </p:attrNameLst>
                                      </p:cBhvr>
                                      <p:tavLst>
                                        <p:tav tm="0">
                                          <p:val>
                                            <p:strVal val="1+#ppt_w/2"/>
                                          </p:val>
                                        </p:tav>
                                        <p:tav tm="100000">
                                          <p:val>
                                            <p:strVal val="#ppt_x"/>
                                          </p:val>
                                        </p:tav>
                                      </p:tavLst>
                                    </p:anim>
                                    <p:anim calcmode="lin" valueType="num">
                                      <p:cBhvr additive="base">
                                        <p:cTn id="20" dur="500" fill="hold"/>
                                        <p:tgtEl>
                                          <p:spTgt spid="5109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9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xfrm>
            <a:off x="1485900" y="1778795"/>
            <a:ext cx="6172200" cy="1193006"/>
          </a:xfrm>
        </p:spPr>
        <p:txBody>
          <a:bodyPr/>
          <a:lstStyle/>
          <a:p>
            <a:pPr eaLnBrk="1" hangingPunct="1">
              <a:lnSpc>
                <a:spcPct val="80000"/>
              </a:lnSpc>
              <a:buFont typeface="Wingdings" panose="05000000000000000000" pitchFamily="2" charset="2"/>
              <a:buNone/>
            </a:pPr>
            <a:r>
              <a:rPr lang="zh-CN" altLang="en-US" sz="1800" b="1">
                <a:solidFill>
                  <a:schemeClr val="tx2"/>
                </a:solidFill>
                <a:ea typeface="宋体" panose="02010600030101010101" pitchFamily="2" charset="-122"/>
              </a:rPr>
              <a:t>行波：</a:t>
            </a:r>
            <a:r>
              <a:rPr lang="zh-CN" altLang="en-US" sz="1800">
                <a:ea typeface="宋体" panose="02010600030101010101" pitchFamily="2" charset="-122"/>
              </a:rPr>
              <a:t>折射率是时间和坐标的函数，因此光栅不是固定的。 </a:t>
            </a:r>
          </a:p>
          <a:p>
            <a:pPr eaLnBrk="1" hangingPunct="1">
              <a:lnSpc>
                <a:spcPct val="80000"/>
              </a:lnSpc>
              <a:buFont typeface="Wingdings" panose="05000000000000000000" pitchFamily="2" charset="2"/>
              <a:buNone/>
            </a:pPr>
            <a:r>
              <a:rPr lang="zh-CN" altLang="en-US" sz="1800">
                <a:ea typeface="宋体" panose="02010600030101010101" pitchFamily="2" charset="-122"/>
              </a:rPr>
              <a:t>         移动的速度是超声波的速度－</a:t>
            </a:r>
            <a:r>
              <a:rPr lang="en-US" altLang="zh-CN" sz="1800">
                <a:ea typeface="宋体" panose="02010600030101010101" pitchFamily="2" charset="-122"/>
              </a:rPr>
              <a:t>v</a:t>
            </a:r>
            <a:r>
              <a:rPr lang="en-US" altLang="zh-CN" sz="1800" baseline="-25000">
                <a:ea typeface="宋体" panose="02010600030101010101" pitchFamily="2" charset="-122"/>
              </a:rPr>
              <a:t>s</a:t>
            </a:r>
            <a:r>
              <a:rPr lang="zh-CN" altLang="en-US" sz="1800">
                <a:ea typeface="宋体" panose="02010600030101010101" pitchFamily="2" charset="-122"/>
              </a:rPr>
              <a:t>。</a:t>
            </a:r>
          </a:p>
          <a:p>
            <a:pPr eaLnBrk="1" hangingPunct="1">
              <a:lnSpc>
                <a:spcPct val="80000"/>
              </a:lnSpc>
              <a:buFont typeface="Wingdings" panose="05000000000000000000" pitchFamily="2" charset="2"/>
              <a:buNone/>
            </a:pPr>
            <a:r>
              <a:rPr lang="zh-CN" altLang="en-US" sz="1800" b="1">
                <a:solidFill>
                  <a:schemeClr val="tx2"/>
                </a:solidFill>
                <a:ea typeface="宋体" panose="02010600030101010101" pitchFamily="2" charset="-122"/>
              </a:rPr>
              <a:t>驻波：</a:t>
            </a:r>
            <a:r>
              <a:rPr lang="zh-CN" altLang="en-US" sz="1800">
                <a:ea typeface="宋体" panose="02010600030101010101" pitchFamily="2" charset="-122"/>
              </a:rPr>
              <a:t>波腹和波节在介质中的位置是固定的，因此它形成的 </a:t>
            </a:r>
          </a:p>
          <a:p>
            <a:pPr eaLnBrk="1" hangingPunct="1">
              <a:lnSpc>
                <a:spcPct val="80000"/>
              </a:lnSpc>
              <a:buFont typeface="Wingdings" panose="05000000000000000000" pitchFamily="2" charset="2"/>
              <a:buNone/>
            </a:pPr>
            <a:r>
              <a:rPr lang="zh-CN" altLang="en-US" sz="1800">
                <a:ea typeface="宋体" panose="02010600030101010101" pitchFamily="2" charset="-122"/>
              </a:rPr>
              <a:t>         光栅在空间也是固定的。</a:t>
            </a:r>
          </a:p>
        </p:txBody>
      </p:sp>
      <p:pic>
        <p:nvPicPr>
          <p:cNvPr id="358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8607" t="1399" r="2621" b="12025"/>
          <a:stretch>
            <a:fillRect/>
          </a:stretch>
        </p:blipFill>
        <p:spPr bwMode="auto">
          <a:xfrm>
            <a:off x="2057400" y="2971800"/>
            <a:ext cx="1733550" cy="24003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58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21848"/>
          <a:stretch>
            <a:fillRect/>
          </a:stretch>
        </p:blipFill>
        <p:spPr bwMode="auto">
          <a:xfrm>
            <a:off x="4286251" y="3371850"/>
            <a:ext cx="3089672" cy="1863329"/>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45" name="Rectangle 5"/>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声光调制的理论基础</a:t>
            </a:r>
            <a:endParaRPr lang="en-US" altLang="zh-CN" smtClean="0">
              <a:ea typeface="宋体" panose="02010600030101010101" pitchFamily="2" charset="-122"/>
            </a:endParaRPr>
          </a:p>
        </p:txBody>
      </p:sp>
      <p:sp>
        <p:nvSpPr>
          <p:cNvPr id="35846" name="Text Box 6"/>
          <p:cNvSpPr txBox="1">
            <a:spLocks noChangeArrowheads="1"/>
          </p:cNvSpPr>
          <p:nvPr/>
        </p:nvSpPr>
        <p:spPr bwMode="auto">
          <a:xfrm>
            <a:off x="2426495" y="5424488"/>
            <a:ext cx="111680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b="1">
                <a:solidFill>
                  <a:srgbClr val="FF0000"/>
                </a:solidFill>
                <a:latin typeface="楷体_GB2312" pitchFamily="49" charset="-122"/>
                <a:ea typeface="楷体_GB2312" pitchFamily="49" charset="-122"/>
              </a:rPr>
              <a:t>行 波  </a:t>
            </a:r>
          </a:p>
        </p:txBody>
      </p:sp>
      <p:sp>
        <p:nvSpPr>
          <p:cNvPr id="35847" name="Text Box 7"/>
          <p:cNvSpPr txBox="1">
            <a:spLocks noChangeArrowheads="1"/>
          </p:cNvSpPr>
          <p:nvPr/>
        </p:nvSpPr>
        <p:spPr bwMode="auto">
          <a:xfrm>
            <a:off x="5420916" y="5439966"/>
            <a:ext cx="109418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b="1">
                <a:solidFill>
                  <a:srgbClr val="FF0000"/>
                </a:solidFill>
                <a:latin typeface="楷体_GB2312" pitchFamily="49" charset="-122"/>
                <a:ea typeface="楷体_GB2312" pitchFamily="49" charset="-122"/>
              </a:rPr>
              <a:t>驻 波  </a:t>
            </a:r>
          </a:p>
        </p:txBody>
      </p:sp>
    </p:spTree>
    <p:extLst>
      <p:ext uri="{BB962C8B-B14F-4D97-AF65-F5344CB8AC3E}">
        <p14:creationId xmlns:p14="http://schemas.microsoft.com/office/powerpoint/2010/main" val="1027534711"/>
      </p:ext>
    </p:extLst>
  </p:cSld>
  <p:clrMapOvr>
    <a:masterClrMapping/>
  </p:clrMapOvr>
  <p:transition>
    <p:blinds dir="ver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mtClean="0">
                <a:ea typeface="宋体" panose="02010600030101010101" pitchFamily="2" charset="-122"/>
              </a:rPr>
              <a:t>声光互作用的两种类型</a:t>
            </a:r>
          </a:p>
        </p:txBody>
      </p:sp>
      <p:sp>
        <p:nvSpPr>
          <p:cNvPr id="36867" name="Rectangle 3"/>
          <p:cNvSpPr>
            <a:spLocks noGrp="1" noChangeArrowheads="1"/>
          </p:cNvSpPr>
          <p:nvPr>
            <p:ph type="body" idx="1"/>
          </p:nvPr>
        </p:nvSpPr>
        <p:spPr>
          <a:xfrm>
            <a:off x="4514850" y="2286000"/>
            <a:ext cx="3143250" cy="2228850"/>
          </a:xfrm>
        </p:spPr>
        <p:txBody>
          <a:bodyPr/>
          <a:lstStyle/>
          <a:p>
            <a:pPr eaLnBrk="1" hangingPunct="1">
              <a:buFont typeface="Wingdings" panose="05000000000000000000" pitchFamily="2" charset="2"/>
              <a:buNone/>
            </a:pPr>
            <a:r>
              <a:rPr lang="zh-CN" altLang="pt-BR" smtClean="0">
                <a:solidFill>
                  <a:schemeClr val="accent1"/>
                </a:solidFill>
                <a:ea typeface="宋体" panose="02010600030101010101" pitchFamily="2" charset="-122"/>
              </a:rPr>
              <a:t>条件</a:t>
            </a:r>
          </a:p>
          <a:p>
            <a:pPr eaLnBrk="1" hangingPunct="1">
              <a:buFont typeface="Wingdings" panose="05000000000000000000" pitchFamily="2" charset="2"/>
              <a:buNone/>
            </a:pPr>
            <a:r>
              <a:rPr lang="pt-BR" altLang="zh-CN" sz="1800">
                <a:ea typeface="宋体" panose="02010600030101010101" pitchFamily="2" charset="-122"/>
              </a:rPr>
              <a:t>(1).</a:t>
            </a:r>
            <a:r>
              <a:rPr lang="zh-CN" altLang="pt-BR" sz="1800">
                <a:ea typeface="宋体" panose="02010600030101010101" pitchFamily="2" charset="-122"/>
              </a:rPr>
              <a:t>超声波频率比较低。 </a:t>
            </a:r>
          </a:p>
          <a:p>
            <a:pPr eaLnBrk="1" hangingPunct="1">
              <a:buFont typeface="Wingdings" panose="05000000000000000000" pitchFamily="2" charset="2"/>
              <a:buNone/>
            </a:pPr>
            <a:r>
              <a:rPr lang="pt-BR" altLang="zh-CN" sz="1800">
                <a:ea typeface="宋体" panose="02010600030101010101" pitchFamily="2" charset="-122"/>
              </a:rPr>
              <a:t>(2).</a:t>
            </a:r>
            <a:r>
              <a:rPr lang="zh-CN" altLang="pt-BR" sz="1800">
                <a:ea typeface="宋体" panose="02010600030101010101" pitchFamily="2" charset="-122"/>
              </a:rPr>
              <a:t>光线平行于声波面入射    </a:t>
            </a:r>
            <a:r>
              <a:rPr lang="pt-BR" altLang="zh-CN" sz="1800">
                <a:ea typeface="宋体" panose="02010600030101010101" pitchFamily="2" charset="-122"/>
              </a:rPr>
              <a:t>(</a:t>
            </a:r>
            <a:r>
              <a:rPr lang="zh-CN" altLang="pt-BR" sz="1800">
                <a:ea typeface="宋体" panose="02010600030101010101" pitchFamily="2" charset="-122"/>
              </a:rPr>
              <a:t>光的入射方向和声波传播方向垂直</a:t>
            </a:r>
            <a:r>
              <a:rPr lang="pt-BR" altLang="zh-CN" sz="1800">
                <a:ea typeface="宋体" panose="02010600030101010101" pitchFamily="2" charset="-122"/>
              </a:rPr>
              <a:t>)</a:t>
            </a:r>
            <a:r>
              <a:rPr lang="zh-CN" altLang="pt-BR" sz="1800">
                <a:ea typeface="宋体" panose="02010600030101010101" pitchFamily="2" charset="-122"/>
              </a:rPr>
              <a:t>。</a:t>
            </a:r>
          </a:p>
          <a:p>
            <a:pPr eaLnBrk="1" hangingPunct="1">
              <a:buFont typeface="Wingdings" panose="05000000000000000000" pitchFamily="2" charset="2"/>
              <a:buNone/>
            </a:pPr>
            <a:r>
              <a:rPr lang="pt-BR" altLang="zh-CN" sz="1800">
                <a:ea typeface="宋体" panose="02010600030101010101" pitchFamily="2" charset="-122"/>
              </a:rPr>
              <a:t>(3).</a:t>
            </a:r>
            <a:r>
              <a:rPr lang="zh-CN" altLang="pt-BR" sz="1800">
                <a:ea typeface="宋体" panose="02010600030101010101" pitchFamily="2" charset="-122"/>
              </a:rPr>
              <a:t>声光互作用的长度比较小 －平面相位光栅。</a:t>
            </a:r>
            <a:r>
              <a:rPr lang="zh-CN" altLang="en-US" sz="1500">
                <a:ea typeface="宋体" panose="02010600030101010101" pitchFamily="2" charset="-122"/>
              </a:rPr>
              <a:t>    </a:t>
            </a:r>
          </a:p>
        </p:txBody>
      </p:sp>
      <p:sp>
        <p:nvSpPr>
          <p:cNvPr id="512005" name="Rectangle 5"/>
          <p:cNvSpPr>
            <a:spLocks noChangeArrowheads="1"/>
          </p:cNvSpPr>
          <p:nvPr/>
        </p:nvSpPr>
        <p:spPr bwMode="auto">
          <a:xfrm>
            <a:off x="4857750" y="4607719"/>
            <a:ext cx="28003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1800">
                <a:solidFill>
                  <a:schemeClr val="accent1"/>
                </a:solidFill>
                <a:latin typeface="Arial" panose="020B0604020202020204" pitchFamily="34" charset="0"/>
                <a:ea typeface="宋体" panose="02010600030101010101" pitchFamily="2" charset="-122"/>
              </a:rPr>
              <a:t>当平行光通过光栅时，</a:t>
            </a:r>
          </a:p>
          <a:p>
            <a:pPr eaLnBrk="1" hangingPunct="1">
              <a:spcBef>
                <a:spcPct val="0"/>
              </a:spcBef>
              <a:buClrTx/>
              <a:buFontTx/>
              <a:buNone/>
            </a:pPr>
            <a:r>
              <a:rPr lang="zh-CN" altLang="pt-BR" sz="1800">
                <a:solidFill>
                  <a:schemeClr val="accent1"/>
                </a:solidFill>
                <a:latin typeface="Arial" panose="020B0604020202020204" pitchFamily="34" charset="0"/>
                <a:ea typeface="宋体" panose="02010600030101010101" pitchFamily="2" charset="-122"/>
              </a:rPr>
              <a:t>产生多级衍射，</a:t>
            </a:r>
          </a:p>
          <a:p>
            <a:pPr eaLnBrk="1" hangingPunct="1">
              <a:spcBef>
                <a:spcPct val="0"/>
              </a:spcBef>
              <a:buClrTx/>
              <a:buFontTx/>
              <a:buNone/>
            </a:pPr>
            <a:r>
              <a:rPr lang="zh-CN" altLang="pt-BR" sz="1800">
                <a:solidFill>
                  <a:schemeClr val="accent1"/>
                </a:solidFill>
                <a:latin typeface="Arial" panose="020B0604020202020204" pitchFamily="34" charset="0"/>
                <a:ea typeface="宋体" panose="02010600030101010101" pitchFamily="2" charset="-122"/>
              </a:rPr>
              <a:t>各级衍射对称的分布在零级两侧。</a:t>
            </a:r>
            <a:r>
              <a:rPr lang="zh-CN" altLang="pt-BR" sz="1350">
                <a:solidFill>
                  <a:schemeClr val="accent1"/>
                </a:solidFill>
                <a:latin typeface="Arial" panose="020B0604020202020204" pitchFamily="34" charset="0"/>
                <a:ea typeface="宋体" panose="02010600030101010101" pitchFamily="2" charset="-122"/>
              </a:rPr>
              <a:t> </a:t>
            </a:r>
            <a:endParaRPr lang="zh-CN" altLang="en-US" sz="1350">
              <a:solidFill>
                <a:schemeClr val="accent1"/>
              </a:solidFill>
              <a:latin typeface="Arial" panose="020B0604020202020204" pitchFamily="34" charset="0"/>
              <a:ea typeface="宋体" panose="02010600030101010101" pitchFamily="2" charset="-122"/>
            </a:endParaRPr>
          </a:p>
        </p:txBody>
      </p:sp>
      <p:sp>
        <p:nvSpPr>
          <p:cNvPr id="36870" name="Rectangle 6"/>
          <p:cNvSpPr>
            <a:spLocks noChangeArrowheads="1"/>
          </p:cNvSpPr>
          <p:nvPr/>
        </p:nvSpPr>
        <p:spPr bwMode="auto">
          <a:xfrm>
            <a:off x="1163241" y="1678782"/>
            <a:ext cx="438030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buFont typeface="Wingdings" panose="05000000000000000000" pitchFamily="2" charset="2"/>
              <a:buNone/>
            </a:pPr>
            <a:r>
              <a:rPr lang="pt-BR" altLang="zh-CN" sz="2100" b="1">
                <a:solidFill>
                  <a:srgbClr val="FF0000"/>
                </a:solidFill>
                <a:latin typeface="Arial" panose="020B0604020202020204" pitchFamily="34" charset="0"/>
                <a:ea typeface="宋体" panose="02010600030101010101" pitchFamily="2" charset="-122"/>
              </a:rPr>
              <a:t>1.</a:t>
            </a:r>
            <a:r>
              <a:rPr lang="zh-CN" altLang="pt-BR" sz="2100" b="1">
                <a:solidFill>
                  <a:srgbClr val="FF0000"/>
                </a:solidFill>
                <a:latin typeface="Arial" panose="020B0604020202020204" pitchFamily="34" charset="0"/>
                <a:ea typeface="宋体" panose="02010600030101010101" pitchFamily="2" charset="-122"/>
              </a:rPr>
              <a:t>拉曼－纳斯</a:t>
            </a:r>
            <a:r>
              <a:rPr lang="pt-BR" altLang="zh-CN" sz="2100" b="1">
                <a:solidFill>
                  <a:srgbClr val="FF0000"/>
                </a:solidFill>
                <a:latin typeface="Arial" panose="020B0604020202020204" pitchFamily="34" charset="0"/>
                <a:ea typeface="宋体" panose="02010600030101010101" pitchFamily="2" charset="-122"/>
              </a:rPr>
              <a:t>(Raman-Nath)</a:t>
            </a:r>
            <a:r>
              <a:rPr lang="zh-CN" altLang="pt-BR" sz="2100" b="1">
                <a:solidFill>
                  <a:srgbClr val="FF0000"/>
                </a:solidFill>
                <a:latin typeface="Arial" panose="020B0604020202020204" pitchFamily="34" charset="0"/>
                <a:ea typeface="宋体" panose="02010600030101010101" pitchFamily="2" charset="-122"/>
              </a:rPr>
              <a:t>衍射  </a:t>
            </a:r>
          </a:p>
        </p:txBody>
      </p:sp>
      <p:pic>
        <p:nvPicPr>
          <p:cNvPr id="2" name="图片 1"/>
          <p:cNvPicPr>
            <a:picLocks noChangeAspect="1"/>
          </p:cNvPicPr>
          <p:nvPr/>
        </p:nvPicPr>
        <p:blipFill rotWithShape="1">
          <a:blip r:embed="rId2"/>
          <a:srcRect l="38119" t="19283" r="33782" b="14288"/>
          <a:stretch/>
        </p:blipFill>
        <p:spPr>
          <a:xfrm rot="16200000">
            <a:off x="798237" y="1760075"/>
            <a:ext cx="3190518" cy="4242707"/>
          </a:xfrm>
          <a:prstGeom prst="rect">
            <a:avLst/>
          </a:prstGeom>
        </p:spPr>
      </p:pic>
    </p:spTree>
    <p:extLst>
      <p:ext uri="{BB962C8B-B14F-4D97-AF65-F5344CB8AC3E}">
        <p14:creationId xmlns:p14="http://schemas.microsoft.com/office/powerpoint/2010/main" val="30212297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05"/>
                                        </p:tgtEl>
                                        <p:attrNameLst>
                                          <p:attrName>style.visibility</p:attrName>
                                        </p:attrNameLst>
                                      </p:cBhvr>
                                      <p:to>
                                        <p:strVal val="visible"/>
                                      </p:to>
                                    </p:set>
                                    <p:anim calcmode="lin" valueType="num">
                                      <p:cBhvr additive="base">
                                        <p:cTn id="7" dur="500" fill="hold"/>
                                        <p:tgtEl>
                                          <p:spTgt spid="512005"/>
                                        </p:tgtEl>
                                        <p:attrNameLst>
                                          <p:attrName>ppt_x</p:attrName>
                                        </p:attrNameLst>
                                      </p:cBhvr>
                                      <p:tavLst>
                                        <p:tav tm="0">
                                          <p:val>
                                            <p:strVal val="#ppt_x"/>
                                          </p:val>
                                        </p:tav>
                                        <p:tav tm="100000">
                                          <p:val>
                                            <p:strVal val="#ppt_x"/>
                                          </p:val>
                                        </p:tav>
                                      </p:tavLst>
                                    </p:anim>
                                    <p:anim calcmode="lin" valueType="num">
                                      <p:cBhvr additive="base">
                                        <p:cTn id="8" dur="500" fill="hold"/>
                                        <p:tgtEl>
                                          <p:spTgt spid="5120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body" idx="1"/>
          </p:nvPr>
        </p:nvSpPr>
        <p:spPr>
          <a:xfrm>
            <a:off x="228600" y="1219200"/>
            <a:ext cx="8763000" cy="1295400"/>
          </a:xfrm>
        </p:spPr>
        <p:txBody>
          <a:bodyPr/>
          <a:lstStyle/>
          <a:p>
            <a:pPr marL="449263" indent="-449263">
              <a:lnSpc>
                <a:spcPct val="125000"/>
              </a:lnSpc>
              <a:spcBef>
                <a:spcPct val="0"/>
              </a:spcBef>
              <a:buFont typeface="Wingdings" panose="05000000000000000000" pitchFamily="2" charset="2"/>
              <a:buNone/>
              <a:tabLst>
                <a:tab pos="1079500" algn="l"/>
              </a:tabLst>
            </a:pPr>
            <a:r>
              <a:rPr lang="zh-CN" altLang="en-US" sz="3200" b="1">
                <a:solidFill>
                  <a:srgbClr val="FF0000"/>
                </a:solidFill>
                <a:ea typeface="华文新魏" panose="02010800040101010101" pitchFamily="2" charset="-122"/>
              </a:rPr>
              <a:t>定义：</a:t>
            </a:r>
            <a:r>
              <a:rPr lang="zh-CN" altLang="en-US">
                <a:ea typeface="宋体" panose="02010600030101010101" pitchFamily="2" charset="-122"/>
              </a:rPr>
              <a:t>以调制信号去改变激光的振幅，使其振幅按</a:t>
            </a:r>
          </a:p>
          <a:p>
            <a:pPr marL="449263" indent="-449263">
              <a:lnSpc>
                <a:spcPct val="125000"/>
              </a:lnSpc>
              <a:spcBef>
                <a:spcPct val="0"/>
              </a:spcBef>
              <a:buFont typeface="Wingdings" panose="05000000000000000000" pitchFamily="2" charset="2"/>
              <a:buNone/>
              <a:tabLst>
                <a:tab pos="1079500" algn="l"/>
              </a:tabLst>
            </a:pPr>
            <a:r>
              <a:rPr lang="zh-CN" altLang="en-US">
                <a:ea typeface="宋体" panose="02010600030101010101" pitchFamily="2" charset="-122"/>
              </a:rPr>
              <a:t>           调制信号的规律变化</a:t>
            </a:r>
            <a:r>
              <a:rPr lang="zh-CN" altLang="en-US" sz="2000">
                <a:ea typeface="宋体" panose="02010600030101010101" pitchFamily="2" charset="-122"/>
              </a:rPr>
              <a:t>		</a:t>
            </a:r>
          </a:p>
        </p:txBody>
      </p:sp>
      <p:sp>
        <p:nvSpPr>
          <p:cNvPr id="470019" name="Rectangle 3"/>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70021" name="Rectangle 5"/>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70023" name="Rectangle 7"/>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70024" name="Object 8"/>
          <p:cNvGraphicFramePr>
            <a:graphicFrameLocks noChangeAspect="1"/>
          </p:cNvGraphicFramePr>
          <p:nvPr/>
        </p:nvGraphicFramePr>
        <p:xfrm>
          <a:off x="1493838" y="4537075"/>
          <a:ext cx="2649537" cy="552450"/>
        </p:xfrm>
        <a:graphic>
          <a:graphicData uri="http://schemas.openxmlformats.org/presentationml/2006/ole">
            <mc:AlternateContent xmlns:mc="http://schemas.openxmlformats.org/markup-compatibility/2006">
              <mc:Choice xmlns:v="urn:schemas-microsoft-com:vml" Requires="v">
                <p:oleObj spid="_x0000_s470143" name="Equation" r:id="rId3" imgW="1079280" imgH="228600" progId="Equation.DSMT4">
                  <p:embed/>
                </p:oleObj>
              </mc:Choice>
              <mc:Fallback>
                <p:oleObj name="Equation" r:id="rId3" imgW="1079280" imgH="2286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838" y="4537075"/>
                        <a:ext cx="2649537" cy="5524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470026" name="Object 10"/>
          <p:cNvGraphicFramePr>
            <a:graphicFrameLocks noChangeAspect="1"/>
          </p:cNvGraphicFramePr>
          <p:nvPr/>
        </p:nvGraphicFramePr>
        <p:xfrm>
          <a:off x="1493838" y="5111750"/>
          <a:ext cx="2544762" cy="527050"/>
        </p:xfrm>
        <a:graphic>
          <a:graphicData uri="http://schemas.openxmlformats.org/presentationml/2006/ole">
            <mc:AlternateContent xmlns:mc="http://schemas.openxmlformats.org/markup-compatibility/2006">
              <mc:Choice xmlns:v="urn:schemas-microsoft-com:vml" Requires="v">
                <p:oleObj spid="_x0000_s470144" name="Equation" r:id="rId5" imgW="1041120" imgH="228600" progId="Equation.DSMT4">
                  <p:embed/>
                </p:oleObj>
              </mc:Choice>
              <mc:Fallback>
                <p:oleObj name="Equation" r:id="rId5" imgW="1041120" imgH="2286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3838" y="5111750"/>
                        <a:ext cx="2544762" cy="5270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470027" name="Object 11"/>
          <p:cNvGraphicFramePr>
            <a:graphicFrameLocks noChangeAspect="1"/>
          </p:cNvGraphicFramePr>
          <p:nvPr/>
        </p:nvGraphicFramePr>
        <p:xfrm>
          <a:off x="1020763" y="5664200"/>
          <a:ext cx="3644900" cy="1117600"/>
        </p:xfrm>
        <a:graphic>
          <a:graphicData uri="http://schemas.openxmlformats.org/presentationml/2006/ole">
            <mc:AlternateContent xmlns:mc="http://schemas.openxmlformats.org/markup-compatibility/2006">
              <mc:Choice xmlns:v="urn:schemas-microsoft-com:vml" Requires="v">
                <p:oleObj spid="_x0000_s470145" name="Equation" r:id="rId7" imgW="1511280" imgH="457200" progId="Equation.DSMT4">
                  <p:embed/>
                </p:oleObj>
              </mc:Choice>
              <mc:Fallback>
                <p:oleObj name="Equation" r:id="rId7" imgW="1511280" imgH="4572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763" y="5664200"/>
                        <a:ext cx="3644900" cy="11176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pic>
        <p:nvPicPr>
          <p:cNvPr id="470028" name="Picture 12" descr="图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4075113"/>
            <a:ext cx="3886200" cy="26908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70029" name="Rectangle 13"/>
          <p:cNvSpPr>
            <a:spLocks noChangeArrowheads="1"/>
          </p:cNvSpPr>
          <p:nvPr/>
        </p:nvSpPr>
        <p:spPr bwMode="auto">
          <a:xfrm>
            <a:off x="44450" y="5124450"/>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a:solidFill>
                  <a:srgbClr val="CC00CC"/>
                </a:solidFill>
                <a:latin typeface="楷体_GB2312" pitchFamily="49" charset="-122"/>
                <a:ea typeface="楷体_GB2312" pitchFamily="49" charset="-122"/>
              </a:rPr>
              <a:t>调制信号</a:t>
            </a:r>
            <a:r>
              <a:rPr lang="en-US" altLang="zh-CN" sz="2400">
                <a:solidFill>
                  <a:srgbClr val="CC00CC"/>
                </a:solidFill>
                <a:latin typeface="楷体_GB2312" pitchFamily="49" charset="-122"/>
                <a:ea typeface="楷体_GB2312" pitchFamily="49" charset="-122"/>
              </a:rPr>
              <a:t>-</a:t>
            </a:r>
          </a:p>
        </p:txBody>
      </p:sp>
      <p:sp>
        <p:nvSpPr>
          <p:cNvPr id="470030" name="Rectangle 14"/>
          <p:cNvSpPr>
            <a:spLocks noGrp="1" noChangeArrowheads="1"/>
          </p:cNvSpPr>
          <p:nvPr>
            <p:ph type="title"/>
          </p:nvPr>
        </p:nvSpPr>
        <p:spPr>
          <a:noFill/>
          <a:ln/>
        </p:spPr>
        <p:txBody>
          <a:bodyPr/>
          <a:lstStyle/>
          <a:p>
            <a:r>
              <a:rPr lang="zh-CN" altLang="en-US" sz="2400">
                <a:ea typeface="宋体" panose="02010600030101010101" pitchFamily="2" charset="-122"/>
              </a:rPr>
              <a:t>振幅调制</a:t>
            </a:r>
          </a:p>
        </p:txBody>
      </p:sp>
      <p:grpSp>
        <p:nvGrpSpPr>
          <p:cNvPr id="470037" name="Group 21"/>
          <p:cNvGrpSpPr>
            <a:grpSpLocks/>
          </p:cNvGrpSpPr>
          <p:nvPr/>
        </p:nvGrpSpPr>
        <p:grpSpPr bwMode="auto">
          <a:xfrm>
            <a:off x="20638" y="2339975"/>
            <a:ext cx="8970962" cy="1500188"/>
            <a:chOff x="13" y="1474"/>
            <a:chExt cx="5651" cy="945"/>
          </a:xfrm>
        </p:grpSpPr>
        <p:pic>
          <p:nvPicPr>
            <p:cNvPr id="470025" name="Picture 9" descr="图1"/>
            <p:cNvPicPr>
              <a:picLocks noChangeAspect="1" noChangeArrowheads="1"/>
            </p:cNvPicPr>
            <p:nvPr/>
          </p:nvPicPr>
          <p:blipFill>
            <a:blip r:embed="rId10">
              <a:extLst>
                <a:ext uri="{28A0092B-C50C-407E-A947-70E740481C1C}">
                  <a14:useLocalDpi xmlns:a14="http://schemas.microsoft.com/office/drawing/2010/main" val="0"/>
                </a:ext>
              </a:extLst>
            </a:blip>
            <a:srcRect l="6053" t="8661" r="5315" b="18307"/>
            <a:stretch>
              <a:fillRect/>
            </a:stretch>
          </p:blipFill>
          <p:spPr bwMode="auto">
            <a:xfrm>
              <a:off x="3216" y="1474"/>
              <a:ext cx="2448" cy="94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470032" name="Group 16"/>
            <p:cNvGrpSpPr>
              <a:grpSpLocks/>
            </p:cNvGrpSpPr>
            <p:nvPr/>
          </p:nvGrpSpPr>
          <p:grpSpPr bwMode="auto">
            <a:xfrm>
              <a:off x="13" y="1728"/>
              <a:ext cx="3203" cy="361"/>
              <a:chOff x="205" y="1728"/>
              <a:chExt cx="3203" cy="361"/>
            </a:xfrm>
          </p:grpSpPr>
          <p:graphicFrame>
            <p:nvGraphicFramePr>
              <p:cNvPr id="470020" name="Object 4"/>
              <p:cNvGraphicFramePr>
                <a:graphicFrameLocks noChangeAspect="1"/>
              </p:cNvGraphicFramePr>
              <p:nvPr/>
            </p:nvGraphicFramePr>
            <p:xfrm>
              <a:off x="1104" y="1728"/>
              <a:ext cx="2304" cy="361"/>
            </p:xfrm>
            <a:graphic>
              <a:graphicData uri="http://schemas.openxmlformats.org/presentationml/2006/ole">
                <mc:AlternateContent xmlns:mc="http://schemas.openxmlformats.org/markup-compatibility/2006">
                  <mc:Choice xmlns:v="urn:schemas-microsoft-com:vml" Requires="v">
                    <p:oleObj spid="_x0000_s470146" name="Equation" r:id="rId11" imgW="1460500" imgH="228600" progId="Equation.DSMT4">
                      <p:embed/>
                    </p:oleObj>
                  </mc:Choice>
                  <mc:Fallback>
                    <p:oleObj name="Equation" r:id="rId11" imgW="1460500" imgH="22860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 y="1728"/>
                            <a:ext cx="2304" cy="361"/>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470031" name="Text Box 15"/>
              <p:cNvSpPr txBox="1">
                <a:spLocks noChangeArrowheads="1"/>
              </p:cNvSpPr>
              <p:nvPr/>
            </p:nvSpPr>
            <p:spPr bwMode="auto">
              <a:xfrm>
                <a:off x="205" y="1728"/>
                <a:ext cx="107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调制前： </a:t>
                </a:r>
              </a:p>
            </p:txBody>
          </p:sp>
        </p:grpSp>
      </p:grpSp>
      <p:grpSp>
        <p:nvGrpSpPr>
          <p:cNvPr id="470036" name="Group 20"/>
          <p:cNvGrpSpPr>
            <a:grpSpLocks/>
          </p:cNvGrpSpPr>
          <p:nvPr/>
        </p:nvGrpSpPr>
        <p:grpSpPr bwMode="auto">
          <a:xfrm>
            <a:off x="47625" y="3900488"/>
            <a:ext cx="4997450" cy="595312"/>
            <a:chOff x="30" y="2457"/>
            <a:chExt cx="3148" cy="375"/>
          </a:xfrm>
        </p:grpSpPr>
        <p:graphicFrame>
          <p:nvGraphicFramePr>
            <p:cNvPr id="470022" name="Object 6"/>
            <p:cNvGraphicFramePr>
              <a:graphicFrameLocks noChangeAspect="1"/>
            </p:cNvGraphicFramePr>
            <p:nvPr/>
          </p:nvGraphicFramePr>
          <p:xfrm>
            <a:off x="959" y="2497"/>
            <a:ext cx="2219" cy="335"/>
          </p:xfrm>
          <a:graphic>
            <a:graphicData uri="http://schemas.openxmlformats.org/presentationml/2006/ole">
              <mc:AlternateContent xmlns:mc="http://schemas.openxmlformats.org/markup-compatibility/2006">
                <mc:Choice xmlns:v="urn:schemas-microsoft-com:vml" Requires="v">
                  <p:oleObj spid="_x0000_s470147" name="Equation" r:id="rId13" imgW="1511280" imgH="228600" progId="Equation.DSMT4">
                    <p:embed/>
                  </p:oleObj>
                </mc:Choice>
                <mc:Fallback>
                  <p:oleObj name="Equation" r:id="rId13" imgW="1511280" imgH="228600"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9" y="2497"/>
                          <a:ext cx="2219" cy="33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470035" name="Text Box 19"/>
            <p:cNvSpPr txBox="1">
              <a:spLocks noChangeArrowheads="1"/>
            </p:cNvSpPr>
            <p:nvPr/>
          </p:nvSpPr>
          <p:spPr bwMode="auto">
            <a:xfrm>
              <a:off x="30" y="2457"/>
              <a:ext cx="107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chemeClr val="tx2"/>
                  </a:solidFill>
                  <a:ea typeface="楷体_GB2312" pitchFamily="49" charset="-122"/>
                </a:rPr>
                <a:t>调制后： </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70037"/>
                                        </p:tgtEl>
                                        <p:attrNameLst>
                                          <p:attrName>style.visibility</p:attrName>
                                        </p:attrNameLst>
                                      </p:cBhvr>
                                      <p:to>
                                        <p:strVal val="visible"/>
                                      </p:to>
                                    </p:set>
                                    <p:anim calcmode="lin" valueType="num">
                                      <p:cBhvr additive="base">
                                        <p:cTn id="7" dur="500" fill="hold"/>
                                        <p:tgtEl>
                                          <p:spTgt spid="470037"/>
                                        </p:tgtEl>
                                        <p:attrNameLst>
                                          <p:attrName>ppt_x</p:attrName>
                                        </p:attrNameLst>
                                      </p:cBhvr>
                                      <p:tavLst>
                                        <p:tav tm="0">
                                          <p:val>
                                            <p:strVal val="1+#ppt_w/2"/>
                                          </p:val>
                                        </p:tav>
                                        <p:tav tm="100000">
                                          <p:val>
                                            <p:strVal val="#ppt_x"/>
                                          </p:val>
                                        </p:tav>
                                      </p:tavLst>
                                    </p:anim>
                                    <p:anim calcmode="lin" valueType="num">
                                      <p:cBhvr additive="base">
                                        <p:cTn id="8" dur="500" fill="hold"/>
                                        <p:tgtEl>
                                          <p:spTgt spid="4700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70036"/>
                                        </p:tgtEl>
                                        <p:attrNameLst>
                                          <p:attrName>style.visibility</p:attrName>
                                        </p:attrNameLst>
                                      </p:cBhvr>
                                      <p:to>
                                        <p:strVal val="visible"/>
                                      </p:to>
                                    </p:set>
                                    <p:anim calcmode="lin" valueType="num">
                                      <p:cBhvr additive="base">
                                        <p:cTn id="13" dur="500" fill="hold"/>
                                        <p:tgtEl>
                                          <p:spTgt spid="470036"/>
                                        </p:tgtEl>
                                        <p:attrNameLst>
                                          <p:attrName>ppt_x</p:attrName>
                                        </p:attrNameLst>
                                      </p:cBhvr>
                                      <p:tavLst>
                                        <p:tav tm="0">
                                          <p:val>
                                            <p:strVal val="0-#ppt_w/2"/>
                                          </p:val>
                                        </p:tav>
                                        <p:tav tm="100000">
                                          <p:val>
                                            <p:strVal val="#ppt_x"/>
                                          </p:val>
                                        </p:tav>
                                      </p:tavLst>
                                    </p:anim>
                                    <p:anim calcmode="lin" valueType="num">
                                      <p:cBhvr additive="base">
                                        <p:cTn id="14" dur="500" fill="hold"/>
                                        <p:tgtEl>
                                          <p:spTgt spid="47003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70024"/>
                                        </p:tgtEl>
                                        <p:attrNameLst>
                                          <p:attrName>style.visibility</p:attrName>
                                        </p:attrNameLst>
                                      </p:cBhvr>
                                      <p:to>
                                        <p:strVal val="visible"/>
                                      </p:to>
                                    </p:set>
                                    <p:anim calcmode="lin" valueType="num">
                                      <p:cBhvr additive="base">
                                        <p:cTn id="19" dur="500" fill="hold"/>
                                        <p:tgtEl>
                                          <p:spTgt spid="470024"/>
                                        </p:tgtEl>
                                        <p:attrNameLst>
                                          <p:attrName>ppt_x</p:attrName>
                                        </p:attrNameLst>
                                      </p:cBhvr>
                                      <p:tavLst>
                                        <p:tav tm="0">
                                          <p:val>
                                            <p:strVal val="0-#ppt_w/2"/>
                                          </p:val>
                                        </p:tav>
                                        <p:tav tm="100000">
                                          <p:val>
                                            <p:strVal val="#ppt_x"/>
                                          </p:val>
                                        </p:tav>
                                      </p:tavLst>
                                    </p:anim>
                                    <p:anim calcmode="lin" valueType="num">
                                      <p:cBhvr additive="base">
                                        <p:cTn id="20" dur="500" fill="hold"/>
                                        <p:tgtEl>
                                          <p:spTgt spid="47002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70026"/>
                                        </p:tgtEl>
                                        <p:attrNameLst>
                                          <p:attrName>style.visibility</p:attrName>
                                        </p:attrNameLst>
                                      </p:cBhvr>
                                      <p:to>
                                        <p:strVal val="visible"/>
                                      </p:to>
                                    </p:set>
                                    <p:anim calcmode="lin" valueType="num">
                                      <p:cBhvr additive="base">
                                        <p:cTn id="25" dur="500" fill="hold"/>
                                        <p:tgtEl>
                                          <p:spTgt spid="470026"/>
                                        </p:tgtEl>
                                        <p:attrNameLst>
                                          <p:attrName>ppt_x</p:attrName>
                                        </p:attrNameLst>
                                      </p:cBhvr>
                                      <p:tavLst>
                                        <p:tav tm="0">
                                          <p:val>
                                            <p:strVal val="0-#ppt_w/2"/>
                                          </p:val>
                                        </p:tav>
                                        <p:tav tm="100000">
                                          <p:val>
                                            <p:strVal val="#ppt_x"/>
                                          </p:val>
                                        </p:tav>
                                      </p:tavLst>
                                    </p:anim>
                                    <p:anim calcmode="lin" valueType="num">
                                      <p:cBhvr additive="base">
                                        <p:cTn id="26" dur="500" fill="hold"/>
                                        <p:tgtEl>
                                          <p:spTgt spid="47002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70029"/>
                                        </p:tgtEl>
                                        <p:attrNameLst>
                                          <p:attrName>style.visibility</p:attrName>
                                        </p:attrNameLst>
                                      </p:cBhvr>
                                      <p:to>
                                        <p:strVal val="visible"/>
                                      </p:to>
                                    </p:set>
                                    <p:anim calcmode="lin" valueType="num">
                                      <p:cBhvr additive="base">
                                        <p:cTn id="31" dur="500" fill="hold"/>
                                        <p:tgtEl>
                                          <p:spTgt spid="470029"/>
                                        </p:tgtEl>
                                        <p:attrNameLst>
                                          <p:attrName>ppt_x</p:attrName>
                                        </p:attrNameLst>
                                      </p:cBhvr>
                                      <p:tavLst>
                                        <p:tav tm="0">
                                          <p:val>
                                            <p:strVal val="0-#ppt_w/2"/>
                                          </p:val>
                                        </p:tav>
                                        <p:tav tm="100000">
                                          <p:val>
                                            <p:strVal val="#ppt_x"/>
                                          </p:val>
                                        </p:tav>
                                      </p:tavLst>
                                    </p:anim>
                                    <p:anim calcmode="lin" valueType="num">
                                      <p:cBhvr additive="base">
                                        <p:cTn id="32" dur="500" fill="hold"/>
                                        <p:tgtEl>
                                          <p:spTgt spid="47002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70027"/>
                                        </p:tgtEl>
                                        <p:attrNameLst>
                                          <p:attrName>style.visibility</p:attrName>
                                        </p:attrNameLst>
                                      </p:cBhvr>
                                      <p:to>
                                        <p:strVal val="visible"/>
                                      </p:to>
                                    </p:set>
                                    <p:anim calcmode="lin" valueType="num">
                                      <p:cBhvr additive="base">
                                        <p:cTn id="37" dur="500" fill="hold"/>
                                        <p:tgtEl>
                                          <p:spTgt spid="470027"/>
                                        </p:tgtEl>
                                        <p:attrNameLst>
                                          <p:attrName>ppt_x</p:attrName>
                                        </p:attrNameLst>
                                      </p:cBhvr>
                                      <p:tavLst>
                                        <p:tav tm="0">
                                          <p:val>
                                            <p:strVal val="0-#ppt_w/2"/>
                                          </p:val>
                                        </p:tav>
                                        <p:tav tm="100000">
                                          <p:val>
                                            <p:strVal val="#ppt_x"/>
                                          </p:val>
                                        </p:tav>
                                      </p:tavLst>
                                    </p:anim>
                                    <p:anim calcmode="lin" valueType="num">
                                      <p:cBhvr additive="base">
                                        <p:cTn id="38" dur="500" fill="hold"/>
                                        <p:tgtEl>
                                          <p:spTgt spid="47002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470028"/>
                                        </p:tgtEl>
                                        <p:attrNameLst>
                                          <p:attrName>style.visibility</p:attrName>
                                        </p:attrNameLst>
                                      </p:cBhvr>
                                      <p:to>
                                        <p:strVal val="visible"/>
                                      </p:to>
                                    </p:set>
                                    <p:anim calcmode="lin" valueType="num">
                                      <p:cBhvr additive="base">
                                        <p:cTn id="43" dur="500" fill="hold"/>
                                        <p:tgtEl>
                                          <p:spTgt spid="470028"/>
                                        </p:tgtEl>
                                        <p:attrNameLst>
                                          <p:attrName>ppt_x</p:attrName>
                                        </p:attrNameLst>
                                      </p:cBhvr>
                                      <p:tavLst>
                                        <p:tav tm="0">
                                          <p:val>
                                            <p:strVal val="1+#ppt_w/2"/>
                                          </p:val>
                                        </p:tav>
                                        <p:tav tm="100000">
                                          <p:val>
                                            <p:strVal val="#ppt_x"/>
                                          </p:val>
                                        </p:tav>
                                      </p:tavLst>
                                    </p:anim>
                                    <p:anim calcmode="lin" valueType="num">
                                      <p:cBhvr additive="base">
                                        <p:cTn id="44" dur="500" fill="hold"/>
                                        <p:tgtEl>
                                          <p:spTgt spid="470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46153" t="3542" b="8772"/>
          <a:stretch>
            <a:fillRect/>
          </a:stretch>
        </p:blipFill>
        <p:spPr bwMode="auto">
          <a:xfrm>
            <a:off x="1143000" y="1657350"/>
            <a:ext cx="3086100" cy="29634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1" name="Rectangle 5"/>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grpSp>
        <p:nvGrpSpPr>
          <p:cNvPr id="513044" name="Group 20"/>
          <p:cNvGrpSpPr>
            <a:grpSpLocks/>
          </p:cNvGrpSpPr>
          <p:nvPr/>
        </p:nvGrpSpPr>
        <p:grpSpPr bwMode="auto">
          <a:xfrm>
            <a:off x="4313634" y="2057400"/>
            <a:ext cx="3573066" cy="2228850"/>
            <a:chOff x="2594" y="720"/>
            <a:chExt cx="3001" cy="1872"/>
          </a:xfrm>
        </p:grpSpPr>
        <p:grpSp>
          <p:nvGrpSpPr>
            <p:cNvPr id="37899" name="Group 18"/>
            <p:cNvGrpSpPr>
              <a:grpSpLocks/>
            </p:cNvGrpSpPr>
            <p:nvPr/>
          </p:nvGrpSpPr>
          <p:grpSpPr bwMode="auto">
            <a:xfrm>
              <a:off x="2594" y="720"/>
              <a:ext cx="3001" cy="1849"/>
              <a:chOff x="2594" y="720"/>
              <a:chExt cx="3001" cy="1849"/>
            </a:xfrm>
          </p:grpSpPr>
          <p:grpSp>
            <p:nvGrpSpPr>
              <p:cNvPr id="37901" name="Group 11"/>
              <p:cNvGrpSpPr>
                <a:grpSpLocks/>
              </p:cNvGrpSpPr>
              <p:nvPr/>
            </p:nvGrpSpPr>
            <p:grpSpPr bwMode="auto">
              <a:xfrm>
                <a:off x="2616" y="720"/>
                <a:ext cx="2979" cy="1283"/>
                <a:chOff x="2616" y="720"/>
                <a:chExt cx="2979" cy="1283"/>
              </a:xfrm>
            </p:grpSpPr>
            <p:graphicFrame>
              <p:nvGraphicFramePr>
                <p:cNvPr id="37904" name="Object 6"/>
                <p:cNvGraphicFramePr>
                  <a:graphicFrameLocks noChangeAspect="1"/>
                </p:cNvGraphicFramePr>
                <p:nvPr/>
              </p:nvGraphicFramePr>
              <p:xfrm>
                <a:off x="2804" y="1056"/>
                <a:ext cx="2791" cy="361"/>
              </p:xfrm>
              <a:graphic>
                <a:graphicData uri="http://schemas.openxmlformats.org/presentationml/2006/ole">
                  <mc:AlternateContent xmlns:mc="http://schemas.openxmlformats.org/markup-compatibility/2006">
                    <mc:Choice xmlns:v="urn:schemas-microsoft-com:vml" Requires="v">
                      <p:oleObj spid="_x0000_s532492" name="Equation" r:id="rId4" imgW="1765300" imgH="228600" progId="Equation.DSMT4">
                        <p:embed/>
                      </p:oleObj>
                    </mc:Choice>
                    <mc:Fallback>
                      <p:oleObj name="Equation" r:id="rId4" imgW="17653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4" y="1056"/>
                              <a:ext cx="279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5" name="Object 7"/>
                <p:cNvGraphicFramePr>
                  <a:graphicFrameLocks noChangeAspect="1"/>
                </p:cNvGraphicFramePr>
                <p:nvPr/>
              </p:nvGraphicFramePr>
              <p:xfrm>
                <a:off x="3486" y="1392"/>
                <a:ext cx="1428" cy="611"/>
              </p:xfrm>
              <a:graphic>
                <a:graphicData uri="http://schemas.openxmlformats.org/presentationml/2006/ole">
                  <mc:AlternateContent xmlns:mc="http://schemas.openxmlformats.org/markup-compatibility/2006">
                    <mc:Choice xmlns:v="urn:schemas-microsoft-com:vml" Requires="v">
                      <p:oleObj spid="_x0000_s532493" name="Equation" r:id="rId6" imgW="914400" imgH="393700" progId="Equation.DSMT4">
                        <p:embed/>
                      </p:oleObj>
                    </mc:Choice>
                    <mc:Fallback>
                      <p:oleObj name="Equation" r:id="rId6" imgW="914400" imgH="393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6" y="1392"/>
                              <a:ext cx="1428" cy="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6" name="Text Box 9"/>
                <p:cNvSpPr txBox="1">
                  <a:spLocks noChangeArrowheads="1"/>
                </p:cNvSpPr>
                <p:nvPr/>
              </p:nvSpPr>
              <p:spPr bwMode="auto">
                <a:xfrm>
                  <a:off x="2616" y="720"/>
                  <a:ext cx="83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b="1">
                      <a:solidFill>
                        <a:srgbClr val="FF0000"/>
                      </a:solidFill>
                      <a:latin typeface="楷体_GB2312" pitchFamily="49" charset="-122"/>
                      <a:ea typeface="楷体_GB2312" pitchFamily="49" charset="-122"/>
                    </a:rPr>
                    <a:t>折射率</a:t>
                  </a:r>
                </a:p>
              </p:txBody>
            </p:sp>
            <p:sp>
              <p:nvSpPr>
                <p:cNvPr id="37907" name="Text Box 10"/>
                <p:cNvSpPr txBox="1">
                  <a:spLocks noChangeArrowheads="1"/>
                </p:cNvSpPr>
                <p:nvPr/>
              </p:nvSpPr>
              <p:spPr bwMode="auto">
                <a:xfrm>
                  <a:off x="2934" y="1561"/>
                  <a:ext cx="54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chemeClr val="accent1"/>
                      </a:solidFill>
                      <a:latin typeface="Arial" panose="020B0604020202020204" pitchFamily="34" charset="0"/>
                      <a:ea typeface="宋体" panose="02010600030101010101" pitchFamily="2" charset="-122"/>
                    </a:rPr>
                    <a:t>其中</a:t>
                  </a:r>
                </a:p>
              </p:txBody>
            </p:sp>
          </p:grpSp>
          <p:sp>
            <p:nvSpPr>
              <p:cNvPr id="37902" name="Text Box 12"/>
              <p:cNvSpPr txBox="1">
                <a:spLocks noChangeArrowheads="1"/>
              </p:cNvSpPr>
              <p:nvPr/>
            </p:nvSpPr>
            <p:spPr bwMode="auto">
              <a:xfrm>
                <a:off x="2594" y="1897"/>
                <a:ext cx="151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chemeClr val="accent1"/>
                    </a:solidFill>
                    <a:latin typeface="Arial" panose="020B0604020202020204" pitchFamily="34" charset="0"/>
                    <a:ea typeface="宋体" panose="02010600030101010101" pitchFamily="2" charset="-122"/>
                  </a:rPr>
                  <a:t>忽略时间变化，</a:t>
                </a:r>
              </a:p>
            </p:txBody>
          </p:sp>
          <p:graphicFrame>
            <p:nvGraphicFramePr>
              <p:cNvPr id="37903" name="Object 14"/>
              <p:cNvGraphicFramePr>
                <a:graphicFrameLocks noChangeAspect="1"/>
              </p:cNvGraphicFramePr>
              <p:nvPr/>
            </p:nvGraphicFramePr>
            <p:xfrm>
              <a:off x="2976" y="2208"/>
              <a:ext cx="2289" cy="361"/>
            </p:xfrm>
            <a:graphic>
              <a:graphicData uri="http://schemas.openxmlformats.org/presentationml/2006/ole">
                <mc:AlternateContent xmlns:mc="http://schemas.openxmlformats.org/markup-compatibility/2006">
                  <mc:Choice xmlns:v="urn:schemas-microsoft-com:vml" Requires="v">
                    <p:oleObj spid="_x0000_s532494" name="Equation" r:id="rId8" imgW="1447800" imgH="228600" progId="Equation.DSMT4">
                      <p:embed/>
                    </p:oleObj>
                  </mc:Choice>
                  <mc:Fallback>
                    <p:oleObj name="Equation" r:id="rId8" imgW="14478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6" y="2208"/>
                            <a:ext cx="228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900" name="Rectangle 19"/>
            <p:cNvSpPr>
              <a:spLocks noChangeArrowheads="1"/>
            </p:cNvSpPr>
            <p:nvPr/>
          </p:nvSpPr>
          <p:spPr bwMode="auto">
            <a:xfrm>
              <a:off x="2640" y="720"/>
              <a:ext cx="2928" cy="1872"/>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grpSp>
        <p:nvGrpSpPr>
          <p:cNvPr id="513053" name="Group 29"/>
          <p:cNvGrpSpPr>
            <a:grpSpLocks/>
          </p:cNvGrpSpPr>
          <p:nvPr/>
        </p:nvGrpSpPr>
        <p:grpSpPr bwMode="auto">
          <a:xfrm>
            <a:off x="2340770" y="4898232"/>
            <a:ext cx="4745831" cy="931069"/>
            <a:chOff x="1006" y="3394"/>
            <a:chExt cx="3986" cy="782"/>
          </a:xfrm>
        </p:grpSpPr>
        <p:grpSp>
          <p:nvGrpSpPr>
            <p:cNvPr id="37894" name="Group 23"/>
            <p:cNvGrpSpPr>
              <a:grpSpLocks/>
            </p:cNvGrpSpPr>
            <p:nvPr/>
          </p:nvGrpSpPr>
          <p:grpSpPr bwMode="auto">
            <a:xfrm>
              <a:off x="1032" y="3394"/>
              <a:ext cx="2737" cy="350"/>
              <a:chOff x="2639" y="2762"/>
              <a:chExt cx="2737" cy="350"/>
            </a:xfrm>
          </p:grpSpPr>
          <p:sp>
            <p:nvSpPr>
              <p:cNvPr id="37897" name="Text Box 21"/>
              <p:cNvSpPr txBox="1">
                <a:spLocks noChangeArrowheads="1"/>
              </p:cNvSpPr>
              <p:nvPr/>
            </p:nvSpPr>
            <p:spPr bwMode="auto">
              <a:xfrm>
                <a:off x="2639" y="2784"/>
                <a:ext cx="98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chemeClr val="accent1"/>
                    </a:solidFill>
                    <a:latin typeface="Arial" panose="020B0604020202020204" pitchFamily="34" charset="0"/>
                    <a:ea typeface="宋体" panose="02010600030101010101" pitchFamily="2" charset="-122"/>
                  </a:rPr>
                  <a:t>入射光： </a:t>
                </a:r>
              </a:p>
            </p:txBody>
          </p:sp>
          <p:graphicFrame>
            <p:nvGraphicFramePr>
              <p:cNvPr id="37898" name="Object 22"/>
              <p:cNvGraphicFramePr>
                <a:graphicFrameLocks noChangeAspect="1"/>
              </p:cNvGraphicFramePr>
              <p:nvPr/>
            </p:nvGraphicFramePr>
            <p:xfrm>
              <a:off x="3428" y="2762"/>
              <a:ext cx="1948" cy="350"/>
            </p:xfrm>
            <a:graphic>
              <a:graphicData uri="http://schemas.openxmlformats.org/presentationml/2006/ole">
                <mc:AlternateContent xmlns:mc="http://schemas.openxmlformats.org/markup-compatibility/2006">
                  <mc:Choice xmlns:v="urn:schemas-microsoft-com:vml" Requires="v">
                    <p:oleObj spid="_x0000_s532495" name="Equation" r:id="rId10" imgW="1257300" imgH="228600" progId="Equation.DSMT4">
                      <p:embed/>
                    </p:oleObj>
                  </mc:Choice>
                  <mc:Fallback>
                    <p:oleObj name="Equation" r:id="rId10" imgW="12573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8" y="2762"/>
                            <a:ext cx="194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7895" name="Text Box 26"/>
            <p:cNvSpPr txBox="1">
              <a:spLocks noChangeArrowheads="1"/>
            </p:cNvSpPr>
            <p:nvPr/>
          </p:nvSpPr>
          <p:spPr bwMode="auto">
            <a:xfrm>
              <a:off x="1006" y="3848"/>
              <a:ext cx="103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chemeClr val="accent1"/>
                  </a:solidFill>
                  <a:latin typeface="Arial" panose="020B0604020202020204" pitchFamily="34" charset="0"/>
                  <a:ea typeface="宋体" panose="02010600030101010101" pitchFamily="2" charset="-122"/>
                </a:rPr>
                <a:t>出 射光： </a:t>
              </a:r>
            </a:p>
          </p:txBody>
        </p:sp>
        <p:graphicFrame>
          <p:nvGraphicFramePr>
            <p:cNvPr id="37896" name="Object 27"/>
            <p:cNvGraphicFramePr>
              <a:graphicFrameLocks noChangeAspect="1"/>
            </p:cNvGraphicFramePr>
            <p:nvPr/>
          </p:nvGraphicFramePr>
          <p:xfrm>
            <a:off x="1824" y="3826"/>
            <a:ext cx="3168" cy="350"/>
          </p:xfrm>
          <a:graphic>
            <a:graphicData uri="http://schemas.openxmlformats.org/presentationml/2006/ole">
              <mc:AlternateContent xmlns:mc="http://schemas.openxmlformats.org/markup-compatibility/2006">
                <mc:Choice xmlns:v="urn:schemas-microsoft-com:vml" Requires="v">
                  <p:oleObj spid="_x0000_s532496" name="Equation" r:id="rId12" imgW="2044700" imgH="228600" progId="Equation.DSMT4">
                    <p:embed/>
                  </p:oleObj>
                </mc:Choice>
                <mc:Fallback>
                  <p:oleObj name="Equation" r:id="rId12" imgW="20447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4" y="3826"/>
                          <a:ext cx="3168"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86811422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13044"/>
                                        </p:tgtEl>
                                        <p:attrNameLst>
                                          <p:attrName>style.visibility</p:attrName>
                                        </p:attrNameLst>
                                      </p:cBhvr>
                                      <p:to>
                                        <p:strVal val="visible"/>
                                      </p:to>
                                    </p:set>
                                    <p:animEffect transition="in" filter="dissolve">
                                      <p:cBhvr>
                                        <p:cTn id="7" dur="500"/>
                                        <p:tgtEl>
                                          <p:spTgt spid="513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13053"/>
                                        </p:tgtEl>
                                        <p:attrNameLst>
                                          <p:attrName>style.visibility</p:attrName>
                                        </p:attrNameLst>
                                      </p:cBhvr>
                                      <p:to>
                                        <p:strVal val="visible"/>
                                      </p:to>
                                    </p:set>
                                    <p:animEffect transition="in" filter="dissolve">
                                      <p:cBhvr>
                                        <p:cTn id="12" dur="500"/>
                                        <p:tgtEl>
                                          <p:spTgt spid="513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46153" t="3542" r="1994" b="8772"/>
          <a:stretch>
            <a:fillRect/>
          </a:stretch>
        </p:blipFill>
        <p:spPr bwMode="auto">
          <a:xfrm>
            <a:off x="1143000" y="1657350"/>
            <a:ext cx="2800350" cy="279201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15" name="Rectangle 6"/>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grpSp>
        <p:nvGrpSpPr>
          <p:cNvPr id="514064" name="Group 16"/>
          <p:cNvGrpSpPr>
            <a:grpSpLocks/>
          </p:cNvGrpSpPr>
          <p:nvPr/>
        </p:nvGrpSpPr>
        <p:grpSpPr bwMode="auto">
          <a:xfrm>
            <a:off x="4000500" y="1864520"/>
            <a:ext cx="3943350" cy="1793081"/>
            <a:chOff x="2400" y="846"/>
            <a:chExt cx="3312" cy="1506"/>
          </a:xfrm>
        </p:grpSpPr>
        <p:sp>
          <p:nvSpPr>
            <p:cNvPr id="38924" name="Text Box 7"/>
            <p:cNvSpPr txBox="1">
              <a:spLocks noChangeArrowheads="1"/>
            </p:cNvSpPr>
            <p:nvPr/>
          </p:nvSpPr>
          <p:spPr bwMode="auto">
            <a:xfrm>
              <a:off x="2552" y="846"/>
              <a:ext cx="3063"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800">
                  <a:latin typeface="Arial" panose="020B0604020202020204" pitchFamily="34" charset="0"/>
                  <a:ea typeface="宋体" panose="02010600030101010101" pitchFamily="2" charset="-122"/>
                </a:rPr>
                <a:t>将出射波面分为若干个子波源，</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并忽略光在传播过程中各部分位相</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变化的相同部分，则远场处的总的</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光强由如下积分决定：</a:t>
              </a:r>
            </a:p>
          </p:txBody>
        </p:sp>
        <p:graphicFrame>
          <p:nvGraphicFramePr>
            <p:cNvPr id="38925" name="Object 8"/>
            <p:cNvGraphicFramePr>
              <a:graphicFrameLocks noChangeAspect="1"/>
            </p:cNvGraphicFramePr>
            <p:nvPr/>
          </p:nvGraphicFramePr>
          <p:xfrm>
            <a:off x="2400" y="1834"/>
            <a:ext cx="3312" cy="518"/>
          </p:xfrm>
          <a:graphic>
            <a:graphicData uri="http://schemas.openxmlformats.org/presentationml/2006/ole">
              <mc:AlternateContent xmlns:mc="http://schemas.openxmlformats.org/markup-compatibility/2006">
                <mc:Choice xmlns:v="urn:schemas-microsoft-com:vml" Requires="v">
                  <p:oleObj spid="_x0000_s533512" name="Equation" r:id="rId4" imgW="2527300" imgH="393700" progId="Equation.DSMT4">
                    <p:embed/>
                  </p:oleObj>
                </mc:Choice>
                <mc:Fallback>
                  <p:oleObj name="Equation" r:id="rId4" imgW="25273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 y="1834"/>
                          <a:ext cx="331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14065" name="Group 17"/>
          <p:cNvGrpSpPr>
            <a:grpSpLocks/>
          </p:cNvGrpSpPr>
          <p:nvPr/>
        </p:nvGrpSpPr>
        <p:grpSpPr bwMode="auto">
          <a:xfrm>
            <a:off x="1095376" y="3865960"/>
            <a:ext cx="6734175" cy="2100263"/>
            <a:chOff x="-40" y="2527"/>
            <a:chExt cx="5656" cy="1764"/>
          </a:xfrm>
        </p:grpSpPr>
        <p:grpSp>
          <p:nvGrpSpPr>
            <p:cNvPr id="38918" name="Group 13"/>
            <p:cNvGrpSpPr>
              <a:grpSpLocks/>
            </p:cNvGrpSpPr>
            <p:nvPr/>
          </p:nvGrpSpPr>
          <p:grpSpPr bwMode="auto">
            <a:xfrm>
              <a:off x="2449" y="2527"/>
              <a:ext cx="2487" cy="353"/>
              <a:chOff x="2449" y="2496"/>
              <a:chExt cx="2487" cy="353"/>
            </a:xfrm>
          </p:grpSpPr>
          <p:sp>
            <p:nvSpPr>
              <p:cNvPr id="38922" name="Text Box 10"/>
              <p:cNvSpPr txBox="1">
                <a:spLocks noChangeArrowheads="1"/>
              </p:cNvSpPr>
              <p:nvPr/>
            </p:nvSpPr>
            <p:spPr bwMode="auto">
              <a:xfrm>
                <a:off x="2449" y="2496"/>
                <a:ext cx="38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a:solidFill>
                      <a:schemeClr val="accent1"/>
                    </a:solidFill>
                    <a:latin typeface="Arial" panose="020B0604020202020204" pitchFamily="34" charset="0"/>
                    <a:ea typeface="楷体_GB2312" pitchFamily="49" charset="-122"/>
                  </a:rPr>
                  <a:t>令</a:t>
                </a:r>
              </a:p>
            </p:txBody>
          </p:sp>
          <p:graphicFrame>
            <p:nvGraphicFramePr>
              <p:cNvPr id="38923" name="Object 11"/>
              <p:cNvGraphicFramePr>
                <a:graphicFrameLocks noChangeAspect="1"/>
              </p:cNvGraphicFramePr>
              <p:nvPr/>
            </p:nvGraphicFramePr>
            <p:xfrm>
              <a:off x="2888" y="2512"/>
              <a:ext cx="2048" cy="337"/>
            </p:xfrm>
            <a:graphic>
              <a:graphicData uri="http://schemas.openxmlformats.org/presentationml/2006/ole">
                <mc:AlternateContent xmlns:mc="http://schemas.openxmlformats.org/markup-compatibility/2006">
                  <mc:Choice xmlns:v="urn:schemas-microsoft-com:vml" Requires="v">
                    <p:oleObj spid="_x0000_s533513" name="Equation" r:id="rId6" imgW="1384300" imgH="228600" progId="Equation.DSMT4">
                      <p:embed/>
                    </p:oleObj>
                  </mc:Choice>
                  <mc:Fallback>
                    <p:oleObj name="Equation" r:id="rId6" imgW="13843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8" y="2512"/>
                            <a:ext cx="204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8919" name="Group 15"/>
            <p:cNvGrpSpPr>
              <a:grpSpLocks/>
            </p:cNvGrpSpPr>
            <p:nvPr/>
          </p:nvGrpSpPr>
          <p:grpSpPr bwMode="auto">
            <a:xfrm>
              <a:off x="-40" y="3033"/>
              <a:ext cx="5656" cy="1258"/>
              <a:chOff x="-40" y="3033"/>
              <a:chExt cx="5656" cy="1258"/>
            </a:xfrm>
          </p:grpSpPr>
          <p:graphicFrame>
            <p:nvGraphicFramePr>
              <p:cNvPr id="38920" name="Object 9"/>
              <p:cNvGraphicFramePr>
                <a:graphicFrameLocks noChangeAspect="1"/>
              </p:cNvGraphicFramePr>
              <p:nvPr/>
            </p:nvGraphicFramePr>
            <p:xfrm>
              <a:off x="288" y="3072"/>
              <a:ext cx="5328" cy="1219"/>
            </p:xfrm>
            <a:graphic>
              <a:graphicData uri="http://schemas.openxmlformats.org/presentationml/2006/ole">
                <mc:AlternateContent xmlns:mc="http://schemas.openxmlformats.org/markup-compatibility/2006">
                  <mc:Choice xmlns:v="urn:schemas-microsoft-com:vml" Requires="v">
                    <p:oleObj spid="_x0000_s533514" name="Equation" r:id="rId8" imgW="4330700" imgH="990600" progId="Equation.DSMT4">
                      <p:embed/>
                    </p:oleObj>
                  </mc:Choice>
                  <mc:Fallback>
                    <p:oleObj name="Equation" r:id="rId8" imgW="4330700" imgH="990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 y="3072"/>
                            <a:ext cx="5328" cy="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1" name="Text Box 12"/>
              <p:cNvSpPr txBox="1">
                <a:spLocks noChangeArrowheads="1"/>
              </p:cNvSpPr>
              <p:nvPr/>
            </p:nvSpPr>
            <p:spPr bwMode="auto">
              <a:xfrm>
                <a:off x="-40" y="3033"/>
                <a:ext cx="445"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a:solidFill>
                      <a:schemeClr val="accent1"/>
                    </a:solidFill>
                    <a:latin typeface="Arial" panose="020B0604020202020204" pitchFamily="34" charset="0"/>
                    <a:ea typeface="楷体_GB2312" pitchFamily="49" charset="-122"/>
                  </a:rPr>
                  <a:t>得 </a:t>
                </a:r>
              </a:p>
            </p:txBody>
          </p:sp>
        </p:grpSp>
      </p:grpSp>
    </p:spTree>
    <p:extLst>
      <p:ext uri="{BB962C8B-B14F-4D97-AF65-F5344CB8AC3E}">
        <p14:creationId xmlns:p14="http://schemas.microsoft.com/office/powerpoint/2010/main" val="332456487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14064"/>
                                        </p:tgtEl>
                                        <p:attrNameLst>
                                          <p:attrName>style.visibility</p:attrName>
                                        </p:attrNameLst>
                                      </p:cBhvr>
                                      <p:to>
                                        <p:strVal val="visible"/>
                                      </p:to>
                                    </p:set>
                                    <p:animEffect transition="in" filter="dissolve">
                                      <p:cBhvr>
                                        <p:cTn id="7" dur="500"/>
                                        <p:tgtEl>
                                          <p:spTgt spid="5140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14065"/>
                                        </p:tgtEl>
                                        <p:attrNameLst>
                                          <p:attrName>style.visibility</p:attrName>
                                        </p:attrNameLst>
                                      </p:cBhvr>
                                      <p:to>
                                        <p:strVal val="visible"/>
                                      </p:to>
                                    </p:set>
                                    <p:animEffect transition="in" filter="dissolve">
                                      <p:cBhvr>
                                        <p:cTn id="12" dur="500"/>
                                        <p:tgtEl>
                                          <p:spTgt spid="514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grpSp>
        <p:nvGrpSpPr>
          <p:cNvPr id="515093" name="Group 21"/>
          <p:cNvGrpSpPr>
            <a:grpSpLocks/>
          </p:cNvGrpSpPr>
          <p:nvPr/>
        </p:nvGrpSpPr>
        <p:grpSpPr bwMode="auto">
          <a:xfrm>
            <a:off x="3961210" y="1657351"/>
            <a:ext cx="3415903" cy="754856"/>
            <a:chOff x="2367" y="672"/>
            <a:chExt cx="2869" cy="634"/>
          </a:xfrm>
        </p:grpSpPr>
        <p:sp>
          <p:nvSpPr>
            <p:cNvPr id="39960" name="Text Box 7"/>
            <p:cNvSpPr txBox="1">
              <a:spLocks noChangeArrowheads="1"/>
            </p:cNvSpPr>
            <p:nvPr/>
          </p:nvSpPr>
          <p:spPr bwMode="auto">
            <a:xfrm>
              <a:off x="2367" y="672"/>
              <a:ext cx="286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rgbClr val="CC00CC"/>
                  </a:solidFill>
                  <a:latin typeface="Arial" panose="020B0604020202020204" pitchFamily="34" charset="0"/>
                  <a:ea typeface="宋体" panose="02010600030101010101" pitchFamily="2" charset="-122"/>
                </a:rPr>
                <a:t>衍射光场各项取极大值的条件：</a:t>
              </a:r>
            </a:p>
          </p:txBody>
        </p:sp>
        <p:graphicFrame>
          <p:nvGraphicFramePr>
            <p:cNvPr id="39961" name="Object 8"/>
            <p:cNvGraphicFramePr>
              <a:graphicFrameLocks noChangeAspect="1"/>
            </p:cNvGraphicFramePr>
            <p:nvPr/>
          </p:nvGraphicFramePr>
          <p:xfrm>
            <a:off x="2982" y="960"/>
            <a:ext cx="1616" cy="346"/>
          </p:xfrm>
          <a:graphic>
            <a:graphicData uri="http://schemas.openxmlformats.org/presentationml/2006/ole">
              <mc:AlternateContent xmlns:mc="http://schemas.openxmlformats.org/markup-compatibility/2006">
                <mc:Choice xmlns:v="urn:schemas-microsoft-com:vml" Requires="v">
                  <p:oleObj spid="_x0000_s534540" name="Equation" r:id="rId3" imgW="1066800" imgH="228600" progId="Equation.DSMT4">
                    <p:embed/>
                  </p:oleObj>
                </mc:Choice>
                <mc:Fallback>
                  <p:oleObj name="Equation" r:id="rId3" imgW="10668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 y="960"/>
                          <a:ext cx="1616"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15092" name="Group 20"/>
          <p:cNvGrpSpPr>
            <a:grpSpLocks/>
          </p:cNvGrpSpPr>
          <p:nvPr/>
        </p:nvGrpSpPr>
        <p:grpSpPr bwMode="auto">
          <a:xfrm>
            <a:off x="3967163" y="2457450"/>
            <a:ext cx="3824288" cy="1023938"/>
            <a:chOff x="2372" y="1344"/>
            <a:chExt cx="3212" cy="860"/>
          </a:xfrm>
        </p:grpSpPr>
        <p:graphicFrame>
          <p:nvGraphicFramePr>
            <p:cNvPr id="39958" name="Object 9"/>
            <p:cNvGraphicFramePr>
              <a:graphicFrameLocks noChangeAspect="1"/>
            </p:cNvGraphicFramePr>
            <p:nvPr/>
          </p:nvGraphicFramePr>
          <p:xfrm>
            <a:off x="2490" y="1632"/>
            <a:ext cx="3094" cy="572"/>
          </p:xfrm>
          <a:graphic>
            <a:graphicData uri="http://schemas.openxmlformats.org/presentationml/2006/ole">
              <mc:AlternateContent xmlns:mc="http://schemas.openxmlformats.org/markup-compatibility/2006">
                <mc:Choice xmlns:v="urn:schemas-microsoft-com:vml" Requires="v">
                  <p:oleObj spid="_x0000_s534541" name="Equation" r:id="rId5" imgW="2336800" imgH="431800" progId="Equation.DSMT4">
                    <p:embed/>
                  </p:oleObj>
                </mc:Choice>
                <mc:Fallback>
                  <p:oleObj name="Equation" r:id="rId5" imgW="23368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 y="1632"/>
                          <a:ext cx="3094"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59" name="Text Box 10"/>
            <p:cNvSpPr txBox="1">
              <a:spLocks noChangeArrowheads="1"/>
            </p:cNvSpPr>
            <p:nvPr/>
          </p:nvSpPr>
          <p:spPr bwMode="auto">
            <a:xfrm>
              <a:off x="2372" y="1344"/>
              <a:ext cx="195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rgbClr val="CC00CC"/>
                  </a:solidFill>
                  <a:latin typeface="Arial" panose="020B0604020202020204" pitchFamily="34" charset="0"/>
                  <a:ea typeface="宋体" panose="02010600030101010101" pitchFamily="2" charset="-122"/>
                </a:rPr>
                <a:t>各级衍射的方位角： </a:t>
              </a:r>
            </a:p>
          </p:txBody>
        </p:sp>
      </p:grpSp>
      <p:pic>
        <p:nvPicPr>
          <p:cNvPr id="39941" name="Picture 14" descr="图1"/>
          <p:cNvPicPr>
            <a:picLocks noChangeAspect="1" noChangeArrowheads="1"/>
          </p:cNvPicPr>
          <p:nvPr/>
        </p:nvPicPr>
        <p:blipFill>
          <a:blip r:embed="rId7">
            <a:extLst>
              <a:ext uri="{28A0092B-C50C-407E-A947-70E740481C1C}">
                <a14:useLocalDpi xmlns:a14="http://schemas.microsoft.com/office/drawing/2010/main" val="0"/>
              </a:ext>
            </a:extLst>
          </a:blip>
          <a:srcRect l="24951" t="15158" r="14616" b="24213"/>
          <a:stretch>
            <a:fillRect/>
          </a:stretch>
        </p:blipFill>
        <p:spPr bwMode="auto">
          <a:xfrm>
            <a:off x="1144191" y="1657350"/>
            <a:ext cx="2684859" cy="222051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515091" name="Group 19"/>
          <p:cNvGrpSpPr>
            <a:grpSpLocks/>
          </p:cNvGrpSpPr>
          <p:nvPr/>
        </p:nvGrpSpPr>
        <p:grpSpPr bwMode="auto">
          <a:xfrm>
            <a:off x="4024312" y="3506391"/>
            <a:ext cx="3214688" cy="379809"/>
            <a:chOff x="35" y="2688"/>
            <a:chExt cx="2700" cy="319"/>
          </a:xfrm>
        </p:grpSpPr>
        <p:graphicFrame>
          <p:nvGraphicFramePr>
            <p:cNvPr id="39956" name="Object 17"/>
            <p:cNvGraphicFramePr>
              <a:graphicFrameLocks noChangeAspect="1"/>
            </p:cNvGraphicFramePr>
            <p:nvPr/>
          </p:nvGraphicFramePr>
          <p:xfrm>
            <a:off x="1776" y="2688"/>
            <a:ext cx="959" cy="319"/>
          </p:xfrm>
          <a:graphic>
            <a:graphicData uri="http://schemas.openxmlformats.org/presentationml/2006/ole">
              <mc:AlternateContent xmlns:mc="http://schemas.openxmlformats.org/markup-compatibility/2006">
                <mc:Choice xmlns:v="urn:schemas-microsoft-com:vml" Requires="v">
                  <p:oleObj spid="_x0000_s534542" name="Equation" r:id="rId8" imgW="723586" imgH="241195" progId="Equation.DSMT4">
                    <p:embed/>
                  </p:oleObj>
                </mc:Choice>
                <mc:Fallback>
                  <p:oleObj name="Equation" r:id="rId8" imgW="723586" imgH="24119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6" y="2688"/>
                          <a:ext cx="959"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57" name="Text Box 18"/>
            <p:cNvSpPr txBox="1">
              <a:spLocks noChangeArrowheads="1"/>
            </p:cNvSpPr>
            <p:nvPr/>
          </p:nvSpPr>
          <p:spPr bwMode="auto">
            <a:xfrm>
              <a:off x="35" y="2688"/>
              <a:ext cx="192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rgbClr val="CC00CC"/>
                  </a:solidFill>
                  <a:latin typeface="Arial" panose="020B0604020202020204" pitchFamily="34" charset="0"/>
                  <a:ea typeface="宋体" panose="02010600030101010101" pitchFamily="2" charset="-122"/>
                </a:rPr>
                <a:t>第</a:t>
              </a:r>
              <a:r>
                <a:rPr lang="en-US" altLang="zh-CN" sz="1800">
                  <a:solidFill>
                    <a:srgbClr val="CC00CC"/>
                  </a:solidFill>
                  <a:latin typeface="Arial" panose="020B0604020202020204" pitchFamily="34" charset="0"/>
                  <a:ea typeface="宋体" panose="02010600030101010101" pitchFamily="2" charset="-122"/>
                </a:rPr>
                <a:t>m</a:t>
              </a:r>
              <a:r>
                <a:rPr lang="zh-CN" altLang="en-US" sz="1800">
                  <a:solidFill>
                    <a:srgbClr val="CC00CC"/>
                  </a:solidFill>
                  <a:latin typeface="Arial" panose="020B0604020202020204" pitchFamily="34" charset="0"/>
                  <a:ea typeface="宋体" panose="02010600030101010101" pitchFamily="2" charset="-122"/>
                </a:rPr>
                <a:t>级的衍射光强： </a:t>
              </a:r>
            </a:p>
          </p:txBody>
        </p:sp>
      </p:grpSp>
      <p:sp>
        <p:nvSpPr>
          <p:cNvPr id="515094" name="Rectangle 22"/>
          <p:cNvSpPr>
            <a:spLocks noChangeArrowheads="1"/>
          </p:cNvSpPr>
          <p:nvPr/>
        </p:nvSpPr>
        <p:spPr bwMode="auto">
          <a:xfrm>
            <a:off x="2551906" y="4000500"/>
            <a:ext cx="45223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各衍射级对称的分布在零级光强的两侧。</a:t>
            </a:r>
          </a:p>
        </p:txBody>
      </p:sp>
      <p:sp>
        <p:nvSpPr>
          <p:cNvPr id="515095" name="Rectangle 23"/>
          <p:cNvSpPr>
            <a:spLocks noChangeArrowheads="1"/>
          </p:cNvSpPr>
          <p:nvPr/>
        </p:nvSpPr>
        <p:spPr bwMode="auto">
          <a:xfrm>
            <a:off x="2558603" y="4400550"/>
            <a:ext cx="31373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衍射级次越高，光强越小。</a:t>
            </a:r>
          </a:p>
        </p:txBody>
      </p:sp>
      <p:grpSp>
        <p:nvGrpSpPr>
          <p:cNvPr id="515107" name="Group 35"/>
          <p:cNvGrpSpPr>
            <a:grpSpLocks/>
          </p:cNvGrpSpPr>
          <p:nvPr/>
        </p:nvGrpSpPr>
        <p:grpSpPr bwMode="auto">
          <a:xfrm>
            <a:off x="2580085" y="5574512"/>
            <a:ext cx="2849165" cy="371476"/>
            <a:chOff x="1207" y="3962"/>
            <a:chExt cx="2393" cy="312"/>
          </a:xfrm>
        </p:grpSpPr>
        <p:sp>
          <p:nvSpPr>
            <p:cNvPr id="39954" name="Rectangle 28"/>
            <p:cNvSpPr>
              <a:spLocks noChangeArrowheads="1"/>
            </p:cNvSpPr>
            <p:nvPr/>
          </p:nvSpPr>
          <p:spPr bwMode="auto">
            <a:xfrm>
              <a:off x="1207" y="3964"/>
              <a:ext cx="152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多普勒频移： </a:t>
              </a:r>
            </a:p>
          </p:txBody>
        </p:sp>
        <p:graphicFrame>
          <p:nvGraphicFramePr>
            <p:cNvPr id="39955" name="Object 30"/>
            <p:cNvGraphicFramePr>
              <a:graphicFrameLocks noChangeAspect="1"/>
            </p:cNvGraphicFramePr>
            <p:nvPr/>
          </p:nvGraphicFramePr>
          <p:xfrm>
            <a:off x="2490" y="3962"/>
            <a:ext cx="1110" cy="303"/>
          </p:xfrm>
          <a:graphic>
            <a:graphicData uri="http://schemas.openxmlformats.org/presentationml/2006/ole">
              <mc:AlternateContent xmlns:mc="http://schemas.openxmlformats.org/markup-compatibility/2006">
                <mc:Choice xmlns:v="urn:schemas-microsoft-com:vml" Requires="v">
                  <p:oleObj spid="_x0000_s534543" name="Equation" r:id="rId10" imgW="838200" imgH="228600" progId="Equation.DSMT4">
                    <p:embed/>
                  </p:oleObj>
                </mc:Choice>
                <mc:Fallback>
                  <p:oleObj name="Equation" r:id="rId10" imgW="8382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90" y="3962"/>
                          <a:ext cx="111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15105" name="Text Box 33"/>
          <p:cNvSpPr txBox="1">
            <a:spLocks noChangeArrowheads="1"/>
          </p:cNvSpPr>
          <p:nvPr/>
        </p:nvSpPr>
        <p:spPr bwMode="auto">
          <a:xfrm>
            <a:off x="1111421" y="3943350"/>
            <a:ext cx="161454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rgbClr val="FF0000"/>
                </a:solidFill>
                <a:latin typeface="Arial" panose="020B0604020202020204" pitchFamily="34" charset="0"/>
                <a:ea typeface="楷体_GB2312" pitchFamily="49" charset="-122"/>
              </a:rPr>
              <a:t>拉曼</a:t>
            </a:r>
            <a:r>
              <a:rPr lang="en-US" altLang="zh-CN" sz="2100" b="1">
                <a:solidFill>
                  <a:srgbClr val="FF0000"/>
                </a:solidFill>
                <a:latin typeface="Arial" panose="020B0604020202020204" pitchFamily="34" charset="0"/>
                <a:ea typeface="楷体_GB2312" pitchFamily="49" charset="-122"/>
              </a:rPr>
              <a:t>-</a:t>
            </a:r>
            <a:r>
              <a:rPr lang="zh-CN" altLang="en-US" sz="2100" b="1">
                <a:solidFill>
                  <a:srgbClr val="FF0000"/>
                </a:solidFill>
                <a:latin typeface="Arial" panose="020B0604020202020204" pitchFamily="34" charset="0"/>
                <a:ea typeface="楷体_GB2312" pitchFamily="49" charset="-122"/>
              </a:rPr>
              <a:t>纳斯 </a:t>
            </a:r>
          </a:p>
          <a:p>
            <a:pPr eaLnBrk="1" hangingPunct="1">
              <a:spcBef>
                <a:spcPct val="0"/>
              </a:spcBef>
              <a:buClrTx/>
              <a:buFontTx/>
              <a:buNone/>
            </a:pPr>
            <a:r>
              <a:rPr lang="zh-CN" altLang="en-US" sz="2100" b="1">
                <a:solidFill>
                  <a:srgbClr val="FF0000"/>
                </a:solidFill>
                <a:latin typeface="Arial" panose="020B0604020202020204" pitchFamily="34" charset="0"/>
                <a:ea typeface="楷体_GB2312" pitchFamily="49" charset="-122"/>
              </a:rPr>
              <a:t>衍射特点： </a:t>
            </a:r>
          </a:p>
        </p:txBody>
      </p:sp>
      <p:grpSp>
        <p:nvGrpSpPr>
          <p:cNvPr id="515109" name="Group 37"/>
          <p:cNvGrpSpPr>
            <a:grpSpLocks/>
          </p:cNvGrpSpPr>
          <p:nvPr/>
        </p:nvGrpSpPr>
        <p:grpSpPr bwMode="auto">
          <a:xfrm>
            <a:off x="2576512" y="4677967"/>
            <a:ext cx="5068491" cy="882253"/>
            <a:chOff x="1204" y="3209"/>
            <a:chExt cx="4257" cy="741"/>
          </a:xfrm>
        </p:grpSpPr>
        <p:grpSp>
          <p:nvGrpSpPr>
            <p:cNvPr id="39948" name="Group 36"/>
            <p:cNvGrpSpPr>
              <a:grpSpLocks/>
            </p:cNvGrpSpPr>
            <p:nvPr/>
          </p:nvGrpSpPr>
          <p:grpSpPr bwMode="auto">
            <a:xfrm>
              <a:off x="1344" y="3209"/>
              <a:ext cx="4117" cy="741"/>
              <a:chOff x="1344" y="3209"/>
              <a:chExt cx="4117" cy="741"/>
            </a:xfrm>
          </p:grpSpPr>
          <p:graphicFrame>
            <p:nvGraphicFramePr>
              <p:cNvPr id="39950" name="Object 13"/>
              <p:cNvGraphicFramePr>
                <a:graphicFrameLocks noChangeAspect="1"/>
              </p:cNvGraphicFramePr>
              <p:nvPr/>
            </p:nvGraphicFramePr>
            <p:xfrm>
              <a:off x="1448" y="3209"/>
              <a:ext cx="1712" cy="551"/>
            </p:xfrm>
            <a:graphic>
              <a:graphicData uri="http://schemas.openxmlformats.org/presentationml/2006/ole">
                <mc:AlternateContent xmlns:mc="http://schemas.openxmlformats.org/markup-compatibility/2006">
                  <mc:Choice xmlns:v="urn:schemas-microsoft-com:vml" Requires="v">
                    <p:oleObj spid="_x0000_s534544" name="Equation" r:id="rId12" imgW="1346200" imgH="431800" progId="Equation.DSMT4">
                      <p:embed/>
                    </p:oleObj>
                  </mc:Choice>
                  <mc:Fallback>
                    <p:oleObj name="Equation" r:id="rId12" imgW="1346200" imgH="4318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8" y="3209"/>
                            <a:ext cx="1712"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951" name="Group 26"/>
              <p:cNvGrpSpPr>
                <a:grpSpLocks/>
              </p:cNvGrpSpPr>
              <p:nvPr/>
            </p:nvGrpSpPr>
            <p:grpSpPr bwMode="auto">
              <a:xfrm>
                <a:off x="1344" y="3640"/>
                <a:ext cx="4117" cy="310"/>
                <a:chOff x="1440" y="3744"/>
                <a:chExt cx="4117" cy="310"/>
              </a:xfrm>
            </p:grpSpPr>
            <p:sp>
              <p:nvSpPr>
                <p:cNvPr id="39952" name="AutoShape 24"/>
                <p:cNvSpPr>
                  <a:spLocks noChangeArrowheads="1"/>
                </p:cNvSpPr>
                <p:nvPr/>
              </p:nvSpPr>
              <p:spPr bwMode="auto">
                <a:xfrm>
                  <a:off x="1440" y="3840"/>
                  <a:ext cx="480" cy="144"/>
                </a:xfrm>
                <a:prstGeom prst="rightArrow">
                  <a:avLst>
                    <a:gd name="adj1" fmla="val 50000"/>
                    <a:gd name="adj2" fmla="val 83333"/>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39953" name="Rectangle 25"/>
                <p:cNvSpPr>
                  <a:spLocks noChangeArrowheads="1"/>
                </p:cNvSpPr>
                <p:nvPr/>
              </p:nvSpPr>
              <p:spPr bwMode="auto">
                <a:xfrm>
                  <a:off x="1912" y="3744"/>
                  <a:ext cx="3645"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latin typeface="Arial" panose="020B0604020202020204" pitchFamily="34" charset="0"/>
                      <a:ea typeface="宋体" panose="02010600030101010101" pitchFamily="2" charset="-122"/>
                    </a:rPr>
                    <a:t>无吸收时，各级光强之和等于入射光强。</a:t>
                  </a:r>
                </a:p>
              </p:txBody>
            </p:sp>
          </p:grpSp>
        </p:grpSp>
        <p:sp>
          <p:nvSpPr>
            <p:cNvPr id="39949" name="Rectangle 34"/>
            <p:cNvSpPr>
              <a:spLocks noChangeArrowheads="1"/>
            </p:cNvSpPr>
            <p:nvPr/>
          </p:nvSpPr>
          <p:spPr bwMode="auto">
            <a:xfrm>
              <a:off x="1204" y="3340"/>
              <a:ext cx="36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 </a:t>
              </a:r>
            </a:p>
          </p:txBody>
        </p:sp>
      </p:grpSp>
    </p:spTree>
    <p:extLst>
      <p:ext uri="{BB962C8B-B14F-4D97-AF65-F5344CB8AC3E}">
        <p14:creationId xmlns:p14="http://schemas.microsoft.com/office/powerpoint/2010/main" val="130097652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15093"/>
                                        </p:tgtEl>
                                        <p:attrNameLst>
                                          <p:attrName>style.visibility</p:attrName>
                                        </p:attrNameLst>
                                      </p:cBhvr>
                                      <p:to>
                                        <p:strVal val="visible"/>
                                      </p:to>
                                    </p:set>
                                    <p:anim calcmode="lin" valueType="num">
                                      <p:cBhvr additive="base">
                                        <p:cTn id="7" dur="500" fill="hold"/>
                                        <p:tgtEl>
                                          <p:spTgt spid="515093"/>
                                        </p:tgtEl>
                                        <p:attrNameLst>
                                          <p:attrName>ppt_x</p:attrName>
                                        </p:attrNameLst>
                                      </p:cBhvr>
                                      <p:tavLst>
                                        <p:tav tm="0">
                                          <p:val>
                                            <p:strVal val="1+#ppt_w/2"/>
                                          </p:val>
                                        </p:tav>
                                        <p:tav tm="100000">
                                          <p:val>
                                            <p:strVal val="#ppt_x"/>
                                          </p:val>
                                        </p:tav>
                                      </p:tavLst>
                                    </p:anim>
                                    <p:anim calcmode="lin" valueType="num">
                                      <p:cBhvr additive="base">
                                        <p:cTn id="8" dur="500" fill="hold"/>
                                        <p:tgtEl>
                                          <p:spTgt spid="5150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15092"/>
                                        </p:tgtEl>
                                        <p:attrNameLst>
                                          <p:attrName>style.visibility</p:attrName>
                                        </p:attrNameLst>
                                      </p:cBhvr>
                                      <p:to>
                                        <p:strVal val="visible"/>
                                      </p:to>
                                    </p:set>
                                    <p:anim calcmode="lin" valueType="num">
                                      <p:cBhvr additive="base">
                                        <p:cTn id="13" dur="500" fill="hold"/>
                                        <p:tgtEl>
                                          <p:spTgt spid="515092"/>
                                        </p:tgtEl>
                                        <p:attrNameLst>
                                          <p:attrName>ppt_x</p:attrName>
                                        </p:attrNameLst>
                                      </p:cBhvr>
                                      <p:tavLst>
                                        <p:tav tm="0">
                                          <p:val>
                                            <p:strVal val="1+#ppt_w/2"/>
                                          </p:val>
                                        </p:tav>
                                        <p:tav tm="100000">
                                          <p:val>
                                            <p:strVal val="#ppt_x"/>
                                          </p:val>
                                        </p:tav>
                                      </p:tavLst>
                                    </p:anim>
                                    <p:anim calcmode="lin" valueType="num">
                                      <p:cBhvr additive="base">
                                        <p:cTn id="14" dur="500" fill="hold"/>
                                        <p:tgtEl>
                                          <p:spTgt spid="51509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515091"/>
                                        </p:tgtEl>
                                        <p:attrNameLst>
                                          <p:attrName>style.visibility</p:attrName>
                                        </p:attrNameLst>
                                      </p:cBhvr>
                                      <p:to>
                                        <p:strVal val="visible"/>
                                      </p:to>
                                    </p:set>
                                    <p:anim calcmode="lin" valueType="num">
                                      <p:cBhvr additive="base">
                                        <p:cTn id="19" dur="500" fill="hold"/>
                                        <p:tgtEl>
                                          <p:spTgt spid="515091"/>
                                        </p:tgtEl>
                                        <p:attrNameLst>
                                          <p:attrName>ppt_x</p:attrName>
                                        </p:attrNameLst>
                                      </p:cBhvr>
                                      <p:tavLst>
                                        <p:tav tm="0">
                                          <p:val>
                                            <p:strVal val="1+#ppt_w/2"/>
                                          </p:val>
                                        </p:tav>
                                        <p:tav tm="100000">
                                          <p:val>
                                            <p:strVal val="#ppt_x"/>
                                          </p:val>
                                        </p:tav>
                                      </p:tavLst>
                                    </p:anim>
                                    <p:anim calcmode="lin" valueType="num">
                                      <p:cBhvr additive="base">
                                        <p:cTn id="20" dur="500" fill="hold"/>
                                        <p:tgtEl>
                                          <p:spTgt spid="51509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15105"/>
                                        </p:tgtEl>
                                        <p:attrNameLst>
                                          <p:attrName>style.visibility</p:attrName>
                                        </p:attrNameLst>
                                      </p:cBhvr>
                                      <p:to>
                                        <p:strVal val="visible"/>
                                      </p:to>
                                    </p:set>
                                    <p:animEffect transition="in" filter="dissolve">
                                      <p:cBhvr>
                                        <p:cTn id="25" dur="500"/>
                                        <p:tgtEl>
                                          <p:spTgt spid="51510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15094"/>
                                        </p:tgtEl>
                                        <p:attrNameLst>
                                          <p:attrName>style.visibility</p:attrName>
                                        </p:attrNameLst>
                                      </p:cBhvr>
                                      <p:to>
                                        <p:strVal val="visible"/>
                                      </p:to>
                                    </p:set>
                                    <p:anim calcmode="lin" valueType="num">
                                      <p:cBhvr additive="base">
                                        <p:cTn id="30" dur="500" fill="hold"/>
                                        <p:tgtEl>
                                          <p:spTgt spid="515094"/>
                                        </p:tgtEl>
                                        <p:attrNameLst>
                                          <p:attrName>ppt_x</p:attrName>
                                        </p:attrNameLst>
                                      </p:cBhvr>
                                      <p:tavLst>
                                        <p:tav tm="0">
                                          <p:val>
                                            <p:strVal val="#ppt_x"/>
                                          </p:val>
                                        </p:tav>
                                        <p:tav tm="100000">
                                          <p:val>
                                            <p:strVal val="#ppt_x"/>
                                          </p:val>
                                        </p:tav>
                                      </p:tavLst>
                                    </p:anim>
                                    <p:anim calcmode="lin" valueType="num">
                                      <p:cBhvr additive="base">
                                        <p:cTn id="31" dur="500" fill="hold"/>
                                        <p:tgtEl>
                                          <p:spTgt spid="515094"/>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15095"/>
                                        </p:tgtEl>
                                        <p:attrNameLst>
                                          <p:attrName>style.visibility</p:attrName>
                                        </p:attrNameLst>
                                      </p:cBhvr>
                                      <p:to>
                                        <p:strVal val="visible"/>
                                      </p:to>
                                    </p:set>
                                    <p:anim calcmode="lin" valueType="num">
                                      <p:cBhvr additive="base">
                                        <p:cTn id="36" dur="500" fill="hold"/>
                                        <p:tgtEl>
                                          <p:spTgt spid="515095"/>
                                        </p:tgtEl>
                                        <p:attrNameLst>
                                          <p:attrName>ppt_x</p:attrName>
                                        </p:attrNameLst>
                                      </p:cBhvr>
                                      <p:tavLst>
                                        <p:tav tm="0">
                                          <p:val>
                                            <p:strVal val="#ppt_x"/>
                                          </p:val>
                                        </p:tav>
                                        <p:tav tm="100000">
                                          <p:val>
                                            <p:strVal val="#ppt_x"/>
                                          </p:val>
                                        </p:tav>
                                      </p:tavLst>
                                    </p:anim>
                                    <p:anim calcmode="lin" valueType="num">
                                      <p:cBhvr additive="base">
                                        <p:cTn id="37" dur="500" fill="hold"/>
                                        <p:tgtEl>
                                          <p:spTgt spid="515095"/>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515109"/>
                                        </p:tgtEl>
                                        <p:attrNameLst>
                                          <p:attrName>style.visibility</p:attrName>
                                        </p:attrNameLst>
                                      </p:cBhvr>
                                      <p:to>
                                        <p:strVal val="visible"/>
                                      </p:to>
                                    </p:set>
                                    <p:anim calcmode="lin" valueType="num">
                                      <p:cBhvr additive="base">
                                        <p:cTn id="42" dur="500" fill="hold"/>
                                        <p:tgtEl>
                                          <p:spTgt spid="515109"/>
                                        </p:tgtEl>
                                        <p:attrNameLst>
                                          <p:attrName>ppt_x</p:attrName>
                                        </p:attrNameLst>
                                      </p:cBhvr>
                                      <p:tavLst>
                                        <p:tav tm="0">
                                          <p:val>
                                            <p:strVal val="#ppt_x"/>
                                          </p:val>
                                        </p:tav>
                                        <p:tav tm="100000">
                                          <p:val>
                                            <p:strVal val="#ppt_x"/>
                                          </p:val>
                                        </p:tav>
                                      </p:tavLst>
                                    </p:anim>
                                    <p:anim calcmode="lin" valueType="num">
                                      <p:cBhvr additive="base">
                                        <p:cTn id="43" dur="500" fill="hold"/>
                                        <p:tgtEl>
                                          <p:spTgt spid="515109"/>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4" fill="hold" nodeType="clickEffect">
                                  <p:stCondLst>
                                    <p:cond delay="0"/>
                                  </p:stCondLst>
                                  <p:childTnLst>
                                    <p:set>
                                      <p:cBhvr>
                                        <p:cTn id="47" dur="1" fill="hold">
                                          <p:stCondLst>
                                            <p:cond delay="0"/>
                                          </p:stCondLst>
                                        </p:cTn>
                                        <p:tgtEl>
                                          <p:spTgt spid="515107"/>
                                        </p:tgtEl>
                                        <p:attrNameLst>
                                          <p:attrName>style.visibility</p:attrName>
                                        </p:attrNameLst>
                                      </p:cBhvr>
                                      <p:to>
                                        <p:strVal val="visible"/>
                                      </p:to>
                                    </p:set>
                                    <p:anim calcmode="lin" valueType="num">
                                      <p:cBhvr additive="base">
                                        <p:cTn id="48" dur="500" fill="hold"/>
                                        <p:tgtEl>
                                          <p:spTgt spid="515107"/>
                                        </p:tgtEl>
                                        <p:attrNameLst>
                                          <p:attrName>ppt_x</p:attrName>
                                        </p:attrNameLst>
                                      </p:cBhvr>
                                      <p:tavLst>
                                        <p:tav tm="0">
                                          <p:val>
                                            <p:strVal val="#ppt_x"/>
                                          </p:val>
                                        </p:tav>
                                        <p:tav tm="100000">
                                          <p:val>
                                            <p:strVal val="#ppt_x"/>
                                          </p:val>
                                        </p:tav>
                                      </p:tavLst>
                                    </p:anim>
                                    <p:anim calcmode="lin" valueType="num">
                                      <p:cBhvr additive="base">
                                        <p:cTn id="49" dur="500" fill="hold"/>
                                        <p:tgtEl>
                                          <p:spTgt spid="515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94" grpId="0"/>
      <p:bldP spid="515095" grpId="0"/>
      <p:bldP spid="51510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ChangeArrowheads="1"/>
          </p:cNvSpPr>
          <p:nvPr/>
        </p:nvSpPr>
        <p:spPr bwMode="auto">
          <a:xfrm>
            <a:off x="4572000" y="2150269"/>
            <a:ext cx="3314700" cy="2700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pt-BR" sz="2100" b="1">
                <a:solidFill>
                  <a:srgbClr val="CC00CC"/>
                </a:solidFill>
                <a:ea typeface="宋体" panose="02010600030101010101" pitchFamily="2" charset="-122"/>
              </a:rPr>
              <a:t>正常布拉格散射</a:t>
            </a:r>
          </a:p>
          <a:p>
            <a:pPr eaLnBrk="1" hangingPunct="1">
              <a:spcBef>
                <a:spcPct val="50000"/>
              </a:spcBef>
              <a:buClrTx/>
              <a:buFontTx/>
              <a:buNone/>
            </a:pPr>
            <a:r>
              <a:rPr lang="zh-CN" altLang="pt-BR" sz="2100">
                <a:solidFill>
                  <a:schemeClr val="accent1"/>
                </a:solidFill>
                <a:ea typeface="宋体" panose="02010600030101010101" pitchFamily="2" charset="-122"/>
              </a:rPr>
              <a:t>条件</a:t>
            </a:r>
          </a:p>
          <a:p>
            <a:pPr eaLnBrk="1" hangingPunct="1">
              <a:spcBef>
                <a:spcPct val="50000"/>
              </a:spcBef>
              <a:buClrTx/>
              <a:buFontTx/>
              <a:buNone/>
            </a:pPr>
            <a:r>
              <a:rPr lang="en-US" altLang="zh-CN" sz="1800">
                <a:latin typeface="Arial" panose="020B0604020202020204" pitchFamily="34" charset="0"/>
                <a:ea typeface="宋体" panose="02010600030101010101" pitchFamily="2" charset="-122"/>
              </a:rPr>
              <a:t>a.</a:t>
            </a:r>
            <a:r>
              <a:rPr lang="zh-CN" altLang="en-US" sz="1800">
                <a:latin typeface="Arial" panose="020B0604020202020204" pitchFamily="34" charset="0"/>
                <a:ea typeface="宋体" panose="02010600030101010101" pitchFamily="2" charset="-122"/>
              </a:rPr>
              <a:t>声波的频率</a:t>
            </a:r>
            <a:r>
              <a:rPr lang="en-US" altLang="zh-CN" sz="1800">
                <a:latin typeface="Arial" panose="020B0604020202020204" pitchFamily="34" charset="0"/>
                <a:ea typeface="宋体" panose="02010600030101010101" pitchFamily="2" charset="-122"/>
              </a:rPr>
              <a:t>f</a:t>
            </a:r>
            <a:r>
              <a:rPr lang="zh-CN" altLang="en-US" sz="1800">
                <a:latin typeface="Arial" panose="020B0604020202020204" pitchFamily="34" charset="0"/>
                <a:ea typeface="宋体" panose="02010600030101010101" pitchFamily="2" charset="-122"/>
              </a:rPr>
              <a:t>较高。</a:t>
            </a:r>
          </a:p>
          <a:p>
            <a:pPr eaLnBrk="1" hangingPunct="1">
              <a:spcBef>
                <a:spcPct val="50000"/>
              </a:spcBef>
              <a:buClrTx/>
              <a:buFontTx/>
              <a:buNone/>
            </a:pPr>
            <a:r>
              <a:rPr lang="en-US" altLang="zh-CN" sz="1800">
                <a:latin typeface="Arial" panose="020B0604020202020204" pitchFamily="34" charset="0"/>
                <a:ea typeface="宋体" panose="02010600030101010101" pitchFamily="2" charset="-122"/>
              </a:rPr>
              <a:t>b.</a:t>
            </a:r>
            <a:r>
              <a:rPr lang="zh-CN" altLang="en-US" sz="1800">
                <a:latin typeface="Arial" panose="020B0604020202020204" pitchFamily="34" charset="0"/>
                <a:ea typeface="宋体" panose="02010600030101010101" pitchFamily="2" charset="-122"/>
              </a:rPr>
              <a:t>声光相互作用长度</a:t>
            </a:r>
            <a:r>
              <a:rPr lang="en-US" altLang="zh-CN" sz="1800">
                <a:latin typeface="Arial" panose="020B0604020202020204" pitchFamily="34" charset="0"/>
                <a:ea typeface="宋体" panose="02010600030101010101" pitchFamily="2" charset="-122"/>
              </a:rPr>
              <a:t>L</a:t>
            </a:r>
            <a:r>
              <a:rPr lang="zh-CN" altLang="en-US" sz="1800">
                <a:latin typeface="Arial" panose="020B0604020202020204" pitchFamily="34" charset="0"/>
                <a:ea typeface="宋体" panose="02010600030101010101" pitchFamily="2" charset="-122"/>
              </a:rPr>
              <a:t>较大，</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   光栅变成三维空间相位光栅。</a:t>
            </a:r>
          </a:p>
          <a:p>
            <a:pPr eaLnBrk="1" hangingPunct="1">
              <a:spcBef>
                <a:spcPct val="50000"/>
              </a:spcBef>
              <a:buClrTx/>
              <a:buFontTx/>
              <a:buNone/>
            </a:pPr>
            <a:r>
              <a:rPr lang="en-US" altLang="zh-CN" sz="1800">
                <a:latin typeface="Arial" panose="020B0604020202020204" pitchFamily="34" charset="0"/>
                <a:ea typeface="宋体" panose="02010600030101010101" pitchFamily="2" charset="-122"/>
              </a:rPr>
              <a:t>c.</a:t>
            </a:r>
            <a:r>
              <a:rPr lang="zh-CN" altLang="en-US" sz="1800">
                <a:latin typeface="Arial" panose="020B0604020202020204" pitchFamily="34" charset="0"/>
                <a:ea typeface="宋体" panose="02010600030101010101" pitchFamily="2" charset="-122"/>
              </a:rPr>
              <a:t>入射光不是垂直入射，而是与声波波面有一定角度。</a:t>
            </a:r>
          </a:p>
        </p:txBody>
      </p:sp>
      <p:sp>
        <p:nvSpPr>
          <p:cNvPr id="40963" name="Rectangle 6"/>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pic>
        <p:nvPicPr>
          <p:cNvPr id="40964"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499" t="8031" r="6381" b="13676"/>
          <a:stretch>
            <a:fillRect/>
          </a:stretch>
        </p:blipFill>
        <p:spPr bwMode="auto">
          <a:xfrm>
            <a:off x="1143000" y="2147887"/>
            <a:ext cx="337185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8"/>
          <p:cNvSpPr>
            <a:spLocks noChangeArrowheads="1"/>
          </p:cNvSpPr>
          <p:nvPr/>
        </p:nvSpPr>
        <p:spPr bwMode="auto">
          <a:xfrm>
            <a:off x="1485900" y="1714501"/>
            <a:ext cx="29718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100" b="1">
                <a:solidFill>
                  <a:srgbClr val="FF0000"/>
                </a:solidFill>
                <a:latin typeface="Arial" panose="020B0604020202020204" pitchFamily="34" charset="0"/>
                <a:ea typeface="宋体" panose="02010600030101010101" pitchFamily="2" charset="-122"/>
              </a:rPr>
              <a:t>2.</a:t>
            </a:r>
            <a:r>
              <a:rPr lang="zh-CN" altLang="en-US" sz="2100" b="1">
                <a:solidFill>
                  <a:srgbClr val="FF0000"/>
                </a:solidFill>
                <a:latin typeface="Arial" panose="020B0604020202020204" pitchFamily="34" charset="0"/>
                <a:ea typeface="宋体" panose="02010600030101010101" pitchFamily="2" charset="-122"/>
              </a:rPr>
              <a:t>布拉格</a:t>
            </a:r>
            <a:r>
              <a:rPr lang="en-US" altLang="zh-CN" sz="2100" b="1">
                <a:solidFill>
                  <a:srgbClr val="FF0000"/>
                </a:solidFill>
                <a:latin typeface="Arial" panose="020B0604020202020204" pitchFamily="34" charset="0"/>
                <a:ea typeface="宋体" panose="02010600030101010101" pitchFamily="2" charset="-122"/>
              </a:rPr>
              <a:t>(Bragg)</a:t>
            </a:r>
            <a:r>
              <a:rPr lang="zh-CN" altLang="en-US" sz="2100" b="1">
                <a:solidFill>
                  <a:srgbClr val="FF0000"/>
                </a:solidFill>
                <a:latin typeface="Arial" panose="020B0604020202020204" pitchFamily="34" charset="0"/>
                <a:ea typeface="宋体" panose="02010600030101010101" pitchFamily="2" charset="-122"/>
              </a:rPr>
              <a:t>衍射</a:t>
            </a:r>
            <a:endParaRPr lang="en-US" altLang="zh-CN" sz="2100" b="1">
              <a:solidFill>
                <a:srgbClr val="FF0000"/>
              </a:solidFill>
              <a:latin typeface="Arial" panose="020B0604020202020204" pitchFamily="34" charset="0"/>
              <a:ea typeface="宋体" panose="02010600030101010101" pitchFamily="2" charset="-122"/>
            </a:endParaRPr>
          </a:p>
        </p:txBody>
      </p:sp>
      <p:sp>
        <p:nvSpPr>
          <p:cNvPr id="516105" name="Rectangle 9"/>
          <p:cNvSpPr>
            <a:spLocks noChangeArrowheads="1"/>
          </p:cNvSpPr>
          <p:nvPr/>
        </p:nvSpPr>
        <p:spPr bwMode="auto">
          <a:xfrm>
            <a:off x="2124216" y="4881563"/>
            <a:ext cx="53206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800">
                <a:solidFill>
                  <a:schemeClr val="tx2"/>
                </a:solidFill>
                <a:latin typeface="Arial" panose="020B0604020202020204" pitchFamily="34" charset="0"/>
                <a:ea typeface="宋体" panose="02010600030101010101" pitchFamily="2" charset="-122"/>
              </a:rPr>
              <a:t>介质具有体光栅性质，</a:t>
            </a:r>
          </a:p>
          <a:p>
            <a:pPr eaLnBrk="1" hangingPunct="1">
              <a:spcBef>
                <a:spcPct val="0"/>
              </a:spcBef>
              <a:buClrTx/>
              <a:buFontTx/>
              <a:buNone/>
            </a:pPr>
            <a:r>
              <a:rPr lang="zh-CN" altLang="en-US" sz="1800">
                <a:solidFill>
                  <a:schemeClr val="tx2"/>
                </a:solidFill>
                <a:latin typeface="Arial" panose="020B0604020202020204" pitchFamily="34" charset="0"/>
                <a:ea typeface="宋体" panose="02010600030101010101" pitchFamily="2" charset="-122"/>
              </a:rPr>
              <a:t>光通过介质时，相当于通过多个光栅，</a:t>
            </a:r>
          </a:p>
          <a:p>
            <a:pPr eaLnBrk="1" hangingPunct="1">
              <a:spcBef>
                <a:spcPct val="0"/>
              </a:spcBef>
              <a:buClrTx/>
              <a:buFontTx/>
              <a:buNone/>
            </a:pPr>
            <a:r>
              <a:rPr lang="zh-CN" altLang="en-US" sz="1800">
                <a:solidFill>
                  <a:schemeClr val="tx2"/>
                </a:solidFill>
                <a:latin typeface="Arial" panose="020B0604020202020204" pitchFamily="34" charset="0"/>
                <a:ea typeface="宋体" panose="02010600030101010101" pitchFamily="2" charset="-122"/>
              </a:rPr>
              <a:t>高级次衍射光抵消，只产生</a:t>
            </a:r>
            <a:r>
              <a:rPr lang="en-US" altLang="zh-CN" sz="1800">
                <a:solidFill>
                  <a:schemeClr val="tx2"/>
                </a:solidFill>
                <a:latin typeface="Arial" panose="020B0604020202020204" pitchFamily="34" charset="0"/>
                <a:ea typeface="宋体" panose="02010600030101010101" pitchFamily="2" charset="-122"/>
              </a:rPr>
              <a:t>0</a:t>
            </a:r>
            <a:r>
              <a:rPr lang="zh-CN" altLang="en-US" sz="1800">
                <a:solidFill>
                  <a:schemeClr val="tx2"/>
                </a:solidFill>
                <a:latin typeface="Arial" panose="020B0604020202020204" pitchFamily="34" charset="0"/>
                <a:ea typeface="宋体" panose="02010600030101010101" pitchFamily="2" charset="-122"/>
              </a:rPr>
              <a:t>级或</a:t>
            </a:r>
            <a:r>
              <a:rPr lang="en-US" altLang="zh-CN" sz="1800">
                <a:solidFill>
                  <a:schemeClr val="tx2"/>
                </a:solidFill>
                <a:latin typeface="Arial" panose="020B0604020202020204" pitchFamily="34" charset="0"/>
                <a:ea typeface="宋体" panose="02010600030101010101" pitchFamily="2" charset="-122"/>
              </a:rPr>
              <a:t>+1</a:t>
            </a:r>
            <a:r>
              <a:rPr lang="zh-CN" altLang="en-US" sz="1800">
                <a:solidFill>
                  <a:schemeClr val="tx2"/>
                </a:solidFill>
                <a:latin typeface="Arial" panose="020B0604020202020204" pitchFamily="34" charset="0"/>
                <a:ea typeface="宋体" panose="02010600030101010101" pitchFamily="2" charset="-122"/>
              </a:rPr>
              <a:t>级</a:t>
            </a:r>
            <a:r>
              <a:rPr lang="en-US" altLang="zh-CN" sz="1800">
                <a:solidFill>
                  <a:schemeClr val="tx2"/>
                </a:solidFill>
                <a:latin typeface="Arial" panose="020B0604020202020204" pitchFamily="34" charset="0"/>
                <a:ea typeface="宋体" panose="02010600030101010101" pitchFamily="2" charset="-122"/>
              </a:rPr>
              <a:t>(</a:t>
            </a:r>
            <a:r>
              <a:rPr lang="zh-CN" altLang="en-US" sz="1800">
                <a:solidFill>
                  <a:schemeClr val="tx2"/>
                </a:solidFill>
                <a:latin typeface="Arial" panose="020B0604020202020204" pitchFamily="34" charset="0"/>
                <a:ea typeface="宋体" panose="02010600030101010101" pitchFamily="2" charset="-122"/>
              </a:rPr>
              <a:t>或</a:t>
            </a:r>
            <a:r>
              <a:rPr lang="en-US" altLang="zh-CN" sz="1800">
                <a:solidFill>
                  <a:schemeClr val="tx2"/>
                </a:solidFill>
                <a:latin typeface="Arial" panose="020B0604020202020204" pitchFamily="34" charset="0"/>
                <a:ea typeface="宋体" panose="02010600030101010101" pitchFamily="2" charset="-122"/>
              </a:rPr>
              <a:t>-1</a:t>
            </a:r>
            <a:r>
              <a:rPr lang="zh-CN" altLang="en-US" sz="1800">
                <a:solidFill>
                  <a:schemeClr val="tx2"/>
                </a:solidFill>
                <a:latin typeface="Arial" panose="020B0604020202020204" pitchFamily="34" charset="0"/>
                <a:ea typeface="宋体" panose="02010600030101010101" pitchFamily="2" charset="-122"/>
              </a:rPr>
              <a:t>级</a:t>
            </a:r>
            <a:r>
              <a:rPr lang="en-US" altLang="zh-CN" sz="1800">
                <a:solidFill>
                  <a:schemeClr val="tx2"/>
                </a:solidFill>
                <a:latin typeface="Arial" panose="020B0604020202020204" pitchFamily="34" charset="0"/>
                <a:ea typeface="宋体" panose="02010600030101010101" pitchFamily="2" charset="-122"/>
              </a:rPr>
              <a:t>)</a:t>
            </a:r>
            <a:r>
              <a:rPr lang="zh-CN" altLang="en-US" sz="1800">
                <a:solidFill>
                  <a:schemeClr val="tx2"/>
                </a:solidFill>
                <a:latin typeface="Arial" panose="020B0604020202020204" pitchFamily="34" charset="0"/>
                <a:ea typeface="宋体" panose="02010600030101010101" pitchFamily="2" charset="-122"/>
              </a:rPr>
              <a:t>光。</a:t>
            </a:r>
          </a:p>
        </p:txBody>
      </p:sp>
    </p:spTree>
    <p:extLst>
      <p:ext uri="{BB962C8B-B14F-4D97-AF65-F5344CB8AC3E}">
        <p14:creationId xmlns:p14="http://schemas.microsoft.com/office/powerpoint/2010/main" val="7499264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6105"/>
                                        </p:tgtEl>
                                        <p:attrNameLst>
                                          <p:attrName>style.visibility</p:attrName>
                                        </p:attrNameLst>
                                      </p:cBhvr>
                                      <p:to>
                                        <p:strVal val="visible"/>
                                      </p:to>
                                    </p:set>
                                    <p:anim calcmode="lin" valueType="num">
                                      <p:cBhvr additive="base">
                                        <p:cTn id="7" dur="500" fill="hold"/>
                                        <p:tgtEl>
                                          <p:spTgt spid="516105"/>
                                        </p:tgtEl>
                                        <p:attrNameLst>
                                          <p:attrName>ppt_x</p:attrName>
                                        </p:attrNameLst>
                                      </p:cBhvr>
                                      <p:tavLst>
                                        <p:tav tm="0">
                                          <p:val>
                                            <p:strVal val="#ppt_x"/>
                                          </p:val>
                                        </p:tav>
                                        <p:tav tm="100000">
                                          <p:val>
                                            <p:strVal val="#ppt_x"/>
                                          </p:val>
                                        </p:tav>
                                      </p:tavLst>
                                    </p:anim>
                                    <p:anim calcmode="lin" valueType="num">
                                      <p:cBhvr additive="base">
                                        <p:cTn id="8" dur="500" fill="hold"/>
                                        <p:tgtEl>
                                          <p:spTgt spid="516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1987" name="Rectangle 5"/>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1988" name="Rectangle 7"/>
          <p:cNvSpPr>
            <a:spLocks noChangeArrowheads="1"/>
          </p:cNvSpPr>
          <p:nvPr/>
        </p:nvSpPr>
        <p:spPr bwMode="auto">
          <a:xfrm>
            <a:off x="4479636" y="3193234"/>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1989" name="Rectangle 9"/>
          <p:cNvSpPr>
            <a:spLocks noChangeArrowheads="1"/>
          </p:cNvSpPr>
          <p:nvPr/>
        </p:nvSpPr>
        <p:spPr bwMode="auto">
          <a:xfrm>
            <a:off x="4479636" y="3193234"/>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1990" name="Rectangle 11"/>
          <p:cNvSpPr>
            <a:spLocks noChangeArrowheads="1"/>
          </p:cNvSpPr>
          <p:nvPr/>
        </p:nvSpPr>
        <p:spPr bwMode="auto">
          <a:xfrm>
            <a:off x="4479636" y="3189663"/>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1991" name="Rectangle 13"/>
          <p:cNvSpPr>
            <a:spLocks noChangeArrowheads="1"/>
          </p:cNvSpPr>
          <p:nvPr/>
        </p:nvSpPr>
        <p:spPr bwMode="auto">
          <a:xfrm>
            <a:off x="4479636" y="318251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1992" name="Rectangle 15"/>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1993" name="Rectangle 17"/>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sp>
        <p:nvSpPr>
          <p:cNvPr id="41994" name="Rectangle 20"/>
          <p:cNvSpPr>
            <a:spLocks noChangeArrowheads="1"/>
          </p:cNvSpPr>
          <p:nvPr/>
        </p:nvSpPr>
        <p:spPr bwMode="auto">
          <a:xfrm>
            <a:off x="1828800" y="1700212"/>
            <a:ext cx="5586413"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5000"/>
              </a:lnSpc>
              <a:spcBef>
                <a:spcPct val="0"/>
              </a:spcBef>
              <a:buClr>
                <a:srgbClr val="FF0000"/>
              </a:buClr>
              <a:buFont typeface="Wingdings" panose="05000000000000000000" pitchFamily="2" charset="2"/>
              <a:buChar char="Ø"/>
            </a:pPr>
            <a:r>
              <a:rPr lang="zh-CN" altLang="en-US" sz="1800">
                <a:solidFill>
                  <a:schemeClr val="accent1"/>
                </a:solidFill>
                <a:latin typeface="Arial" panose="020B0604020202020204" pitchFamily="34" charset="0"/>
                <a:ea typeface="宋体" panose="02010600030101010101" pitchFamily="2" charset="-122"/>
              </a:rPr>
              <a:t>把声波经过的介质近似看成许多相距为波长</a:t>
            </a:r>
            <a:r>
              <a:rPr lang="el-GR" altLang="zh-CN" sz="1800">
                <a:solidFill>
                  <a:schemeClr val="accent1"/>
                </a:solidFill>
                <a:latin typeface="Arial" panose="020B0604020202020204" pitchFamily="34" charset="0"/>
                <a:ea typeface="宋体" panose="02010600030101010101" pitchFamily="2" charset="-122"/>
                <a:cs typeface="Arial" panose="020B0604020202020204" pitchFamily="34" charset="0"/>
              </a:rPr>
              <a:t>λ</a:t>
            </a:r>
            <a:r>
              <a:rPr lang="en-US" altLang="zh-CN" sz="1800" baseline="-25000">
                <a:solidFill>
                  <a:schemeClr val="accent1"/>
                </a:solidFill>
                <a:latin typeface="Arial" panose="020B0604020202020204" pitchFamily="34" charset="0"/>
                <a:ea typeface="宋体" panose="02010600030101010101" pitchFamily="2" charset="-122"/>
                <a:cs typeface="Arial" panose="020B0604020202020204" pitchFamily="34" charset="0"/>
              </a:rPr>
              <a:t>s</a:t>
            </a:r>
            <a:r>
              <a:rPr lang="zh-CN" altLang="en-US" sz="1800">
                <a:solidFill>
                  <a:schemeClr val="accent1"/>
                </a:solidFill>
                <a:latin typeface="Arial" panose="020B0604020202020204" pitchFamily="34" charset="0"/>
                <a:ea typeface="宋体" panose="02010600030101010101" pitchFamily="2" charset="-122"/>
              </a:rPr>
              <a:t>的 </a:t>
            </a:r>
          </a:p>
          <a:p>
            <a:pPr eaLnBrk="1" hangingPunct="1">
              <a:lnSpc>
                <a:spcPct val="115000"/>
              </a:lnSpc>
              <a:spcBef>
                <a:spcPct val="0"/>
              </a:spcBef>
              <a:buClrTx/>
              <a:buFontTx/>
              <a:buNone/>
            </a:pPr>
            <a:r>
              <a:rPr lang="zh-CN" altLang="en-US" sz="1800">
                <a:solidFill>
                  <a:schemeClr val="accent1"/>
                </a:solidFill>
                <a:latin typeface="Arial" panose="020B0604020202020204" pitchFamily="34" charset="0"/>
                <a:ea typeface="宋体" panose="02010600030101010101" pitchFamily="2" charset="-122"/>
              </a:rPr>
              <a:t>   部分反射，部分透射的镜面。 </a:t>
            </a:r>
          </a:p>
        </p:txBody>
      </p:sp>
      <p:grpSp>
        <p:nvGrpSpPr>
          <p:cNvPr id="517146" name="Group 26"/>
          <p:cNvGrpSpPr>
            <a:grpSpLocks/>
          </p:cNvGrpSpPr>
          <p:nvPr/>
        </p:nvGrpSpPr>
        <p:grpSpPr bwMode="auto">
          <a:xfrm>
            <a:off x="1828800" y="2381251"/>
            <a:ext cx="5910263" cy="731044"/>
            <a:chOff x="576" y="1231"/>
            <a:chExt cx="4964" cy="614"/>
          </a:xfrm>
        </p:grpSpPr>
        <p:sp>
          <p:nvSpPr>
            <p:cNvPr id="42000" name="Rectangle 21"/>
            <p:cNvSpPr>
              <a:spLocks noChangeArrowheads="1"/>
            </p:cNvSpPr>
            <p:nvPr/>
          </p:nvSpPr>
          <p:spPr bwMode="auto">
            <a:xfrm>
              <a:off x="576" y="1248"/>
              <a:ext cx="288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0000"/>
                </a:buClr>
                <a:buFont typeface="Wingdings" panose="05000000000000000000" pitchFamily="2" charset="2"/>
                <a:buChar char="Ø"/>
              </a:pPr>
              <a:r>
                <a:rPr lang="zh-CN" altLang="en-US" sz="1800">
                  <a:solidFill>
                    <a:schemeClr val="accent1"/>
                  </a:solidFill>
                  <a:latin typeface="Arial" panose="020B0604020202020204" pitchFamily="34" charset="0"/>
                  <a:ea typeface="宋体" panose="02010600030101010101" pitchFamily="2" charset="-122"/>
                </a:rPr>
                <a:t>行波的速度：</a:t>
              </a:r>
            </a:p>
          </p:txBody>
        </p:sp>
        <p:graphicFrame>
          <p:nvGraphicFramePr>
            <p:cNvPr id="42001" name="Object 22"/>
            <p:cNvGraphicFramePr>
              <a:graphicFrameLocks noChangeAspect="1"/>
            </p:cNvGraphicFramePr>
            <p:nvPr/>
          </p:nvGraphicFramePr>
          <p:xfrm>
            <a:off x="2016" y="1231"/>
            <a:ext cx="1824" cy="353"/>
          </p:xfrm>
          <a:graphic>
            <a:graphicData uri="http://schemas.openxmlformats.org/presentationml/2006/ole">
              <mc:AlternateContent xmlns:mc="http://schemas.openxmlformats.org/markup-compatibility/2006">
                <mc:Choice xmlns:v="urn:schemas-microsoft-com:vml" Requires="v">
                  <p:oleObj spid="_x0000_s535556" name="Equation" r:id="rId3" imgW="1181100" imgH="228600" progId="Equation.DSMT4">
                    <p:embed/>
                  </p:oleObj>
                </mc:Choice>
                <mc:Fallback>
                  <p:oleObj name="Equation" r:id="rId3" imgW="11811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1231"/>
                          <a:ext cx="1824"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02" name="Rectangle 25"/>
            <p:cNvSpPr>
              <a:spLocks noChangeArrowheads="1"/>
            </p:cNvSpPr>
            <p:nvPr/>
          </p:nvSpPr>
          <p:spPr bwMode="auto">
            <a:xfrm>
              <a:off x="720" y="1535"/>
              <a:ext cx="482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chemeClr val="accent1"/>
                  </a:solidFill>
                  <a:latin typeface="Arial" panose="020B0604020202020204" pitchFamily="34" charset="0"/>
                  <a:ea typeface="宋体" panose="02010600030101010101" pitchFamily="2" charset="-122"/>
                </a:rPr>
                <a:t>在光通过介质的时间内，可以近似认为超声场是静止的。 </a:t>
              </a:r>
              <a:endParaRPr lang="en-US" altLang="zh-CN" sz="1800">
                <a:solidFill>
                  <a:schemeClr val="accent1"/>
                </a:solidFill>
                <a:latin typeface="Arial" panose="020B0604020202020204" pitchFamily="34" charset="0"/>
                <a:ea typeface="宋体" panose="02010600030101010101" pitchFamily="2" charset="-122"/>
              </a:endParaRPr>
            </a:p>
          </p:txBody>
        </p:sp>
      </p:grpSp>
      <p:grpSp>
        <p:nvGrpSpPr>
          <p:cNvPr id="517150" name="Group 30"/>
          <p:cNvGrpSpPr>
            <a:grpSpLocks/>
          </p:cNvGrpSpPr>
          <p:nvPr/>
        </p:nvGrpSpPr>
        <p:grpSpPr bwMode="auto">
          <a:xfrm>
            <a:off x="1371600" y="3153966"/>
            <a:ext cx="6286500" cy="2675334"/>
            <a:chOff x="192" y="1929"/>
            <a:chExt cx="5280" cy="2247"/>
          </a:xfrm>
        </p:grpSpPr>
        <p:sp>
          <p:nvSpPr>
            <p:cNvPr id="41997" name="Rectangle 23"/>
            <p:cNvSpPr>
              <a:spLocks noChangeArrowheads="1"/>
            </p:cNvSpPr>
            <p:nvPr/>
          </p:nvSpPr>
          <p:spPr bwMode="auto">
            <a:xfrm>
              <a:off x="384" y="1929"/>
              <a:ext cx="1584"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a:solidFill>
                    <a:srgbClr val="CC00CC"/>
                  </a:solidFill>
                  <a:latin typeface="Arial" panose="020B0604020202020204" pitchFamily="34" charset="0"/>
                  <a:ea typeface="楷体_GB2312" pitchFamily="49" charset="-122"/>
                </a:rPr>
                <a:t>分两步讨论  </a:t>
              </a:r>
            </a:p>
          </p:txBody>
        </p:sp>
        <p:sp>
          <p:nvSpPr>
            <p:cNvPr id="41998" name="Rectangle 27"/>
            <p:cNvSpPr>
              <a:spLocks noChangeArrowheads="1"/>
            </p:cNvSpPr>
            <p:nvPr/>
          </p:nvSpPr>
          <p:spPr bwMode="auto">
            <a:xfrm>
              <a:off x="535" y="2208"/>
              <a:ext cx="474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1800" b="1">
                  <a:solidFill>
                    <a:srgbClr val="FF0000"/>
                  </a:solidFill>
                  <a:latin typeface="Arial" panose="020B0604020202020204" pitchFamily="34" charset="0"/>
                  <a:ea typeface="宋体" panose="02010600030101010101" pitchFamily="2" charset="-122"/>
                </a:rPr>
                <a:t>a.</a:t>
              </a:r>
              <a:r>
                <a:rPr lang="zh-CN" altLang="en-US" sz="1800">
                  <a:solidFill>
                    <a:srgbClr val="FF0000"/>
                  </a:solidFill>
                  <a:latin typeface="Arial" panose="020B0604020202020204" pitchFamily="34" charset="0"/>
                  <a:ea typeface="宋体" panose="02010600030101010101" pitchFamily="2" charset="-122"/>
                </a:rPr>
                <a:t>光线入射到同一镜面；</a:t>
              </a:r>
              <a:r>
                <a:rPr lang="en-US" altLang="zh-CN" sz="1800">
                  <a:solidFill>
                    <a:srgbClr val="FF0000"/>
                  </a:solidFill>
                  <a:latin typeface="Arial" panose="020B0604020202020204" pitchFamily="34" charset="0"/>
                  <a:ea typeface="宋体" panose="02010600030101010101" pitchFamily="2" charset="-122"/>
                </a:rPr>
                <a:t>b.</a:t>
              </a:r>
              <a:r>
                <a:rPr lang="zh-CN" altLang="en-US" sz="1800">
                  <a:solidFill>
                    <a:srgbClr val="FF0000"/>
                  </a:solidFill>
                  <a:latin typeface="Arial" panose="020B0604020202020204" pitchFamily="34" charset="0"/>
                  <a:ea typeface="宋体" panose="02010600030101010101" pitchFamily="2" charset="-122"/>
                </a:rPr>
                <a:t>光线入射在两个不同镜面上</a:t>
              </a:r>
              <a:endParaRPr lang="en-US" altLang="zh-CN" sz="1800">
                <a:solidFill>
                  <a:srgbClr val="FF0000"/>
                </a:solidFill>
                <a:latin typeface="Arial" panose="020B0604020202020204" pitchFamily="34" charset="0"/>
                <a:ea typeface="宋体" panose="02010600030101010101" pitchFamily="2" charset="-122"/>
              </a:endParaRPr>
            </a:p>
          </p:txBody>
        </p:sp>
        <p:pic>
          <p:nvPicPr>
            <p:cNvPr id="41999" name="Picture 29"/>
            <p:cNvPicPr>
              <a:picLocks noChangeAspect="1" noChangeArrowheads="1"/>
            </p:cNvPicPr>
            <p:nvPr/>
          </p:nvPicPr>
          <p:blipFill>
            <a:blip r:embed="rId5" cstate="print">
              <a:extLst>
                <a:ext uri="{28A0092B-C50C-407E-A947-70E740481C1C}">
                  <a14:useLocalDpi xmlns:a14="http://schemas.microsoft.com/office/drawing/2010/main" val="0"/>
                </a:ext>
              </a:extLst>
            </a:blip>
            <a:srcRect l="4922" t="12099" r="2794" b="18336"/>
            <a:stretch>
              <a:fillRect/>
            </a:stretch>
          </p:blipFill>
          <p:spPr bwMode="auto">
            <a:xfrm>
              <a:off x="192" y="2557"/>
              <a:ext cx="5280"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1202655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7146"/>
                                        </p:tgtEl>
                                        <p:attrNameLst>
                                          <p:attrName>style.visibility</p:attrName>
                                        </p:attrNameLst>
                                      </p:cBhvr>
                                      <p:to>
                                        <p:strVal val="visible"/>
                                      </p:to>
                                    </p:set>
                                    <p:anim calcmode="lin" valueType="num">
                                      <p:cBhvr additive="base">
                                        <p:cTn id="7" dur="500" fill="hold"/>
                                        <p:tgtEl>
                                          <p:spTgt spid="517146"/>
                                        </p:tgtEl>
                                        <p:attrNameLst>
                                          <p:attrName>ppt_x</p:attrName>
                                        </p:attrNameLst>
                                      </p:cBhvr>
                                      <p:tavLst>
                                        <p:tav tm="0">
                                          <p:val>
                                            <p:strVal val="#ppt_x"/>
                                          </p:val>
                                        </p:tav>
                                        <p:tav tm="100000">
                                          <p:val>
                                            <p:strVal val="#ppt_x"/>
                                          </p:val>
                                        </p:tav>
                                      </p:tavLst>
                                    </p:anim>
                                    <p:anim calcmode="lin" valueType="num">
                                      <p:cBhvr additive="base">
                                        <p:cTn id="8" dur="500" fill="hold"/>
                                        <p:tgtEl>
                                          <p:spTgt spid="5171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7150"/>
                                        </p:tgtEl>
                                        <p:attrNameLst>
                                          <p:attrName>style.visibility</p:attrName>
                                        </p:attrNameLst>
                                      </p:cBhvr>
                                      <p:to>
                                        <p:strVal val="visible"/>
                                      </p:to>
                                    </p:set>
                                    <p:anim calcmode="lin" valueType="num">
                                      <p:cBhvr additive="base">
                                        <p:cTn id="13" dur="500" fill="hold"/>
                                        <p:tgtEl>
                                          <p:spTgt spid="517150"/>
                                        </p:tgtEl>
                                        <p:attrNameLst>
                                          <p:attrName>ppt_x</p:attrName>
                                        </p:attrNameLst>
                                      </p:cBhvr>
                                      <p:tavLst>
                                        <p:tav tm="0">
                                          <p:val>
                                            <p:strVal val="#ppt_x"/>
                                          </p:val>
                                        </p:tav>
                                        <p:tav tm="100000">
                                          <p:val>
                                            <p:strVal val="#ppt_x"/>
                                          </p:val>
                                        </p:tav>
                                      </p:tavLst>
                                    </p:anim>
                                    <p:anim calcmode="lin" valueType="num">
                                      <p:cBhvr additive="base">
                                        <p:cTn id="14" dur="500" fill="hold"/>
                                        <p:tgtEl>
                                          <p:spTgt spid="517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4922" t="15123" r="50781" b="24385"/>
          <a:stretch>
            <a:fillRect/>
          </a:stretch>
        </p:blipFill>
        <p:spPr bwMode="auto">
          <a:xfrm>
            <a:off x="2571750" y="1714501"/>
            <a:ext cx="3257550" cy="212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5"/>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sp>
        <p:nvSpPr>
          <p:cNvPr id="43012" name="Text Box 6"/>
          <p:cNvSpPr txBox="1">
            <a:spLocks noChangeArrowheads="1"/>
          </p:cNvSpPr>
          <p:nvPr/>
        </p:nvSpPr>
        <p:spPr bwMode="auto">
          <a:xfrm>
            <a:off x="2082343" y="1771651"/>
            <a:ext cx="51328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2100">
                <a:solidFill>
                  <a:srgbClr val="FF0000"/>
                </a:solidFill>
                <a:latin typeface="Arial" panose="020B0604020202020204" pitchFamily="34" charset="0"/>
                <a:ea typeface="宋体" panose="02010600030101010101" pitchFamily="2" charset="-122"/>
              </a:rPr>
              <a:t>(a)</a:t>
            </a:r>
          </a:p>
        </p:txBody>
      </p:sp>
      <p:sp>
        <p:nvSpPr>
          <p:cNvPr id="519175" name="Text Box 7"/>
          <p:cNvSpPr txBox="1">
            <a:spLocks noChangeArrowheads="1"/>
          </p:cNvSpPr>
          <p:nvPr/>
        </p:nvSpPr>
        <p:spPr bwMode="auto">
          <a:xfrm>
            <a:off x="1287148" y="3896916"/>
            <a:ext cx="659828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1950">
                <a:solidFill>
                  <a:srgbClr val="FF0000"/>
                </a:solidFill>
                <a:latin typeface="Arial" panose="020B0604020202020204" pitchFamily="34" charset="0"/>
                <a:ea typeface="宋体" panose="02010600030101010101" pitchFamily="2" charset="-122"/>
              </a:rPr>
              <a:t>1’</a:t>
            </a:r>
            <a:r>
              <a:rPr lang="zh-CN" altLang="en-US" sz="1950">
                <a:latin typeface="Arial" panose="020B0604020202020204" pitchFamily="34" charset="0"/>
                <a:ea typeface="宋体" panose="02010600030101010101" pitchFamily="2" charset="-122"/>
              </a:rPr>
              <a:t>和</a:t>
            </a:r>
            <a:r>
              <a:rPr lang="en-US" altLang="zh-CN" sz="1950">
                <a:solidFill>
                  <a:srgbClr val="FF0000"/>
                </a:solidFill>
                <a:latin typeface="Arial" panose="020B0604020202020204" pitchFamily="34" charset="0"/>
                <a:ea typeface="宋体" panose="02010600030101010101" pitchFamily="2" charset="-122"/>
              </a:rPr>
              <a:t>2’</a:t>
            </a:r>
            <a:r>
              <a:rPr lang="zh-CN" altLang="en-US" sz="1950">
                <a:latin typeface="Arial" panose="020B0604020202020204" pitchFamily="34" charset="0"/>
                <a:ea typeface="宋体" panose="02010600030101010101" pitchFamily="2" charset="-122"/>
              </a:rPr>
              <a:t>相干增强的条件：光程差</a:t>
            </a:r>
            <a:r>
              <a:rPr lang="en-US" altLang="zh-CN" sz="1950">
                <a:solidFill>
                  <a:srgbClr val="FF0000"/>
                </a:solidFill>
                <a:latin typeface="Arial" panose="020B0604020202020204" pitchFamily="34" charset="0"/>
                <a:ea typeface="宋体" panose="02010600030101010101" pitchFamily="2" charset="-122"/>
              </a:rPr>
              <a:t>AC</a:t>
            </a:r>
            <a:r>
              <a:rPr lang="zh-CN" altLang="en-US" sz="1950">
                <a:solidFill>
                  <a:srgbClr val="FF0000"/>
                </a:solidFill>
                <a:latin typeface="Arial" panose="020B0604020202020204" pitchFamily="34" charset="0"/>
                <a:ea typeface="宋体" panose="02010600030101010101" pitchFamily="2" charset="-122"/>
              </a:rPr>
              <a:t>－</a:t>
            </a:r>
            <a:r>
              <a:rPr lang="en-US" altLang="zh-CN" sz="1950">
                <a:solidFill>
                  <a:srgbClr val="FF0000"/>
                </a:solidFill>
                <a:latin typeface="Arial" panose="020B0604020202020204" pitchFamily="34" charset="0"/>
                <a:ea typeface="宋体" panose="02010600030101010101" pitchFamily="2" charset="-122"/>
              </a:rPr>
              <a:t>BD</a:t>
            </a:r>
            <a:r>
              <a:rPr lang="zh-CN" altLang="en-US" sz="1950">
                <a:latin typeface="Arial" panose="020B0604020202020204" pitchFamily="34" charset="0"/>
                <a:ea typeface="宋体" panose="02010600030101010101" pitchFamily="2" charset="-122"/>
              </a:rPr>
              <a:t>是波长的整数倍。</a:t>
            </a:r>
            <a:r>
              <a:rPr lang="zh-CN" altLang="en-US" sz="2100">
                <a:latin typeface="Arial" panose="020B0604020202020204" pitchFamily="34" charset="0"/>
                <a:ea typeface="宋体" panose="02010600030101010101" pitchFamily="2" charset="-122"/>
              </a:rPr>
              <a:t> </a:t>
            </a:r>
          </a:p>
        </p:txBody>
      </p:sp>
      <p:grpSp>
        <p:nvGrpSpPr>
          <p:cNvPr id="519181" name="Group 13"/>
          <p:cNvGrpSpPr>
            <a:grpSpLocks/>
          </p:cNvGrpSpPr>
          <p:nvPr/>
        </p:nvGrpSpPr>
        <p:grpSpPr bwMode="auto">
          <a:xfrm>
            <a:off x="1740694" y="4391025"/>
            <a:ext cx="4438651" cy="409575"/>
            <a:chOff x="134" y="2968"/>
            <a:chExt cx="3728" cy="344"/>
          </a:xfrm>
        </p:grpSpPr>
        <p:sp>
          <p:nvSpPr>
            <p:cNvPr id="43020" name="Text Box 9"/>
            <p:cNvSpPr txBox="1">
              <a:spLocks noChangeArrowheads="1"/>
            </p:cNvSpPr>
            <p:nvPr/>
          </p:nvSpPr>
          <p:spPr bwMode="auto">
            <a:xfrm>
              <a:off x="134" y="2976"/>
              <a:ext cx="157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950">
                  <a:solidFill>
                    <a:schemeClr val="tx2"/>
                  </a:solidFill>
                  <a:latin typeface="Arial" panose="020B0604020202020204" pitchFamily="34" charset="0"/>
                  <a:ea typeface="楷体_GB2312" pitchFamily="49" charset="-122"/>
                </a:rPr>
                <a:t>设</a:t>
              </a:r>
              <a:r>
                <a:rPr lang="en-US" altLang="zh-CN" sz="1950">
                  <a:solidFill>
                    <a:srgbClr val="FF0000"/>
                  </a:solidFill>
                  <a:latin typeface="Arial" panose="020B0604020202020204" pitchFamily="34" charset="0"/>
                  <a:ea typeface="楷体_GB2312" pitchFamily="49" charset="-122"/>
                </a:rPr>
                <a:t>BC=x</a:t>
              </a:r>
              <a:r>
                <a:rPr lang="en-US" altLang="zh-CN" sz="1950">
                  <a:latin typeface="Arial" panose="020B0604020202020204" pitchFamily="34" charset="0"/>
                  <a:ea typeface="楷体_GB2312" pitchFamily="49" charset="-122"/>
                </a:rPr>
                <a:t>,</a:t>
              </a:r>
              <a:r>
                <a:rPr lang="zh-CN" altLang="en-US" sz="1950">
                  <a:solidFill>
                    <a:schemeClr val="tx2"/>
                  </a:solidFill>
                  <a:latin typeface="Arial" panose="020B0604020202020204" pitchFamily="34" charset="0"/>
                  <a:ea typeface="楷体_GB2312" pitchFamily="49" charset="-122"/>
                </a:rPr>
                <a:t>则要求</a:t>
              </a:r>
            </a:p>
          </p:txBody>
        </p:sp>
        <p:graphicFrame>
          <p:nvGraphicFramePr>
            <p:cNvPr id="43021" name="Object 10"/>
            <p:cNvGraphicFramePr>
              <a:graphicFrameLocks noChangeAspect="1"/>
            </p:cNvGraphicFramePr>
            <p:nvPr/>
          </p:nvGraphicFramePr>
          <p:xfrm>
            <a:off x="1705" y="2968"/>
            <a:ext cx="2157" cy="344"/>
          </p:xfrm>
          <a:graphic>
            <a:graphicData uri="http://schemas.openxmlformats.org/presentationml/2006/ole">
              <mc:AlternateContent xmlns:mc="http://schemas.openxmlformats.org/markup-compatibility/2006">
                <mc:Choice xmlns:v="urn:schemas-microsoft-com:vml" Requires="v">
                  <p:oleObj spid="_x0000_s536582" name="Equation" r:id="rId4" imgW="1612900" imgH="254000" progId="Equation.DSMT4">
                    <p:embed/>
                  </p:oleObj>
                </mc:Choice>
                <mc:Fallback>
                  <p:oleObj name="Equation" r:id="rId4" imgW="1612900" imgH="254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 y="2968"/>
                          <a:ext cx="2157"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19179" name="Rectangle 11"/>
          <p:cNvSpPr>
            <a:spLocks noChangeArrowheads="1"/>
          </p:cNvSpPr>
          <p:nvPr/>
        </p:nvSpPr>
        <p:spPr bwMode="auto">
          <a:xfrm>
            <a:off x="1714500" y="4857750"/>
            <a:ext cx="5829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800">
                <a:latin typeface="Arial" panose="020B0604020202020204" pitchFamily="34" charset="0"/>
                <a:ea typeface="宋体" panose="02010600030101010101" pitchFamily="2" charset="-122"/>
              </a:rPr>
              <a:t>由于</a:t>
            </a:r>
            <a:r>
              <a:rPr lang="en-US" altLang="zh-CN" sz="1800">
                <a:latin typeface="Arial" panose="020B0604020202020204" pitchFamily="34" charset="0"/>
                <a:ea typeface="宋体" panose="02010600030101010101" pitchFamily="2" charset="-122"/>
              </a:rPr>
              <a:t>x</a:t>
            </a:r>
            <a:r>
              <a:rPr lang="zh-CN" altLang="en-US" sz="1800">
                <a:latin typeface="Arial" panose="020B0604020202020204" pitchFamily="34" charset="0"/>
                <a:ea typeface="宋体" panose="02010600030101010101" pitchFamily="2" charset="-122"/>
              </a:rPr>
              <a:t>值并不固定，即当</a:t>
            </a:r>
            <a:r>
              <a:rPr lang="en-US" altLang="zh-CN" sz="1800">
                <a:latin typeface="Arial" panose="020B0604020202020204" pitchFamily="34" charset="0"/>
                <a:ea typeface="宋体" panose="02010600030101010101" pitchFamily="2" charset="-122"/>
              </a:rPr>
              <a:t>x</a:t>
            </a:r>
            <a:r>
              <a:rPr lang="zh-CN" altLang="en-US" sz="1800">
                <a:latin typeface="Arial" panose="020B0604020202020204" pitchFamily="34" charset="0"/>
                <a:ea typeface="宋体" panose="02010600030101010101" pitchFamily="2" charset="-122"/>
              </a:rPr>
              <a:t>是任意值时，上式都应成立。</a:t>
            </a:r>
            <a:r>
              <a:rPr lang="zh-CN" altLang="en-US" sz="1350">
                <a:solidFill>
                  <a:schemeClr val="tx2"/>
                </a:solidFill>
                <a:latin typeface="Arial" panose="020B0604020202020204" pitchFamily="34" charset="0"/>
                <a:ea typeface="宋体" panose="02010600030101010101" pitchFamily="2" charset="-122"/>
              </a:rPr>
              <a:t>  </a:t>
            </a:r>
          </a:p>
        </p:txBody>
      </p:sp>
      <p:grpSp>
        <p:nvGrpSpPr>
          <p:cNvPr id="519186" name="Group 18"/>
          <p:cNvGrpSpPr>
            <a:grpSpLocks/>
          </p:cNvGrpSpPr>
          <p:nvPr/>
        </p:nvGrpSpPr>
        <p:grpSpPr bwMode="auto">
          <a:xfrm>
            <a:off x="2400300" y="5257800"/>
            <a:ext cx="4436269" cy="544116"/>
            <a:chOff x="1056" y="3696"/>
            <a:chExt cx="3726" cy="457"/>
          </a:xfrm>
        </p:grpSpPr>
        <p:sp>
          <p:nvSpPr>
            <p:cNvPr id="43017" name="Rectangle 12"/>
            <p:cNvSpPr>
              <a:spLocks noChangeArrowheads="1"/>
            </p:cNvSpPr>
            <p:nvPr/>
          </p:nvSpPr>
          <p:spPr bwMode="auto">
            <a:xfrm>
              <a:off x="2494" y="3791"/>
              <a:ext cx="228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rgbClr val="CC00CC"/>
                  </a:solidFill>
                  <a:latin typeface="Arial" panose="020B0604020202020204" pitchFamily="34" charset="0"/>
                  <a:ea typeface="宋体" panose="02010600030101010101" pitchFamily="2" charset="-122"/>
                </a:rPr>
                <a:t>－入射角和衍射角相等。</a:t>
              </a:r>
            </a:p>
          </p:txBody>
        </p:sp>
        <p:sp>
          <p:nvSpPr>
            <p:cNvPr id="43018" name="AutoShape 15"/>
            <p:cNvSpPr>
              <a:spLocks noChangeArrowheads="1"/>
            </p:cNvSpPr>
            <p:nvPr/>
          </p:nvSpPr>
          <p:spPr bwMode="auto">
            <a:xfrm>
              <a:off x="1056" y="3840"/>
              <a:ext cx="480" cy="144"/>
            </a:xfrm>
            <a:prstGeom prst="rightArrow">
              <a:avLst>
                <a:gd name="adj1" fmla="val 50000"/>
                <a:gd name="adj2" fmla="val 83333"/>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aphicFrame>
          <p:nvGraphicFramePr>
            <p:cNvPr id="43019" name="Object 17"/>
            <p:cNvGraphicFramePr>
              <a:graphicFrameLocks noChangeAspect="1"/>
            </p:cNvGraphicFramePr>
            <p:nvPr/>
          </p:nvGraphicFramePr>
          <p:xfrm>
            <a:off x="1660" y="3696"/>
            <a:ext cx="836" cy="457"/>
          </p:xfrm>
          <a:graphic>
            <a:graphicData uri="http://schemas.openxmlformats.org/presentationml/2006/ole">
              <mc:AlternateContent xmlns:mc="http://schemas.openxmlformats.org/markup-compatibility/2006">
                <mc:Choice xmlns:v="urn:schemas-microsoft-com:vml" Requires="v">
                  <p:oleObj spid="_x0000_s536583" name="Equation" r:id="rId6" imgW="419100" imgH="228600" progId="Equation.DSMT4">
                    <p:embed/>
                  </p:oleObj>
                </mc:Choice>
                <mc:Fallback>
                  <p:oleObj name="Equation" r:id="rId6" imgW="4191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0" y="3696"/>
                          <a:ext cx="83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1529289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9175"/>
                                        </p:tgtEl>
                                        <p:attrNameLst>
                                          <p:attrName>style.visibility</p:attrName>
                                        </p:attrNameLst>
                                      </p:cBhvr>
                                      <p:to>
                                        <p:strVal val="visible"/>
                                      </p:to>
                                    </p:set>
                                    <p:anim calcmode="lin" valueType="num">
                                      <p:cBhvr additive="base">
                                        <p:cTn id="7" dur="500" fill="hold"/>
                                        <p:tgtEl>
                                          <p:spTgt spid="519175"/>
                                        </p:tgtEl>
                                        <p:attrNameLst>
                                          <p:attrName>ppt_x</p:attrName>
                                        </p:attrNameLst>
                                      </p:cBhvr>
                                      <p:tavLst>
                                        <p:tav tm="0">
                                          <p:val>
                                            <p:strVal val="#ppt_x"/>
                                          </p:val>
                                        </p:tav>
                                        <p:tav tm="100000">
                                          <p:val>
                                            <p:strVal val="#ppt_x"/>
                                          </p:val>
                                        </p:tav>
                                      </p:tavLst>
                                    </p:anim>
                                    <p:anim calcmode="lin" valueType="num">
                                      <p:cBhvr additive="base">
                                        <p:cTn id="8" dur="500" fill="hold"/>
                                        <p:tgtEl>
                                          <p:spTgt spid="5191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9181"/>
                                        </p:tgtEl>
                                        <p:attrNameLst>
                                          <p:attrName>style.visibility</p:attrName>
                                        </p:attrNameLst>
                                      </p:cBhvr>
                                      <p:to>
                                        <p:strVal val="visible"/>
                                      </p:to>
                                    </p:set>
                                    <p:anim calcmode="lin" valueType="num">
                                      <p:cBhvr additive="base">
                                        <p:cTn id="13" dur="500" fill="hold"/>
                                        <p:tgtEl>
                                          <p:spTgt spid="519181"/>
                                        </p:tgtEl>
                                        <p:attrNameLst>
                                          <p:attrName>ppt_x</p:attrName>
                                        </p:attrNameLst>
                                      </p:cBhvr>
                                      <p:tavLst>
                                        <p:tav tm="0">
                                          <p:val>
                                            <p:strVal val="#ppt_x"/>
                                          </p:val>
                                        </p:tav>
                                        <p:tav tm="100000">
                                          <p:val>
                                            <p:strVal val="#ppt_x"/>
                                          </p:val>
                                        </p:tav>
                                      </p:tavLst>
                                    </p:anim>
                                    <p:anim calcmode="lin" valueType="num">
                                      <p:cBhvr additive="base">
                                        <p:cTn id="14" dur="500" fill="hold"/>
                                        <p:tgtEl>
                                          <p:spTgt spid="51918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9179"/>
                                        </p:tgtEl>
                                        <p:attrNameLst>
                                          <p:attrName>style.visibility</p:attrName>
                                        </p:attrNameLst>
                                      </p:cBhvr>
                                      <p:to>
                                        <p:strVal val="visible"/>
                                      </p:to>
                                    </p:set>
                                    <p:anim calcmode="lin" valueType="num">
                                      <p:cBhvr additive="base">
                                        <p:cTn id="19" dur="500" fill="hold"/>
                                        <p:tgtEl>
                                          <p:spTgt spid="519179"/>
                                        </p:tgtEl>
                                        <p:attrNameLst>
                                          <p:attrName>ppt_x</p:attrName>
                                        </p:attrNameLst>
                                      </p:cBhvr>
                                      <p:tavLst>
                                        <p:tav tm="0">
                                          <p:val>
                                            <p:strVal val="#ppt_x"/>
                                          </p:val>
                                        </p:tav>
                                        <p:tav tm="100000">
                                          <p:val>
                                            <p:strVal val="#ppt_x"/>
                                          </p:val>
                                        </p:tav>
                                      </p:tavLst>
                                    </p:anim>
                                    <p:anim calcmode="lin" valueType="num">
                                      <p:cBhvr additive="base">
                                        <p:cTn id="20" dur="500" fill="hold"/>
                                        <p:tgtEl>
                                          <p:spTgt spid="51917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9186"/>
                                        </p:tgtEl>
                                        <p:attrNameLst>
                                          <p:attrName>style.visibility</p:attrName>
                                        </p:attrNameLst>
                                      </p:cBhvr>
                                      <p:to>
                                        <p:strVal val="visible"/>
                                      </p:to>
                                    </p:set>
                                    <p:anim calcmode="lin" valueType="num">
                                      <p:cBhvr additive="base">
                                        <p:cTn id="25" dur="500" fill="hold"/>
                                        <p:tgtEl>
                                          <p:spTgt spid="519186"/>
                                        </p:tgtEl>
                                        <p:attrNameLst>
                                          <p:attrName>ppt_x</p:attrName>
                                        </p:attrNameLst>
                                      </p:cBhvr>
                                      <p:tavLst>
                                        <p:tav tm="0">
                                          <p:val>
                                            <p:strVal val="#ppt_x"/>
                                          </p:val>
                                        </p:tav>
                                        <p:tav tm="100000">
                                          <p:val>
                                            <p:strVal val="#ppt_x"/>
                                          </p:val>
                                        </p:tav>
                                      </p:tavLst>
                                    </p:anim>
                                    <p:anim calcmode="lin" valueType="num">
                                      <p:cBhvr additive="base">
                                        <p:cTn id="26" dur="500" fill="hold"/>
                                        <p:tgtEl>
                                          <p:spTgt spid="5191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5" grpId="0"/>
      <p:bldP spid="51917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l="55260" t="11926" r="2794" b="28262"/>
          <a:stretch>
            <a:fillRect/>
          </a:stretch>
        </p:blipFill>
        <p:spPr bwMode="auto">
          <a:xfrm>
            <a:off x="2571750" y="1693070"/>
            <a:ext cx="3486150" cy="202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8"/>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sp>
        <p:nvSpPr>
          <p:cNvPr id="520201" name="Text Box 9"/>
          <p:cNvSpPr txBox="1">
            <a:spLocks noChangeArrowheads="1"/>
          </p:cNvSpPr>
          <p:nvPr/>
        </p:nvSpPr>
        <p:spPr bwMode="auto">
          <a:xfrm>
            <a:off x="1348452" y="3714751"/>
            <a:ext cx="647805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1950">
                <a:solidFill>
                  <a:srgbClr val="FF0000"/>
                </a:solidFill>
                <a:latin typeface="Arial" panose="020B0604020202020204" pitchFamily="34" charset="0"/>
                <a:ea typeface="宋体" panose="02010600030101010101" pitchFamily="2" charset="-122"/>
              </a:rPr>
              <a:t>2’</a:t>
            </a:r>
            <a:r>
              <a:rPr lang="zh-CN" altLang="en-US" sz="1950">
                <a:latin typeface="Arial" panose="020B0604020202020204" pitchFamily="34" charset="0"/>
                <a:ea typeface="宋体" panose="02010600030101010101" pitchFamily="2" charset="-122"/>
              </a:rPr>
              <a:t>和</a:t>
            </a:r>
            <a:r>
              <a:rPr lang="en-US" altLang="zh-CN" sz="1950">
                <a:solidFill>
                  <a:srgbClr val="FF0000"/>
                </a:solidFill>
                <a:latin typeface="Arial" panose="020B0604020202020204" pitchFamily="34" charset="0"/>
                <a:ea typeface="宋体" panose="02010600030101010101" pitchFamily="2" charset="-122"/>
              </a:rPr>
              <a:t>3’</a:t>
            </a:r>
            <a:r>
              <a:rPr lang="zh-CN" altLang="en-US" sz="1950">
                <a:latin typeface="Arial" panose="020B0604020202020204" pitchFamily="34" charset="0"/>
                <a:ea typeface="宋体" panose="02010600030101010101" pitchFamily="2" charset="-122"/>
              </a:rPr>
              <a:t>相干增强的条件：光程差</a:t>
            </a:r>
            <a:r>
              <a:rPr lang="en-US" altLang="zh-CN" sz="1950">
                <a:solidFill>
                  <a:srgbClr val="FF0000"/>
                </a:solidFill>
                <a:latin typeface="Arial" panose="020B0604020202020204" pitchFamily="34" charset="0"/>
                <a:ea typeface="宋体" panose="02010600030101010101" pitchFamily="2" charset="-122"/>
              </a:rPr>
              <a:t>EF+EG</a:t>
            </a:r>
            <a:r>
              <a:rPr lang="zh-CN" altLang="en-US" sz="1950">
                <a:latin typeface="Arial" panose="020B0604020202020204" pitchFamily="34" charset="0"/>
                <a:ea typeface="宋体" panose="02010600030101010101" pitchFamily="2" charset="-122"/>
              </a:rPr>
              <a:t>是波长的整数倍。</a:t>
            </a:r>
            <a:r>
              <a:rPr lang="zh-CN" altLang="en-US" sz="2100">
                <a:latin typeface="Arial" panose="020B0604020202020204" pitchFamily="34" charset="0"/>
                <a:ea typeface="宋体" panose="02010600030101010101" pitchFamily="2" charset="-122"/>
              </a:rPr>
              <a:t> </a:t>
            </a:r>
          </a:p>
        </p:txBody>
      </p:sp>
      <p:grpSp>
        <p:nvGrpSpPr>
          <p:cNvPr id="520205" name="Group 13"/>
          <p:cNvGrpSpPr>
            <a:grpSpLocks/>
          </p:cNvGrpSpPr>
          <p:nvPr/>
        </p:nvGrpSpPr>
        <p:grpSpPr bwMode="auto">
          <a:xfrm>
            <a:off x="2350294" y="4162425"/>
            <a:ext cx="3499247" cy="409575"/>
            <a:chOff x="1014" y="2968"/>
            <a:chExt cx="2939" cy="344"/>
          </a:xfrm>
        </p:grpSpPr>
        <p:sp>
          <p:nvSpPr>
            <p:cNvPr id="44047" name="Text Box 11"/>
            <p:cNvSpPr txBox="1">
              <a:spLocks noChangeArrowheads="1"/>
            </p:cNvSpPr>
            <p:nvPr/>
          </p:nvSpPr>
          <p:spPr bwMode="auto">
            <a:xfrm>
              <a:off x="1014" y="2972"/>
              <a:ext cx="78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950">
                  <a:solidFill>
                    <a:schemeClr val="tx2"/>
                  </a:solidFill>
                  <a:latin typeface="Arial" panose="020B0604020202020204" pitchFamily="34" charset="0"/>
                  <a:ea typeface="楷体_GB2312" pitchFamily="49" charset="-122"/>
                </a:rPr>
                <a:t>即要求</a:t>
              </a:r>
            </a:p>
          </p:txBody>
        </p:sp>
        <p:graphicFrame>
          <p:nvGraphicFramePr>
            <p:cNvPr id="44048" name="Object 12"/>
            <p:cNvGraphicFramePr>
              <a:graphicFrameLocks noChangeAspect="1"/>
            </p:cNvGraphicFramePr>
            <p:nvPr/>
          </p:nvGraphicFramePr>
          <p:xfrm>
            <a:off x="1711" y="2968"/>
            <a:ext cx="2242" cy="344"/>
          </p:xfrm>
          <a:graphic>
            <a:graphicData uri="http://schemas.openxmlformats.org/presentationml/2006/ole">
              <mc:AlternateContent xmlns:mc="http://schemas.openxmlformats.org/markup-compatibility/2006">
                <mc:Choice xmlns:v="urn:schemas-microsoft-com:vml" Requires="v">
                  <p:oleObj spid="_x0000_s537610" name="Equation" r:id="rId4" imgW="1675673" imgH="253890" progId="Equation.DSMT4">
                    <p:embed/>
                  </p:oleObj>
                </mc:Choice>
                <mc:Fallback>
                  <p:oleObj name="Equation" r:id="rId4" imgW="1675673"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1" y="2968"/>
                          <a:ext cx="2242"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4038" name="Rectangle 16"/>
          <p:cNvSpPr>
            <a:spLocks noChangeArrowheads="1"/>
          </p:cNvSpPr>
          <p:nvPr/>
        </p:nvSpPr>
        <p:spPr bwMode="auto">
          <a:xfrm>
            <a:off x="1140620" y="1714500"/>
            <a:ext cx="1659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800" b="1">
                <a:solidFill>
                  <a:srgbClr val="FF0000"/>
                </a:solidFill>
                <a:latin typeface="Arial" panose="020B0604020202020204" pitchFamily="34" charset="0"/>
                <a:ea typeface="宋体" panose="02010600030101010101" pitchFamily="2" charset="-122"/>
              </a:rPr>
              <a:t>布拉格条件 </a:t>
            </a:r>
          </a:p>
        </p:txBody>
      </p:sp>
      <p:grpSp>
        <p:nvGrpSpPr>
          <p:cNvPr id="520212" name="Group 20"/>
          <p:cNvGrpSpPr>
            <a:grpSpLocks/>
          </p:cNvGrpSpPr>
          <p:nvPr/>
        </p:nvGrpSpPr>
        <p:grpSpPr bwMode="auto">
          <a:xfrm>
            <a:off x="2514600" y="4514850"/>
            <a:ext cx="2800350" cy="685800"/>
            <a:chOff x="960" y="3350"/>
            <a:chExt cx="2544" cy="682"/>
          </a:xfrm>
        </p:grpSpPr>
        <p:graphicFrame>
          <p:nvGraphicFramePr>
            <p:cNvPr id="44043" name="Object 14"/>
            <p:cNvGraphicFramePr>
              <a:graphicFrameLocks noChangeAspect="1"/>
            </p:cNvGraphicFramePr>
            <p:nvPr/>
          </p:nvGraphicFramePr>
          <p:xfrm>
            <a:off x="2080" y="3400"/>
            <a:ext cx="1424" cy="632"/>
          </p:xfrm>
          <a:graphic>
            <a:graphicData uri="http://schemas.openxmlformats.org/presentationml/2006/ole">
              <mc:AlternateContent xmlns:mc="http://schemas.openxmlformats.org/markup-compatibility/2006">
                <mc:Choice xmlns:v="urn:schemas-microsoft-com:vml" Requires="v">
                  <p:oleObj spid="_x0000_s537611" name="Equation" r:id="rId6" imgW="875920" imgH="393529" progId="Equation.DSMT4">
                    <p:embed/>
                  </p:oleObj>
                </mc:Choice>
                <mc:Fallback>
                  <p:oleObj name="Equation" r:id="rId6" imgW="875920"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 y="3400"/>
                          <a:ext cx="142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4044" name="Group 19"/>
            <p:cNvGrpSpPr>
              <a:grpSpLocks/>
            </p:cNvGrpSpPr>
            <p:nvPr/>
          </p:nvGrpSpPr>
          <p:grpSpPr bwMode="auto">
            <a:xfrm>
              <a:off x="960" y="3350"/>
              <a:ext cx="1056" cy="442"/>
              <a:chOff x="960" y="3350"/>
              <a:chExt cx="1056" cy="442"/>
            </a:xfrm>
          </p:grpSpPr>
          <p:sp>
            <p:nvSpPr>
              <p:cNvPr id="44045" name="AutoShape 17"/>
              <p:cNvSpPr>
                <a:spLocks noChangeArrowheads="1"/>
              </p:cNvSpPr>
              <p:nvPr/>
            </p:nvSpPr>
            <p:spPr bwMode="auto">
              <a:xfrm>
                <a:off x="960" y="3696"/>
                <a:ext cx="1056" cy="96"/>
              </a:xfrm>
              <a:prstGeom prst="rightArrow">
                <a:avLst>
                  <a:gd name="adj1" fmla="val 50000"/>
                  <a:gd name="adj2" fmla="val 2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aphicFrame>
            <p:nvGraphicFramePr>
              <p:cNvPr id="44046" name="Object 18"/>
              <p:cNvGraphicFramePr>
                <a:graphicFrameLocks noChangeAspect="1"/>
              </p:cNvGraphicFramePr>
              <p:nvPr/>
            </p:nvGraphicFramePr>
            <p:xfrm>
              <a:off x="1024" y="3350"/>
              <a:ext cx="720" cy="394"/>
            </p:xfrm>
            <a:graphic>
              <a:graphicData uri="http://schemas.openxmlformats.org/presentationml/2006/ole">
                <mc:AlternateContent xmlns:mc="http://schemas.openxmlformats.org/markup-compatibility/2006">
                  <mc:Choice xmlns:v="urn:schemas-microsoft-com:vml" Requires="v">
                    <p:oleObj spid="_x0000_s537612" name="Equation" r:id="rId8" imgW="419100" imgH="228600" progId="Equation.DSMT4">
                      <p:embed/>
                    </p:oleObj>
                  </mc:Choice>
                  <mc:Fallback>
                    <p:oleObj name="Equation" r:id="rId8" imgW="4191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 y="3350"/>
                            <a:ext cx="720"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520217" name="Group 25"/>
          <p:cNvGrpSpPr>
            <a:grpSpLocks/>
          </p:cNvGrpSpPr>
          <p:nvPr/>
        </p:nvGrpSpPr>
        <p:grpSpPr bwMode="auto">
          <a:xfrm>
            <a:off x="3061097" y="5241132"/>
            <a:ext cx="2596754" cy="645319"/>
            <a:chOff x="1611" y="3682"/>
            <a:chExt cx="2181" cy="542"/>
          </a:xfrm>
        </p:grpSpPr>
        <p:graphicFrame>
          <p:nvGraphicFramePr>
            <p:cNvPr id="44041" name="Object 21"/>
            <p:cNvGraphicFramePr>
              <a:graphicFrameLocks noChangeAspect="1"/>
            </p:cNvGraphicFramePr>
            <p:nvPr/>
          </p:nvGraphicFramePr>
          <p:xfrm>
            <a:off x="1953" y="3682"/>
            <a:ext cx="1839" cy="542"/>
          </p:xfrm>
          <a:graphic>
            <a:graphicData uri="http://schemas.openxmlformats.org/presentationml/2006/ole">
              <mc:AlternateContent xmlns:mc="http://schemas.openxmlformats.org/markup-compatibility/2006">
                <mc:Choice xmlns:v="urn:schemas-microsoft-com:vml" Requires="v">
                  <p:oleObj spid="_x0000_s537613" name="Equation" r:id="rId10" imgW="1447800" imgH="431800" progId="Equation.DSMT4">
                    <p:embed/>
                  </p:oleObj>
                </mc:Choice>
                <mc:Fallback>
                  <p:oleObj name="Equation" r:id="rId10" imgW="14478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53" y="3682"/>
                          <a:ext cx="1839"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2" name="Text Box 23"/>
            <p:cNvSpPr txBox="1">
              <a:spLocks noChangeArrowheads="1"/>
            </p:cNvSpPr>
            <p:nvPr/>
          </p:nvSpPr>
          <p:spPr bwMode="auto">
            <a:xfrm>
              <a:off x="1611" y="3772"/>
              <a:ext cx="36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950">
                  <a:solidFill>
                    <a:schemeClr val="tx2"/>
                  </a:solidFill>
                  <a:latin typeface="Arial" panose="020B0604020202020204" pitchFamily="34" charset="0"/>
                  <a:ea typeface="楷体_GB2312" pitchFamily="49" charset="-122"/>
                </a:rPr>
                <a:t>或</a:t>
              </a:r>
            </a:p>
          </p:txBody>
        </p:sp>
      </p:grpSp>
    </p:spTree>
    <p:extLst>
      <p:ext uri="{BB962C8B-B14F-4D97-AF65-F5344CB8AC3E}">
        <p14:creationId xmlns:p14="http://schemas.microsoft.com/office/powerpoint/2010/main" val="343101436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0201"/>
                                        </p:tgtEl>
                                        <p:attrNameLst>
                                          <p:attrName>style.visibility</p:attrName>
                                        </p:attrNameLst>
                                      </p:cBhvr>
                                      <p:to>
                                        <p:strVal val="visible"/>
                                      </p:to>
                                    </p:set>
                                    <p:anim calcmode="lin" valueType="num">
                                      <p:cBhvr additive="base">
                                        <p:cTn id="7" dur="500" fill="hold"/>
                                        <p:tgtEl>
                                          <p:spTgt spid="520201"/>
                                        </p:tgtEl>
                                        <p:attrNameLst>
                                          <p:attrName>ppt_x</p:attrName>
                                        </p:attrNameLst>
                                      </p:cBhvr>
                                      <p:tavLst>
                                        <p:tav tm="0">
                                          <p:val>
                                            <p:strVal val="#ppt_x"/>
                                          </p:val>
                                        </p:tav>
                                        <p:tav tm="100000">
                                          <p:val>
                                            <p:strVal val="#ppt_x"/>
                                          </p:val>
                                        </p:tav>
                                      </p:tavLst>
                                    </p:anim>
                                    <p:anim calcmode="lin" valueType="num">
                                      <p:cBhvr additive="base">
                                        <p:cTn id="8" dur="500" fill="hold"/>
                                        <p:tgtEl>
                                          <p:spTgt spid="52020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0205"/>
                                        </p:tgtEl>
                                        <p:attrNameLst>
                                          <p:attrName>style.visibility</p:attrName>
                                        </p:attrNameLst>
                                      </p:cBhvr>
                                      <p:to>
                                        <p:strVal val="visible"/>
                                      </p:to>
                                    </p:set>
                                    <p:anim calcmode="lin" valueType="num">
                                      <p:cBhvr additive="base">
                                        <p:cTn id="13" dur="500" fill="hold"/>
                                        <p:tgtEl>
                                          <p:spTgt spid="520205"/>
                                        </p:tgtEl>
                                        <p:attrNameLst>
                                          <p:attrName>ppt_x</p:attrName>
                                        </p:attrNameLst>
                                      </p:cBhvr>
                                      <p:tavLst>
                                        <p:tav tm="0">
                                          <p:val>
                                            <p:strVal val="#ppt_x"/>
                                          </p:val>
                                        </p:tav>
                                        <p:tav tm="100000">
                                          <p:val>
                                            <p:strVal val="#ppt_x"/>
                                          </p:val>
                                        </p:tav>
                                      </p:tavLst>
                                    </p:anim>
                                    <p:anim calcmode="lin" valueType="num">
                                      <p:cBhvr additive="base">
                                        <p:cTn id="14" dur="500" fill="hold"/>
                                        <p:tgtEl>
                                          <p:spTgt spid="52020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20212"/>
                                        </p:tgtEl>
                                        <p:attrNameLst>
                                          <p:attrName>style.visibility</p:attrName>
                                        </p:attrNameLst>
                                      </p:cBhvr>
                                      <p:to>
                                        <p:strVal val="visible"/>
                                      </p:to>
                                    </p:set>
                                    <p:anim calcmode="lin" valueType="num">
                                      <p:cBhvr additive="base">
                                        <p:cTn id="19" dur="500" fill="hold"/>
                                        <p:tgtEl>
                                          <p:spTgt spid="520212"/>
                                        </p:tgtEl>
                                        <p:attrNameLst>
                                          <p:attrName>ppt_x</p:attrName>
                                        </p:attrNameLst>
                                      </p:cBhvr>
                                      <p:tavLst>
                                        <p:tav tm="0">
                                          <p:val>
                                            <p:strVal val="#ppt_x"/>
                                          </p:val>
                                        </p:tav>
                                        <p:tav tm="100000">
                                          <p:val>
                                            <p:strVal val="#ppt_x"/>
                                          </p:val>
                                        </p:tav>
                                      </p:tavLst>
                                    </p:anim>
                                    <p:anim calcmode="lin" valueType="num">
                                      <p:cBhvr additive="base">
                                        <p:cTn id="20" dur="500" fill="hold"/>
                                        <p:tgtEl>
                                          <p:spTgt spid="5202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20217"/>
                                        </p:tgtEl>
                                        <p:attrNameLst>
                                          <p:attrName>style.visibility</p:attrName>
                                        </p:attrNameLst>
                                      </p:cBhvr>
                                      <p:to>
                                        <p:strVal val="visible"/>
                                      </p:to>
                                    </p:set>
                                    <p:anim calcmode="lin" valueType="num">
                                      <p:cBhvr additive="base">
                                        <p:cTn id="25" dur="500" fill="hold"/>
                                        <p:tgtEl>
                                          <p:spTgt spid="520217"/>
                                        </p:tgtEl>
                                        <p:attrNameLst>
                                          <p:attrName>ppt_x</p:attrName>
                                        </p:attrNameLst>
                                      </p:cBhvr>
                                      <p:tavLst>
                                        <p:tav tm="0">
                                          <p:val>
                                            <p:strVal val="#ppt_x"/>
                                          </p:val>
                                        </p:tav>
                                        <p:tav tm="100000">
                                          <p:val>
                                            <p:strVal val="#ppt_x"/>
                                          </p:val>
                                        </p:tav>
                                      </p:tavLst>
                                    </p:anim>
                                    <p:anim calcmode="lin" valueType="num">
                                      <p:cBhvr additive="base">
                                        <p:cTn id="26" dur="500" fill="hold"/>
                                        <p:tgtEl>
                                          <p:spTgt spid="520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20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5059" name="Rectangle 13"/>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5060" name="Rectangle 15"/>
          <p:cNvSpPr>
            <a:spLocks noChangeArrowheads="1"/>
          </p:cNvSpPr>
          <p:nvPr/>
        </p:nvSpPr>
        <p:spPr bwMode="auto">
          <a:xfrm>
            <a:off x="4479636" y="707209"/>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45061" name="Rectangle 18"/>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sp>
        <p:nvSpPr>
          <p:cNvPr id="45062" name="Text Box 20"/>
          <p:cNvSpPr txBox="1">
            <a:spLocks noChangeArrowheads="1"/>
          </p:cNvSpPr>
          <p:nvPr/>
        </p:nvSpPr>
        <p:spPr bwMode="auto">
          <a:xfrm>
            <a:off x="1205741" y="1671638"/>
            <a:ext cx="30380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rgbClr val="FF0000"/>
                </a:solidFill>
                <a:latin typeface="Arial" panose="020B0604020202020204" pitchFamily="34" charset="0"/>
                <a:ea typeface="宋体" panose="02010600030101010101" pitchFamily="2" charset="-122"/>
              </a:rPr>
              <a:t>布拉格声光衍射的粒子模型 </a:t>
            </a:r>
          </a:p>
        </p:txBody>
      </p:sp>
      <p:grpSp>
        <p:nvGrpSpPr>
          <p:cNvPr id="522277" name="Group 37"/>
          <p:cNvGrpSpPr>
            <a:grpSpLocks/>
          </p:cNvGrpSpPr>
          <p:nvPr/>
        </p:nvGrpSpPr>
        <p:grpSpPr bwMode="auto">
          <a:xfrm>
            <a:off x="2087166" y="2057400"/>
            <a:ext cx="4085035" cy="1943100"/>
            <a:chOff x="601" y="1008"/>
            <a:chExt cx="3431" cy="1632"/>
          </a:xfrm>
        </p:grpSpPr>
        <p:sp>
          <p:nvSpPr>
            <p:cNvPr id="45069" name="Text Box 21"/>
            <p:cNvSpPr txBox="1">
              <a:spLocks noChangeArrowheads="1"/>
            </p:cNvSpPr>
            <p:nvPr/>
          </p:nvSpPr>
          <p:spPr bwMode="auto">
            <a:xfrm>
              <a:off x="601" y="1008"/>
              <a:ext cx="3322"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a:solidFill>
                    <a:srgbClr val="FF0000"/>
                  </a:solidFill>
                  <a:latin typeface="Arial" panose="020B0604020202020204" pitchFamily="34" charset="0"/>
                  <a:ea typeface="宋体" panose="02010600030101010101" pitchFamily="2" charset="-122"/>
                </a:rPr>
                <a:t>光束：</a:t>
              </a:r>
              <a:r>
                <a:rPr lang="zh-CN" altLang="en-US" sz="2100">
                  <a:latin typeface="Arial" panose="020B0604020202020204" pitchFamily="34" charset="0"/>
                  <a:ea typeface="宋体" panose="02010600030101010101" pitchFamily="2" charset="-122"/>
                </a:rPr>
                <a:t>具有能量和动量的粒子流</a:t>
              </a:r>
            </a:p>
          </p:txBody>
        </p:sp>
        <p:graphicFrame>
          <p:nvGraphicFramePr>
            <p:cNvPr id="45070" name="Object 23"/>
            <p:cNvGraphicFramePr>
              <a:graphicFrameLocks noChangeAspect="1"/>
            </p:cNvGraphicFramePr>
            <p:nvPr/>
          </p:nvGraphicFramePr>
          <p:xfrm>
            <a:off x="864" y="2027"/>
            <a:ext cx="3168" cy="613"/>
          </p:xfrm>
          <a:graphic>
            <a:graphicData uri="http://schemas.openxmlformats.org/presentationml/2006/ole">
              <mc:AlternateContent xmlns:mc="http://schemas.openxmlformats.org/markup-compatibility/2006">
                <mc:Choice xmlns:v="urn:schemas-microsoft-com:vml" Requires="v">
                  <p:oleObj spid="_x0000_s538634" name="Equation" r:id="rId3" imgW="2019300" imgH="393700" progId="Equation.DSMT4">
                    <p:embed/>
                  </p:oleObj>
                </mc:Choice>
                <mc:Fallback>
                  <p:oleObj name="Equation" r:id="rId3" imgW="20193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2027"/>
                          <a:ext cx="3168"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71" name="Object 24"/>
            <p:cNvGraphicFramePr>
              <a:graphicFrameLocks noChangeAspect="1"/>
            </p:cNvGraphicFramePr>
            <p:nvPr/>
          </p:nvGraphicFramePr>
          <p:xfrm>
            <a:off x="859" y="1338"/>
            <a:ext cx="2210" cy="582"/>
          </p:xfrm>
          <a:graphic>
            <a:graphicData uri="http://schemas.openxmlformats.org/presentationml/2006/ole">
              <mc:AlternateContent xmlns:mc="http://schemas.openxmlformats.org/markup-compatibility/2006">
                <mc:Choice xmlns:v="urn:schemas-microsoft-com:vml" Requires="v">
                  <p:oleObj spid="_x0000_s538635" name="Equation" r:id="rId5" imgW="1485900" imgH="393700" progId="Equation.DSMT4">
                    <p:embed/>
                  </p:oleObj>
                </mc:Choice>
                <mc:Fallback>
                  <p:oleObj name="Equation" r:id="rId5" imgW="14859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 y="1338"/>
                          <a:ext cx="221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22275" name="Group 35"/>
          <p:cNvGrpSpPr>
            <a:grpSpLocks/>
          </p:cNvGrpSpPr>
          <p:nvPr/>
        </p:nvGrpSpPr>
        <p:grpSpPr bwMode="auto">
          <a:xfrm>
            <a:off x="1312069" y="4163617"/>
            <a:ext cx="6574631" cy="439340"/>
            <a:chOff x="1" y="2511"/>
            <a:chExt cx="5522" cy="369"/>
          </a:xfrm>
        </p:grpSpPr>
        <p:sp>
          <p:nvSpPr>
            <p:cNvPr id="45066" name="Rectangle 25"/>
            <p:cNvSpPr>
              <a:spLocks noChangeArrowheads="1"/>
            </p:cNvSpPr>
            <p:nvPr/>
          </p:nvSpPr>
          <p:spPr bwMode="auto">
            <a:xfrm>
              <a:off x="1" y="2556"/>
              <a:ext cx="552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同样，可认为</a:t>
              </a:r>
              <a:r>
                <a:rPr lang="zh-CN" altLang="en-US" sz="1800">
                  <a:solidFill>
                    <a:srgbClr val="FF0000"/>
                  </a:solidFill>
                  <a:latin typeface="Arial" panose="020B0604020202020204" pitchFamily="34" charset="0"/>
                  <a:ea typeface="宋体" panose="02010600030101010101" pitchFamily="2" charset="-122"/>
                </a:rPr>
                <a:t>声波</a:t>
              </a:r>
              <a:r>
                <a:rPr lang="zh-CN" altLang="en-US" sz="1800">
                  <a:latin typeface="Arial" panose="020B0604020202020204" pitchFamily="34" charset="0"/>
                  <a:ea typeface="宋体" panose="02010600030101010101" pitchFamily="2" charset="-122"/>
                </a:rPr>
                <a:t>是具有动量       和能量       的</a:t>
              </a:r>
              <a:r>
                <a:rPr lang="zh-CN" altLang="en-US" sz="1800">
                  <a:solidFill>
                    <a:srgbClr val="FF0000"/>
                  </a:solidFill>
                  <a:latin typeface="Arial" panose="020B0604020202020204" pitchFamily="34" charset="0"/>
                  <a:ea typeface="宋体" panose="02010600030101010101" pitchFamily="2" charset="-122"/>
                </a:rPr>
                <a:t>微粒流</a:t>
              </a:r>
              <a:r>
                <a:rPr lang="zh-CN" altLang="en-US" sz="1800">
                  <a:latin typeface="Arial" panose="020B0604020202020204" pitchFamily="34" charset="0"/>
                  <a:ea typeface="宋体" panose="02010600030101010101" pitchFamily="2" charset="-122"/>
                </a:rPr>
                <a:t>组成。</a:t>
              </a:r>
            </a:p>
          </p:txBody>
        </p:sp>
        <p:graphicFrame>
          <p:nvGraphicFramePr>
            <p:cNvPr id="45067" name="Object 28"/>
            <p:cNvGraphicFramePr>
              <a:graphicFrameLocks noChangeAspect="1"/>
            </p:cNvGraphicFramePr>
            <p:nvPr/>
          </p:nvGraphicFramePr>
          <p:xfrm>
            <a:off x="2784" y="2511"/>
            <a:ext cx="384" cy="369"/>
          </p:xfrm>
          <a:graphic>
            <a:graphicData uri="http://schemas.openxmlformats.org/presentationml/2006/ole">
              <mc:AlternateContent xmlns:mc="http://schemas.openxmlformats.org/markup-compatibility/2006">
                <mc:Choice xmlns:v="urn:schemas-microsoft-com:vml" Requires="v">
                  <p:oleObj spid="_x0000_s538636" name="Equation" r:id="rId7" imgW="241300" imgH="228600" progId="Equation.DSMT4">
                    <p:embed/>
                  </p:oleObj>
                </mc:Choice>
                <mc:Fallback>
                  <p:oleObj name="Equation" r:id="rId7" imgW="2413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4" y="2511"/>
                          <a:ext cx="38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8" name="Object 31"/>
            <p:cNvGraphicFramePr>
              <a:graphicFrameLocks noChangeAspect="1"/>
            </p:cNvGraphicFramePr>
            <p:nvPr/>
          </p:nvGraphicFramePr>
          <p:xfrm>
            <a:off x="3691" y="2520"/>
            <a:ext cx="405" cy="352"/>
          </p:xfrm>
          <a:graphic>
            <a:graphicData uri="http://schemas.openxmlformats.org/presentationml/2006/ole">
              <mc:AlternateContent xmlns:mc="http://schemas.openxmlformats.org/markup-compatibility/2006">
                <mc:Choice xmlns:v="urn:schemas-microsoft-com:vml" Requires="v">
                  <p:oleObj spid="_x0000_s538637" name="Equation" r:id="rId9" imgW="266584" imgH="228501" progId="Equation.DSMT4">
                    <p:embed/>
                  </p:oleObj>
                </mc:Choice>
                <mc:Fallback>
                  <p:oleObj name="Equation" r:id="rId9" imgW="266584"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1" y="2520"/>
                          <a:ext cx="405"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22273" name="Rectangle 33"/>
          <p:cNvSpPr>
            <a:spLocks noChangeArrowheads="1"/>
          </p:cNvSpPr>
          <p:nvPr/>
        </p:nvSpPr>
        <p:spPr bwMode="auto">
          <a:xfrm>
            <a:off x="1371600" y="4602957"/>
            <a:ext cx="6457950"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光通过声束的衍射可以认为是光微粒和声微粒的一系列碰撞。</a:t>
            </a:r>
          </a:p>
          <a:p>
            <a:pPr eaLnBrk="1" hangingPunct="1">
              <a:spcBef>
                <a:spcPct val="40000"/>
              </a:spcBef>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一次碰撞的结果，一个入射光子和一个声波微粒湮灭了，</a:t>
            </a:r>
          </a:p>
          <a:p>
            <a:pPr eaLnBrk="1" hangingPunct="1">
              <a:buFont typeface="Wingdings" panose="05000000000000000000" pitchFamily="2" charset="2"/>
              <a:buNone/>
            </a:pPr>
            <a:r>
              <a:rPr lang="zh-CN" altLang="en-US" sz="1800">
                <a:latin typeface="Arial" panose="020B0604020202020204" pitchFamily="34" charset="0"/>
                <a:ea typeface="宋体" panose="02010600030101010101" pitchFamily="2" charset="-122"/>
              </a:rPr>
              <a:t>   同时产生一个新的光子。</a:t>
            </a:r>
          </a:p>
        </p:txBody>
      </p:sp>
    </p:spTree>
    <p:extLst>
      <p:ext uri="{BB962C8B-B14F-4D97-AF65-F5344CB8AC3E}">
        <p14:creationId xmlns:p14="http://schemas.microsoft.com/office/powerpoint/2010/main" val="299830196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22277"/>
                                        </p:tgtEl>
                                        <p:attrNameLst>
                                          <p:attrName>style.visibility</p:attrName>
                                        </p:attrNameLst>
                                      </p:cBhvr>
                                      <p:to>
                                        <p:strVal val="visible"/>
                                      </p:to>
                                    </p:set>
                                    <p:animEffect transition="in" filter="dissolve">
                                      <p:cBhvr>
                                        <p:cTn id="7" dur="500"/>
                                        <p:tgtEl>
                                          <p:spTgt spid="5222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22275"/>
                                        </p:tgtEl>
                                        <p:attrNameLst>
                                          <p:attrName>style.visibility</p:attrName>
                                        </p:attrNameLst>
                                      </p:cBhvr>
                                      <p:to>
                                        <p:strVal val="visible"/>
                                      </p:to>
                                    </p:set>
                                    <p:anim calcmode="lin" valueType="num">
                                      <p:cBhvr additive="base">
                                        <p:cTn id="12" dur="500" fill="hold"/>
                                        <p:tgtEl>
                                          <p:spTgt spid="522275"/>
                                        </p:tgtEl>
                                        <p:attrNameLst>
                                          <p:attrName>ppt_x</p:attrName>
                                        </p:attrNameLst>
                                      </p:cBhvr>
                                      <p:tavLst>
                                        <p:tav tm="0">
                                          <p:val>
                                            <p:strVal val="#ppt_x"/>
                                          </p:val>
                                        </p:tav>
                                        <p:tav tm="100000">
                                          <p:val>
                                            <p:strVal val="#ppt_x"/>
                                          </p:val>
                                        </p:tav>
                                      </p:tavLst>
                                    </p:anim>
                                    <p:anim calcmode="lin" valueType="num">
                                      <p:cBhvr additive="base">
                                        <p:cTn id="13" dur="500" fill="hold"/>
                                        <p:tgtEl>
                                          <p:spTgt spid="52227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22273"/>
                                        </p:tgtEl>
                                        <p:attrNameLst>
                                          <p:attrName>style.visibility</p:attrName>
                                        </p:attrNameLst>
                                      </p:cBhvr>
                                      <p:to>
                                        <p:strVal val="visible"/>
                                      </p:to>
                                    </p:set>
                                    <p:anim calcmode="lin" valueType="num">
                                      <p:cBhvr additive="base">
                                        <p:cTn id="18" dur="500" fill="hold"/>
                                        <p:tgtEl>
                                          <p:spTgt spid="522273"/>
                                        </p:tgtEl>
                                        <p:attrNameLst>
                                          <p:attrName>ppt_x</p:attrName>
                                        </p:attrNameLst>
                                      </p:cBhvr>
                                      <p:tavLst>
                                        <p:tav tm="0">
                                          <p:val>
                                            <p:strVal val="#ppt_x"/>
                                          </p:val>
                                        </p:tav>
                                        <p:tav tm="100000">
                                          <p:val>
                                            <p:strVal val="#ppt_x"/>
                                          </p:val>
                                        </p:tav>
                                      </p:tavLst>
                                    </p:anim>
                                    <p:anim calcmode="lin" valueType="num">
                                      <p:cBhvr additive="base">
                                        <p:cTn id="19" dur="500" fill="hold"/>
                                        <p:tgtEl>
                                          <p:spTgt spid="5222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grpSp>
        <p:nvGrpSpPr>
          <p:cNvPr id="46083" name="Group 19"/>
          <p:cNvGrpSpPr>
            <a:grpSpLocks/>
          </p:cNvGrpSpPr>
          <p:nvPr/>
        </p:nvGrpSpPr>
        <p:grpSpPr bwMode="auto">
          <a:xfrm>
            <a:off x="1627585" y="1771650"/>
            <a:ext cx="5410201" cy="914400"/>
            <a:chOff x="407" y="768"/>
            <a:chExt cx="4544" cy="768"/>
          </a:xfrm>
        </p:grpSpPr>
        <p:grpSp>
          <p:nvGrpSpPr>
            <p:cNvPr id="46097" name="Group 13"/>
            <p:cNvGrpSpPr>
              <a:grpSpLocks/>
            </p:cNvGrpSpPr>
            <p:nvPr/>
          </p:nvGrpSpPr>
          <p:grpSpPr bwMode="auto">
            <a:xfrm>
              <a:off x="407" y="768"/>
              <a:ext cx="4544" cy="360"/>
              <a:chOff x="407" y="816"/>
              <a:chExt cx="4544" cy="360"/>
            </a:xfrm>
          </p:grpSpPr>
          <p:sp>
            <p:nvSpPr>
              <p:cNvPr id="46103" name="Text Box 5"/>
              <p:cNvSpPr txBox="1">
                <a:spLocks noChangeArrowheads="1"/>
              </p:cNvSpPr>
              <p:nvPr/>
            </p:nvSpPr>
            <p:spPr bwMode="auto">
              <a:xfrm>
                <a:off x="407" y="816"/>
                <a:ext cx="128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a:solidFill>
                      <a:schemeClr val="tx2"/>
                    </a:solidFill>
                    <a:latin typeface="楷体_GB2312" pitchFamily="49" charset="-122"/>
                    <a:ea typeface="楷体_GB2312" pitchFamily="49" charset="-122"/>
                  </a:rPr>
                  <a:t>能量守恒：</a:t>
                </a:r>
              </a:p>
            </p:txBody>
          </p:sp>
          <p:graphicFrame>
            <p:nvGraphicFramePr>
              <p:cNvPr id="46104" name="Object 8"/>
              <p:cNvGraphicFramePr>
                <a:graphicFrameLocks noChangeAspect="1"/>
              </p:cNvGraphicFramePr>
              <p:nvPr/>
            </p:nvGraphicFramePr>
            <p:xfrm>
              <a:off x="1524" y="832"/>
              <a:ext cx="1542" cy="338"/>
            </p:xfrm>
            <a:graphic>
              <a:graphicData uri="http://schemas.openxmlformats.org/presentationml/2006/ole">
                <mc:AlternateContent xmlns:mc="http://schemas.openxmlformats.org/markup-compatibility/2006">
                  <mc:Choice xmlns:v="urn:schemas-microsoft-com:vml" Requires="v">
                    <p:oleObj spid="_x0000_s539668" name="Equation" r:id="rId3" imgW="1040948" imgH="228501" progId="Equation.DSMT4">
                      <p:embed/>
                    </p:oleObj>
                  </mc:Choice>
                  <mc:Fallback>
                    <p:oleObj name="Equation" r:id="rId3" imgW="1040948"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 y="832"/>
                            <a:ext cx="15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105" name="Object 11"/>
              <p:cNvGraphicFramePr>
                <a:graphicFrameLocks noChangeAspect="1"/>
              </p:cNvGraphicFramePr>
              <p:nvPr/>
            </p:nvGraphicFramePr>
            <p:xfrm>
              <a:off x="3744" y="820"/>
              <a:ext cx="1207" cy="356"/>
            </p:xfrm>
            <a:graphic>
              <a:graphicData uri="http://schemas.openxmlformats.org/presentationml/2006/ole">
                <mc:AlternateContent xmlns:mc="http://schemas.openxmlformats.org/markup-compatibility/2006">
                  <mc:Choice xmlns:v="urn:schemas-microsoft-com:vml" Requires="v">
                    <p:oleObj spid="_x0000_s539669" name="Equation" r:id="rId5" imgW="774364" imgH="228501" progId="Equation.DSMT4">
                      <p:embed/>
                    </p:oleObj>
                  </mc:Choice>
                  <mc:Fallback>
                    <p:oleObj name="Equation" r:id="rId5" imgW="774364"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820"/>
                            <a:ext cx="1207"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106" name="AutoShape 12"/>
              <p:cNvSpPr>
                <a:spLocks noChangeArrowheads="1"/>
              </p:cNvSpPr>
              <p:nvPr/>
            </p:nvSpPr>
            <p:spPr bwMode="auto">
              <a:xfrm>
                <a:off x="3120" y="936"/>
                <a:ext cx="576" cy="144"/>
              </a:xfrm>
              <a:prstGeom prst="rightArrow">
                <a:avLst>
                  <a:gd name="adj1" fmla="val 50000"/>
                  <a:gd name="adj2" fmla="val 100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grpSp>
          <p:nvGrpSpPr>
            <p:cNvPr id="46098" name="Group 14"/>
            <p:cNvGrpSpPr>
              <a:grpSpLocks/>
            </p:cNvGrpSpPr>
            <p:nvPr/>
          </p:nvGrpSpPr>
          <p:grpSpPr bwMode="auto">
            <a:xfrm>
              <a:off x="416" y="1160"/>
              <a:ext cx="4484" cy="376"/>
              <a:chOff x="407" y="813"/>
              <a:chExt cx="4484" cy="376"/>
            </a:xfrm>
          </p:grpSpPr>
          <p:sp>
            <p:nvSpPr>
              <p:cNvPr id="46099" name="Text Box 15"/>
              <p:cNvSpPr txBox="1">
                <a:spLocks noChangeArrowheads="1"/>
              </p:cNvSpPr>
              <p:nvPr/>
            </p:nvSpPr>
            <p:spPr bwMode="auto">
              <a:xfrm>
                <a:off x="407" y="816"/>
                <a:ext cx="1286"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a:solidFill>
                      <a:schemeClr val="tx2"/>
                    </a:solidFill>
                    <a:latin typeface="楷体_GB2312" pitchFamily="49" charset="-122"/>
                    <a:ea typeface="楷体_GB2312" pitchFamily="49" charset="-122"/>
                  </a:rPr>
                  <a:t>动量守恒：</a:t>
                </a:r>
              </a:p>
            </p:txBody>
          </p:sp>
          <p:graphicFrame>
            <p:nvGraphicFramePr>
              <p:cNvPr id="46100" name="Object 16"/>
              <p:cNvGraphicFramePr>
                <a:graphicFrameLocks noChangeAspect="1"/>
              </p:cNvGraphicFramePr>
              <p:nvPr/>
            </p:nvGraphicFramePr>
            <p:xfrm>
              <a:off x="1608" y="813"/>
              <a:ext cx="1373" cy="376"/>
            </p:xfrm>
            <a:graphic>
              <a:graphicData uri="http://schemas.openxmlformats.org/presentationml/2006/ole">
                <mc:AlternateContent xmlns:mc="http://schemas.openxmlformats.org/markup-compatibility/2006">
                  <mc:Choice xmlns:v="urn:schemas-microsoft-com:vml" Requires="v">
                    <p:oleObj spid="_x0000_s539670" name="Equation" r:id="rId7" imgW="926698" imgH="253890" progId="Equation.DSMT4">
                      <p:embed/>
                    </p:oleObj>
                  </mc:Choice>
                  <mc:Fallback>
                    <p:oleObj name="Equation" r:id="rId7" imgW="926698"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8" y="813"/>
                            <a:ext cx="137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101" name="Object 17"/>
              <p:cNvGraphicFramePr>
                <a:graphicFrameLocks noChangeAspect="1"/>
              </p:cNvGraphicFramePr>
              <p:nvPr/>
            </p:nvGraphicFramePr>
            <p:xfrm>
              <a:off x="3803" y="820"/>
              <a:ext cx="1088" cy="356"/>
            </p:xfrm>
            <a:graphic>
              <a:graphicData uri="http://schemas.openxmlformats.org/presentationml/2006/ole">
                <mc:AlternateContent xmlns:mc="http://schemas.openxmlformats.org/markup-compatibility/2006">
                  <mc:Choice xmlns:v="urn:schemas-microsoft-com:vml" Requires="v">
                    <p:oleObj spid="_x0000_s539671" name="Equation" r:id="rId9" imgW="698500" imgH="228600" progId="Equation.DSMT4">
                      <p:embed/>
                    </p:oleObj>
                  </mc:Choice>
                  <mc:Fallback>
                    <p:oleObj name="Equation" r:id="rId9" imgW="6985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3" y="820"/>
                            <a:ext cx="1088"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102" name="AutoShape 18"/>
              <p:cNvSpPr>
                <a:spLocks noChangeArrowheads="1"/>
              </p:cNvSpPr>
              <p:nvPr/>
            </p:nvSpPr>
            <p:spPr bwMode="auto">
              <a:xfrm>
                <a:off x="3120" y="936"/>
                <a:ext cx="576" cy="144"/>
              </a:xfrm>
              <a:prstGeom prst="rightArrow">
                <a:avLst>
                  <a:gd name="adj1" fmla="val 50000"/>
                  <a:gd name="adj2" fmla="val 100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grpSp>
      <p:pic>
        <p:nvPicPr>
          <p:cNvPr id="46084" name="Picture 20"/>
          <p:cNvPicPr>
            <a:picLocks noChangeAspect="1" noChangeArrowheads="1"/>
          </p:cNvPicPr>
          <p:nvPr/>
        </p:nvPicPr>
        <p:blipFill>
          <a:blip r:embed="rId11" cstate="print">
            <a:extLst>
              <a:ext uri="{28A0092B-C50C-407E-A947-70E740481C1C}">
                <a14:useLocalDpi xmlns:a14="http://schemas.microsoft.com/office/drawing/2010/main" val="0"/>
              </a:ext>
            </a:extLst>
          </a:blip>
          <a:srcRect l="4271" t="6572" r="57721" b="33748"/>
          <a:stretch>
            <a:fillRect/>
          </a:stretch>
        </p:blipFill>
        <p:spPr bwMode="auto">
          <a:xfrm>
            <a:off x="2743200" y="2743200"/>
            <a:ext cx="29718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5343" name="Group 31"/>
          <p:cNvGrpSpPr>
            <a:grpSpLocks/>
          </p:cNvGrpSpPr>
          <p:nvPr/>
        </p:nvGrpSpPr>
        <p:grpSpPr bwMode="auto">
          <a:xfrm>
            <a:off x="1543050" y="4229100"/>
            <a:ext cx="5539979" cy="504825"/>
            <a:chOff x="144" y="2880"/>
            <a:chExt cx="4653" cy="424"/>
          </a:xfrm>
        </p:grpSpPr>
        <p:graphicFrame>
          <p:nvGraphicFramePr>
            <p:cNvPr id="46092" name="Object 23"/>
            <p:cNvGraphicFramePr>
              <a:graphicFrameLocks noChangeAspect="1"/>
            </p:cNvGraphicFramePr>
            <p:nvPr/>
          </p:nvGraphicFramePr>
          <p:xfrm>
            <a:off x="1676" y="2880"/>
            <a:ext cx="1800" cy="384"/>
          </p:xfrm>
          <a:graphic>
            <a:graphicData uri="http://schemas.openxmlformats.org/presentationml/2006/ole">
              <mc:AlternateContent xmlns:mc="http://schemas.openxmlformats.org/markup-compatibility/2006">
                <mc:Choice xmlns:v="urn:schemas-microsoft-com:vml" Requires="v">
                  <p:oleObj spid="_x0000_s539672" name="Equation" r:id="rId12" imgW="1079500" imgH="228600" progId="Equation.DSMT4">
                    <p:embed/>
                  </p:oleObj>
                </mc:Choice>
                <mc:Fallback>
                  <p:oleObj name="Equation" r:id="rId12" imgW="10795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6" y="2880"/>
                          <a:ext cx="18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093" name="Object 26"/>
            <p:cNvGraphicFramePr>
              <a:graphicFrameLocks noChangeAspect="1"/>
            </p:cNvGraphicFramePr>
            <p:nvPr/>
          </p:nvGraphicFramePr>
          <p:xfrm>
            <a:off x="144" y="2880"/>
            <a:ext cx="932" cy="384"/>
          </p:xfrm>
          <a:graphic>
            <a:graphicData uri="http://schemas.openxmlformats.org/presentationml/2006/ole">
              <mc:AlternateContent xmlns:mc="http://schemas.openxmlformats.org/markup-compatibility/2006">
                <mc:Choice xmlns:v="urn:schemas-microsoft-com:vml" Requires="v">
                  <p:oleObj spid="_x0000_s539673" name="Equation" r:id="rId14" imgW="558800" imgH="228600" progId="Equation.DSMT4">
                    <p:embed/>
                  </p:oleObj>
                </mc:Choice>
                <mc:Fallback>
                  <p:oleObj name="Equation" r:id="rId14" imgW="5588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4" y="2880"/>
                          <a:ext cx="93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4" name="AutoShape 27"/>
            <p:cNvSpPr>
              <a:spLocks noChangeArrowheads="1"/>
            </p:cNvSpPr>
            <p:nvPr/>
          </p:nvSpPr>
          <p:spPr bwMode="auto">
            <a:xfrm>
              <a:off x="1172" y="3024"/>
              <a:ext cx="432" cy="144"/>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aphicFrame>
          <p:nvGraphicFramePr>
            <p:cNvPr id="46095" name="Object 29"/>
            <p:cNvGraphicFramePr>
              <a:graphicFrameLocks noChangeAspect="1"/>
            </p:cNvGraphicFramePr>
            <p:nvPr/>
          </p:nvGraphicFramePr>
          <p:xfrm>
            <a:off x="4056" y="2920"/>
            <a:ext cx="741" cy="384"/>
          </p:xfrm>
          <a:graphic>
            <a:graphicData uri="http://schemas.openxmlformats.org/presentationml/2006/ole">
              <mc:AlternateContent xmlns:mc="http://schemas.openxmlformats.org/markup-compatibility/2006">
                <mc:Choice xmlns:v="urn:schemas-microsoft-com:vml" Requires="v">
                  <p:oleObj spid="_x0000_s539674" name="Equation" r:id="rId16" imgW="444307" imgH="228501" progId="Equation.DSMT4">
                    <p:embed/>
                  </p:oleObj>
                </mc:Choice>
                <mc:Fallback>
                  <p:oleObj name="Equation" r:id="rId16" imgW="444307"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56" y="2920"/>
                          <a:ext cx="7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6" name="AutoShape 30"/>
            <p:cNvSpPr>
              <a:spLocks noChangeArrowheads="1"/>
            </p:cNvSpPr>
            <p:nvPr/>
          </p:nvSpPr>
          <p:spPr bwMode="auto">
            <a:xfrm>
              <a:off x="3600" y="3024"/>
              <a:ext cx="432" cy="144"/>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grpSp>
        <p:nvGrpSpPr>
          <p:cNvPr id="525350" name="Group 38"/>
          <p:cNvGrpSpPr>
            <a:grpSpLocks/>
          </p:cNvGrpSpPr>
          <p:nvPr/>
        </p:nvGrpSpPr>
        <p:grpSpPr bwMode="auto">
          <a:xfrm>
            <a:off x="1926432" y="4743450"/>
            <a:ext cx="4760119" cy="457200"/>
            <a:chOff x="528" y="3344"/>
            <a:chExt cx="3998" cy="384"/>
          </a:xfrm>
        </p:grpSpPr>
        <p:graphicFrame>
          <p:nvGraphicFramePr>
            <p:cNvPr id="46090" name="Object 33"/>
            <p:cNvGraphicFramePr>
              <a:graphicFrameLocks noChangeAspect="1"/>
            </p:cNvGraphicFramePr>
            <p:nvPr/>
          </p:nvGraphicFramePr>
          <p:xfrm>
            <a:off x="1011" y="3344"/>
            <a:ext cx="3515" cy="384"/>
          </p:xfrm>
          <a:graphic>
            <a:graphicData uri="http://schemas.openxmlformats.org/presentationml/2006/ole">
              <mc:AlternateContent xmlns:mc="http://schemas.openxmlformats.org/markup-compatibility/2006">
                <mc:Choice xmlns:v="urn:schemas-microsoft-com:vml" Requires="v">
                  <p:oleObj spid="_x0000_s539675" name="Equation" r:id="rId18" imgW="2108200" imgH="228600" progId="Equation.DSMT4">
                    <p:embed/>
                  </p:oleObj>
                </mc:Choice>
                <mc:Fallback>
                  <p:oleObj name="Equation" r:id="rId18" imgW="21082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1" y="3344"/>
                          <a:ext cx="351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91" name="AutoShape 35"/>
            <p:cNvSpPr>
              <a:spLocks noChangeArrowheads="1"/>
            </p:cNvSpPr>
            <p:nvPr/>
          </p:nvSpPr>
          <p:spPr bwMode="auto">
            <a:xfrm>
              <a:off x="528" y="3456"/>
              <a:ext cx="432" cy="144"/>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grpSp>
        <p:nvGrpSpPr>
          <p:cNvPr id="525357" name="Group 45"/>
          <p:cNvGrpSpPr>
            <a:grpSpLocks/>
          </p:cNvGrpSpPr>
          <p:nvPr/>
        </p:nvGrpSpPr>
        <p:grpSpPr bwMode="auto">
          <a:xfrm>
            <a:off x="2181226" y="5204222"/>
            <a:ext cx="4169569" cy="732234"/>
            <a:chOff x="872" y="3651"/>
            <a:chExt cx="3502" cy="615"/>
          </a:xfrm>
        </p:grpSpPr>
        <p:graphicFrame>
          <p:nvGraphicFramePr>
            <p:cNvPr id="46088" name="Object 40"/>
            <p:cNvGraphicFramePr>
              <a:graphicFrameLocks noChangeAspect="1"/>
            </p:cNvGraphicFramePr>
            <p:nvPr/>
          </p:nvGraphicFramePr>
          <p:xfrm>
            <a:off x="1392" y="3651"/>
            <a:ext cx="2982" cy="615"/>
          </p:xfrm>
          <a:graphic>
            <a:graphicData uri="http://schemas.openxmlformats.org/presentationml/2006/ole">
              <mc:AlternateContent xmlns:mc="http://schemas.openxmlformats.org/markup-compatibility/2006">
                <mc:Choice xmlns:v="urn:schemas-microsoft-com:vml" Requires="v">
                  <p:oleObj spid="_x0000_s539676" name="Equation" r:id="rId20" imgW="2070100" imgH="431800" progId="Equation.DSMT4">
                    <p:embed/>
                  </p:oleObj>
                </mc:Choice>
                <mc:Fallback>
                  <p:oleObj name="Equation" r:id="rId20" imgW="2070100" imgH="4318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92" y="3651"/>
                          <a:ext cx="2982"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9" name="AutoShape 44"/>
            <p:cNvSpPr>
              <a:spLocks noChangeArrowheads="1"/>
            </p:cNvSpPr>
            <p:nvPr/>
          </p:nvSpPr>
          <p:spPr bwMode="auto">
            <a:xfrm>
              <a:off x="872" y="3872"/>
              <a:ext cx="432" cy="144"/>
            </a:xfrm>
            <a:prstGeom prst="rightArrow">
              <a:avLst>
                <a:gd name="adj1" fmla="val 50000"/>
                <a:gd name="adj2" fmla="val 75000"/>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72566304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5343"/>
                                        </p:tgtEl>
                                        <p:attrNameLst>
                                          <p:attrName>style.visibility</p:attrName>
                                        </p:attrNameLst>
                                      </p:cBhvr>
                                      <p:to>
                                        <p:strVal val="visible"/>
                                      </p:to>
                                    </p:set>
                                    <p:anim calcmode="lin" valueType="num">
                                      <p:cBhvr additive="base">
                                        <p:cTn id="7" dur="500" fill="hold"/>
                                        <p:tgtEl>
                                          <p:spTgt spid="525343"/>
                                        </p:tgtEl>
                                        <p:attrNameLst>
                                          <p:attrName>ppt_x</p:attrName>
                                        </p:attrNameLst>
                                      </p:cBhvr>
                                      <p:tavLst>
                                        <p:tav tm="0">
                                          <p:val>
                                            <p:strVal val="#ppt_x"/>
                                          </p:val>
                                        </p:tav>
                                        <p:tav tm="100000">
                                          <p:val>
                                            <p:strVal val="#ppt_x"/>
                                          </p:val>
                                        </p:tav>
                                      </p:tavLst>
                                    </p:anim>
                                    <p:anim calcmode="lin" valueType="num">
                                      <p:cBhvr additive="base">
                                        <p:cTn id="8" dur="500" fill="hold"/>
                                        <p:tgtEl>
                                          <p:spTgt spid="52534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5350"/>
                                        </p:tgtEl>
                                        <p:attrNameLst>
                                          <p:attrName>style.visibility</p:attrName>
                                        </p:attrNameLst>
                                      </p:cBhvr>
                                      <p:to>
                                        <p:strVal val="visible"/>
                                      </p:to>
                                    </p:set>
                                    <p:anim calcmode="lin" valueType="num">
                                      <p:cBhvr additive="base">
                                        <p:cTn id="13" dur="500" fill="hold"/>
                                        <p:tgtEl>
                                          <p:spTgt spid="525350"/>
                                        </p:tgtEl>
                                        <p:attrNameLst>
                                          <p:attrName>ppt_x</p:attrName>
                                        </p:attrNameLst>
                                      </p:cBhvr>
                                      <p:tavLst>
                                        <p:tav tm="0">
                                          <p:val>
                                            <p:strVal val="#ppt_x"/>
                                          </p:val>
                                        </p:tav>
                                        <p:tav tm="100000">
                                          <p:val>
                                            <p:strVal val="#ppt_x"/>
                                          </p:val>
                                        </p:tav>
                                      </p:tavLst>
                                    </p:anim>
                                    <p:anim calcmode="lin" valueType="num">
                                      <p:cBhvr additive="base">
                                        <p:cTn id="14" dur="500" fill="hold"/>
                                        <p:tgtEl>
                                          <p:spTgt spid="52535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25357"/>
                                        </p:tgtEl>
                                        <p:attrNameLst>
                                          <p:attrName>style.visibility</p:attrName>
                                        </p:attrNameLst>
                                      </p:cBhvr>
                                      <p:to>
                                        <p:strVal val="visible"/>
                                      </p:to>
                                    </p:set>
                                    <p:anim calcmode="lin" valueType="num">
                                      <p:cBhvr additive="base">
                                        <p:cTn id="19" dur="500" fill="hold"/>
                                        <p:tgtEl>
                                          <p:spTgt spid="525357"/>
                                        </p:tgtEl>
                                        <p:attrNameLst>
                                          <p:attrName>ppt_x</p:attrName>
                                        </p:attrNameLst>
                                      </p:cBhvr>
                                      <p:tavLst>
                                        <p:tav tm="0">
                                          <p:val>
                                            <p:strVal val="#ppt_x"/>
                                          </p:val>
                                        </p:tav>
                                        <p:tav tm="100000">
                                          <p:val>
                                            <p:strVal val="#ppt_x"/>
                                          </p:val>
                                        </p:tav>
                                      </p:tavLst>
                                    </p:anim>
                                    <p:anim calcmode="lin" valueType="num">
                                      <p:cBhvr additive="base">
                                        <p:cTn id="20" dur="500" fill="hold"/>
                                        <p:tgtEl>
                                          <p:spTgt spid="5253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3">
            <a:extLst>
              <a:ext uri="{28A0092B-C50C-407E-A947-70E740481C1C}">
                <a14:useLocalDpi xmlns:a14="http://schemas.microsoft.com/office/drawing/2010/main" val="0"/>
              </a:ext>
            </a:extLst>
          </a:blip>
          <a:srcRect l="61284" t="6572" r="2065" b="29485"/>
          <a:stretch>
            <a:fillRect/>
          </a:stretch>
        </p:blipFill>
        <p:spPr bwMode="auto">
          <a:xfrm>
            <a:off x="2057400" y="2800350"/>
            <a:ext cx="3714750" cy="2063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5"/>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sp>
        <p:nvSpPr>
          <p:cNvPr id="47108" name="Rectangle 6"/>
          <p:cNvSpPr>
            <a:spLocks noChangeArrowheads="1"/>
          </p:cNvSpPr>
          <p:nvPr/>
        </p:nvSpPr>
        <p:spPr bwMode="auto">
          <a:xfrm>
            <a:off x="1314450" y="1771651"/>
            <a:ext cx="24574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pt-BR" sz="2100" b="1">
                <a:solidFill>
                  <a:srgbClr val="CC00CC"/>
                </a:solidFill>
                <a:latin typeface="Arial" panose="020B0604020202020204" pitchFamily="34" charset="0"/>
                <a:ea typeface="宋体" panose="02010600030101010101" pitchFamily="2" charset="-122"/>
              </a:rPr>
              <a:t>异常布拉格衍射  </a:t>
            </a:r>
          </a:p>
        </p:txBody>
      </p:sp>
      <p:grpSp>
        <p:nvGrpSpPr>
          <p:cNvPr id="47109" name="Group 17"/>
          <p:cNvGrpSpPr>
            <a:grpSpLocks/>
          </p:cNvGrpSpPr>
          <p:nvPr/>
        </p:nvGrpSpPr>
        <p:grpSpPr bwMode="auto">
          <a:xfrm>
            <a:off x="1945482" y="2238375"/>
            <a:ext cx="3769519" cy="504825"/>
            <a:chOff x="482" y="1064"/>
            <a:chExt cx="3166" cy="424"/>
          </a:xfrm>
        </p:grpSpPr>
        <p:sp>
          <p:nvSpPr>
            <p:cNvPr id="47114" name="Text Box 7"/>
            <p:cNvSpPr txBox="1">
              <a:spLocks noChangeArrowheads="1"/>
            </p:cNvSpPr>
            <p:nvPr/>
          </p:nvSpPr>
          <p:spPr bwMode="auto">
            <a:xfrm>
              <a:off x="482" y="1113"/>
              <a:ext cx="1512"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a:latin typeface="Arial" panose="020B0604020202020204" pitchFamily="34" charset="0"/>
                  <a:ea typeface="宋体" panose="02010600030101010101" pitchFamily="2" charset="-122"/>
                </a:rPr>
                <a:t>各向异性介质</a:t>
              </a:r>
            </a:p>
          </p:txBody>
        </p:sp>
        <p:graphicFrame>
          <p:nvGraphicFramePr>
            <p:cNvPr id="47115" name="Object 12"/>
            <p:cNvGraphicFramePr>
              <a:graphicFrameLocks noChangeAspect="1"/>
            </p:cNvGraphicFramePr>
            <p:nvPr/>
          </p:nvGraphicFramePr>
          <p:xfrm>
            <a:off x="2907" y="1104"/>
            <a:ext cx="741" cy="384"/>
          </p:xfrm>
          <a:graphic>
            <a:graphicData uri="http://schemas.openxmlformats.org/presentationml/2006/ole">
              <mc:AlternateContent xmlns:mc="http://schemas.openxmlformats.org/markup-compatibility/2006">
                <mc:Choice xmlns:v="urn:schemas-microsoft-com:vml" Requires="v">
                  <p:oleObj spid="_x0000_s540686" name="Equation" r:id="rId4" imgW="444307" imgH="228501" progId="Equation.DSMT4">
                    <p:embed/>
                  </p:oleObj>
                </mc:Choice>
                <mc:Fallback>
                  <p:oleObj name="Equation" r:id="rId4" imgW="444307"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 y="1104"/>
                          <a:ext cx="7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6" name="Object 16"/>
            <p:cNvGraphicFramePr>
              <a:graphicFrameLocks noChangeAspect="1"/>
            </p:cNvGraphicFramePr>
            <p:nvPr/>
          </p:nvGraphicFramePr>
          <p:xfrm>
            <a:off x="1981" y="1064"/>
            <a:ext cx="909" cy="423"/>
          </p:xfrm>
          <a:graphic>
            <a:graphicData uri="http://schemas.openxmlformats.org/presentationml/2006/ole">
              <mc:AlternateContent xmlns:mc="http://schemas.openxmlformats.org/markup-compatibility/2006">
                <mc:Choice xmlns:v="urn:schemas-microsoft-com:vml" Requires="v">
                  <p:oleObj spid="_x0000_s540687" name="Equation" r:id="rId6" imgW="495085" imgH="228501" progId="Equation.DSMT4">
                    <p:embed/>
                  </p:oleObj>
                </mc:Choice>
                <mc:Fallback>
                  <p:oleObj name="Equation" r:id="rId6" imgW="495085"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 y="1064"/>
                          <a:ext cx="909"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7110" name="Object 20"/>
          <p:cNvGraphicFramePr>
            <a:graphicFrameLocks noChangeAspect="1"/>
          </p:cNvGraphicFramePr>
          <p:nvPr/>
        </p:nvGraphicFramePr>
        <p:xfrm>
          <a:off x="3086100" y="4857751"/>
          <a:ext cx="1519238" cy="497681"/>
        </p:xfrm>
        <a:graphic>
          <a:graphicData uri="http://schemas.openxmlformats.org/presentationml/2006/ole">
            <mc:AlternateContent xmlns:mc="http://schemas.openxmlformats.org/markup-compatibility/2006">
              <mc:Choice xmlns:v="urn:schemas-microsoft-com:vml" Requires="v">
                <p:oleObj spid="_x0000_s540688" name="Equation" r:id="rId8" imgW="698500" imgH="228600" progId="Equation.DSMT4">
                  <p:embed/>
                </p:oleObj>
              </mc:Choice>
              <mc:Fallback>
                <p:oleObj name="Equation" r:id="rId8" imgW="6985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6100" y="4857751"/>
                        <a:ext cx="1519238" cy="497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1" name="Object 23"/>
          <p:cNvGraphicFramePr>
            <a:graphicFrameLocks noChangeAspect="1"/>
          </p:cNvGraphicFramePr>
          <p:nvPr/>
        </p:nvGraphicFramePr>
        <p:xfrm>
          <a:off x="1524000" y="5472112"/>
          <a:ext cx="1905000" cy="414338"/>
        </p:xfrm>
        <a:graphic>
          <a:graphicData uri="http://schemas.openxmlformats.org/presentationml/2006/ole">
            <mc:AlternateContent xmlns:mc="http://schemas.openxmlformats.org/markup-compatibility/2006">
              <mc:Choice xmlns:v="urn:schemas-microsoft-com:vml" Requires="v">
                <p:oleObj spid="_x0000_s540689" name="Equation" r:id="rId10" imgW="1054100" imgH="228600" progId="Equation.DSMT4">
                  <p:embed/>
                </p:oleObj>
              </mc:Choice>
              <mc:Fallback>
                <p:oleObj name="Equation" r:id="rId10" imgW="10541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5472112"/>
                        <a:ext cx="1905000" cy="41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2" name="Object 24"/>
          <p:cNvGraphicFramePr>
            <a:graphicFrameLocks noGrp="1" noChangeAspect="1"/>
          </p:cNvGraphicFramePr>
          <p:nvPr>
            <p:ph idx="1"/>
          </p:nvPr>
        </p:nvGraphicFramePr>
        <p:xfrm>
          <a:off x="3600450" y="5463779"/>
          <a:ext cx="2000250" cy="400050"/>
        </p:xfrm>
        <a:graphic>
          <a:graphicData uri="http://schemas.openxmlformats.org/presentationml/2006/ole">
            <mc:AlternateContent xmlns:mc="http://schemas.openxmlformats.org/markup-compatibility/2006">
              <mc:Choice xmlns:v="urn:schemas-microsoft-com:vml" Requires="v">
                <p:oleObj spid="_x0000_s540690" name="Equation" r:id="rId12" imgW="1143000" imgH="228600" progId="Equation.DSMT4">
                  <p:embed/>
                </p:oleObj>
              </mc:Choice>
              <mc:Fallback>
                <p:oleObj name="Equation" r:id="rId12" imgW="11430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0450" y="5463779"/>
                        <a:ext cx="2000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3" name="Object 28"/>
          <p:cNvGraphicFramePr>
            <a:graphicFrameLocks noChangeAspect="1"/>
          </p:cNvGraphicFramePr>
          <p:nvPr/>
        </p:nvGraphicFramePr>
        <p:xfrm>
          <a:off x="5824539" y="5428061"/>
          <a:ext cx="1532335" cy="439340"/>
        </p:xfrm>
        <a:graphic>
          <a:graphicData uri="http://schemas.openxmlformats.org/presentationml/2006/ole">
            <mc:AlternateContent xmlns:mc="http://schemas.openxmlformats.org/markup-compatibility/2006">
              <mc:Choice xmlns:v="urn:schemas-microsoft-com:vml" Requires="v">
                <p:oleObj spid="_x0000_s540691" name="Equation" r:id="rId14" imgW="800100" imgH="228600" progId="Equation.DSMT4">
                  <p:embed/>
                </p:oleObj>
              </mc:Choice>
              <mc:Fallback>
                <p:oleObj name="Equation" r:id="rId14" imgW="8001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24539" y="5428061"/>
                        <a:ext cx="1532335" cy="439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22347113"/>
      </p:ext>
    </p:extLst>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body" idx="1"/>
          </p:nvPr>
        </p:nvSpPr>
        <p:spPr>
          <a:xfrm>
            <a:off x="104775" y="990600"/>
            <a:ext cx="8353425" cy="533400"/>
          </a:xfrm>
        </p:spPr>
        <p:txBody>
          <a:bodyPr/>
          <a:lstStyle/>
          <a:p>
            <a:pPr marL="0" indent="0">
              <a:lnSpc>
                <a:spcPct val="125000"/>
              </a:lnSpc>
              <a:spcAft>
                <a:spcPct val="20000"/>
              </a:spcAft>
              <a:buFont typeface="Wingdings" panose="05000000000000000000" pitchFamily="2" charset="2"/>
              <a:buNone/>
              <a:tabLst>
                <a:tab pos="449263" algn="l"/>
                <a:tab pos="1978025" algn="l"/>
              </a:tabLst>
            </a:pPr>
            <a:r>
              <a:rPr lang="zh-CN" altLang="en-US" sz="2400" b="1">
                <a:solidFill>
                  <a:srgbClr val="FF0000"/>
                </a:solidFill>
                <a:ea typeface="楷体_GB2312" pitchFamily="49" charset="-122"/>
              </a:rPr>
              <a:t>调制系数：</a:t>
            </a:r>
            <a:r>
              <a:rPr lang="zh-CN" altLang="en-US" sz="2400">
                <a:ea typeface="宋体" panose="02010600030101010101" pitchFamily="2" charset="-122"/>
              </a:rPr>
              <a:t>振幅的最大增量与振幅的平均值之比。</a:t>
            </a:r>
            <a:endParaRPr lang="en-US" altLang="zh-CN" sz="2400" baseline="-25000">
              <a:ea typeface="宋体" panose="02010600030101010101" pitchFamily="2" charset="-122"/>
            </a:endParaRPr>
          </a:p>
        </p:txBody>
      </p:sp>
      <p:grpSp>
        <p:nvGrpSpPr>
          <p:cNvPr id="471060" name="Group 20"/>
          <p:cNvGrpSpPr>
            <a:grpSpLocks/>
          </p:cNvGrpSpPr>
          <p:nvPr/>
        </p:nvGrpSpPr>
        <p:grpSpPr bwMode="auto">
          <a:xfrm>
            <a:off x="188913" y="2387600"/>
            <a:ext cx="4687887" cy="533400"/>
            <a:chOff x="119" y="1504"/>
            <a:chExt cx="2953" cy="336"/>
          </a:xfrm>
        </p:grpSpPr>
        <p:graphicFrame>
          <p:nvGraphicFramePr>
            <p:cNvPr id="471043" name="Object 3"/>
            <p:cNvGraphicFramePr>
              <a:graphicFrameLocks noChangeAspect="1"/>
            </p:cNvGraphicFramePr>
            <p:nvPr/>
          </p:nvGraphicFramePr>
          <p:xfrm>
            <a:off x="119" y="1513"/>
            <a:ext cx="1513" cy="327"/>
          </p:xfrm>
          <a:graphic>
            <a:graphicData uri="http://schemas.openxmlformats.org/presentationml/2006/ole">
              <mc:AlternateContent xmlns:mc="http://schemas.openxmlformats.org/markup-compatibility/2006">
                <mc:Choice xmlns:v="urn:schemas-microsoft-com:vml" Requires="v">
                  <p:oleObj spid="_x0000_s471188" name="Equation" r:id="rId3" imgW="1054080" imgH="228600" progId="Equation.DSMT4">
                    <p:embed/>
                  </p:oleObj>
                </mc:Choice>
                <mc:Fallback>
                  <p:oleObj name="Equation" r:id="rId3" imgW="1054080" imgH="228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 y="1513"/>
                          <a:ext cx="1513" cy="32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44" name="Object 4"/>
            <p:cNvGraphicFramePr>
              <a:graphicFrameLocks noChangeAspect="1"/>
            </p:cNvGraphicFramePr>
            <p:nvPr/>
          </p:nvGraphicFramePr>
          <p:xfrm>
            <a:off x="1680" y="1504"/>
            <a:ext cx="1392" cy="320"/>
          </p:xfrm>
          <a:graphic>
            <a:graphicData uri="http://schemas.openxmlformats.org/presentationml/2006/ole">
              <mc:AlternateContent xmlns:mc="http://schemas.openxmlformats.org/markup-compatibility/2006">
                <mc:Choice xmlns:v="urn:schemas-microsoft-com:vml" Requires="v">
                  <p:oleObj spid="_x0000_s471189" name="Equation" r:id="rId5" imgW="990600" imgH="228600" progId="Equation.DSMT4">
                    <p:embed/>
                  </p:oleObj>
                </mc:Choice>
                <mc:Fallback>
                  <p:oleObj name="Equation" r:id="rId5" imgW="990600" imgH="228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0" y="1504"/>
                          <a:ext cx="1392" cy="32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sp>
        <p:nvSpPr>
          <p:cNvPr id="471045" name="Rectangle 5"/>
          <p:cNvSpPr>
            <a:spLocks noChangeArrowheads="1"/>
          </p:cNvSpPr>
          <p:nvPr/>
        </p:nvSpPr>
        <p:spPr bwMode="auto">
          <a:xfrm>
            <a:off x="3348038" y="2133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71046" name="Object 6"/>
          <p:cNvGraphicFramePr>
            <a:graphicFrameLocks noChangeAspect="1"/>
          </p:cNvGraphicFramePr>
          <p:nvPr/>
        </p:nvGraphicFramePr>
        <p:xfrm>
          <a:off x="247650" y="3048000"/>
          <a:ext cx="4679950" cy="531813"/>
        </p:xfrm>
        <a:graphic>
          <a:graphicData uri="http://schemas.openxmlformats.org/presentationml/2006/ole">
            <mc:AlternateContent xmlns:mc="http://schemas.openxmlformats.org/markup-compatibility/2006">
              <mc:Choice xmlns:v="urn:schemas-microsoft-com:vml" Requires="v">
                <p:oleObj spid="_x0000_s471190" name="Equation" r:id="rId7" imgW="2006280" imgH="228600" progId="Equation.DSMT4">
                  <p:embed/>
                </p:oleObj>
              </mc:Choice>
              <mc:Fallback>
                <p:oleObj name="Equation" r:id="rId7" imgW="200628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650" y="3048000"/>
                        <a:ext cx="4679950" cy="53181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471047" name="Object 7"/>
          <p:cNvGraphicFramePr>
            <a:graphicFrameLocks noChangeAspect="1"/>
          </p:cNvGraphicFramePr>
          <p:nvPr/>
        </p:nvGraphicFramePr>
        <p:xfrm>
          <a:off x="7524750" y="2141538"/>
          <a:ext cx="946150" cy="785812"/>
        </p:xfrm>
        <a:graphic>
          <a:graphicData uri="http://schemas.openxmlformats.org/presentationml/2006/ole">
            <mc:AlternateContent xmlns:mc="http://schemas.openxmlformats.org/markup-compatibility/2006">
              <mc:Choice xmlns:v="urn:schemas-microsoft-com:vml" Requires="v">
                <p:oleObj spid="_x0000_s471191" name="Equation" r:id="rId9" imgW="520560" imgH="431640" progId="Equation.DSMT4">
                  <p:embed/>
                </p:oleObj>
              </mc:Choice>
              <mc:Fallback>
                <p:oleObj name="Equation" r:id="rId9" imgW="520560" imgH="431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4750" y="2141538"/>
                        <a:ext cx="946150" cy="7858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048" name="AutoShape 8"/>
          <p:cNvSpPr>
            <a:spLocks/>
          </p:cNvSpPr>
          <p:nvPr/>
        </p:nvSpPr>
        <p:spPr bwMode="auto">
          <a:xfrm>
            <a:off x="6299200" y="2076450"/>
            <a:ext cx="138113" cy="1138238"/>
          </a:xfrm>
          <a:prstGeom prst="rightBrace">
            <a:avLst>
              <a:gd name="adj1" fmla="val 68678"/>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049" name="Line 9"/>
          <p:cNvSpPr>
            <a:spLocks noChangeShapeType="1"/>
          </p:cNvSpPr>
          <p:nvPr/>
        </p:nvSpPr>
        <p:spPr bwMode="auto">
          <a:xfrm>
            <a:off x="6516688" y="2493963"/>
            <a:ext cx="896937" cy="1587"/>
          </a:xfrm>
          <a:prstGeom prst="line">
            <a:avLst/>
          </a:prstGeom>
          <a:noFill/>
          <a:ln w="63500" cmpd="dbl">
            <a:solidFill>
              <a:schemeClr val="tx1"/>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1054" name="Picture 14" descr="图1"/>
          <p:cNvPicPr>
            <a:picLocks noChangeAspect="1" noChangeArrowheads="1"/>
          </p:cNvPicPr>
          <p:nvPr/>
        </p:nvPicPr>
        <p:blipFill>
          <a:blip r:embed="rId11">
            <a:extLst>
              <a:ext uri="{28A0092B-C50C-407E-A947-70E740481C1C}">
                <a14:useLocalDpi xmlns:a14="http://schemas.microsoft.com/office/drawing/2010/main" val="0"/>
              </a:ext>
            </a:extLst>
          </a:blip>
          <a:srcRect l="3249" t="9055" r="5757"/>
          <a:stretch>
            <a:fillRect/>
          </a:stretch>
        </p:blipFill>
        <p:spPr bwMode="auto">
          <a:xfrm>
            <a:off x="5183188" y="4475163"/>
            <a:ext cx="3884612" cy="22304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71055" name="Text Box 15"/>
          <p:cNvSpPr txBox="1">
            <a:spLocks noChangeArrowheads="1"/>
          </p:cNvSpPr>
          <p:nvPr/>
        </p:nvSpPr>
        <p:spPr bwMode="auto">
          <a:xfrm>
            <a:off x="152400" y="4648200"/>
            <a:ext cx="4779963" cy="1958975"/>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a:solidFill>
                  <a:schemeClr val="tx1"/>
                </a:solidFill>
                <a:latin typeface="Arial" panose="020B0604020202020204" pitchFamily="34" charset="0"/>
              </a:defRPr>
            </a:lvl1pPr>
            <a:lvl2pPr marL="1168400" algn="l">
              <a:defRPr>
                <a:solidFill>
                  <a:schemeClr val="tx1"/>
                </a:solidFill>
                <a:latin typeface="Arial" panose="020B0604020202020204" pitchFamily="34" charset="0"/>
              </a:defRPr>
            </a:lvl2pPr>
            <a:lvl3pPr marL="1347788" algn="l">
              <a:defRPr>
                <a:solidFill>
                  <a:schemeClr val="tx1"/>
                </a:solidFill>
                <a:latin typeface="Arial" panose="020B0604020202020204" pitchFamily="34" charset="0"/>
              </a:defRPr>
            </a:lvl3pPr>
            <a:lvl4pPr marL="1527175"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5000"/>
              </a:lnSpc>
            </a:pPr>
            <a:r>
              <a:rPr lang="zh-CN" altLang="en-US" sz="2400">
                <a:effectLst>
                  <a:outerShdw blurRad="38100" dist="38100" dir="2700000" algn="tl">
                    <a:srgbClr val="C0C0C0"/>
                  </a:outerShdw>
                </a:effectLst>
                <a:ea typeface="宋体" panose="02010600030101010101" pitchFamily="2" charset="-122"/>
              </a:rPr>
              <a:t>对</a:t>
            </a:r>
            <a:r>
              <a:rPr lang="en-US" altLang="zh-CN" sz="2400">
                <a:effectLst>
                  <a:outerShdw blurRad="38100" dist="38100" dir="2700000" algn="tl">
                    <a:srgbClr val="C0C0C0"/>
                  </a:outerShdw>
                </a:effectLst>
                <a:ea typeface="宋体" panose="02010600030101010101" pitchFamily="2" charset="-122"/>
              </a:rPr>
              <a:t>m</a:t>
            </a:r>
            <a:r>
              <a:rPr lang="zh-CN" altLang="en-US" sz="2400">
                <a:effectLst>
                  <a:outerShdw blurRad="38100" dist="38100" dir="2700000" algn="tl">
                    <a:srgbClr val="C0C0C0"/>
                  </a:outerShdw>
                </a:effectLst>
                <a:ea typeface="宋体" panose="02010600030101010101" pitchFamily="2" charset="-122"/>
              </a:rPr>
              <a:t>的要求：</a:t>
            </a:r>
          </a:p>
          <a:p>
            <a:pPr>
              <a:lnSpc>
                <a:spcPct val="125000"/>
              </a:lnSpc>
            </a:pPr>
            <a:r>
              <a:rPr lang="zh-CN" altLang="en-US" sz="2400">
                <a:effectLst>
                  <a:outerShdw blurRad="38100" dist="38100" dir="2700000" algn="tl">
                    <a:srgbClr val="C0C0C0"/>
                  </a:outerShdw>
                </a:effectLst>
                <a:ea typeface="宋体" panose="02010600030101010101" pitchFamily="2" charset="-122"/>
              </a:rPr>
              <a:t>    </a:t>
            </a:r>
            <a:r>
              <a:rPr lang="en-US" altLang="zh-CN" sz="2400">
                <a:effectLst>
                  <a:outerShdw blurRad="38100" dist="38100" dir="2700000" algn="tl">
                    <a:srgbClr val="C0C0C0"/>
                  </a:outerShdw>
                </a:effectLst>
                <a:ea typeface="宋体" panose="02010600030101010101" pitchFamily="2" charset="-122"/>
              </a:rPr>
              <a:t>m&lt;1,</a:t>
            </a:r>
            <a:r>
              <a:rPr lang="zh-CN" altLang="en-US" sz="2400">
                <a:effectLst>
                  <a:outerShdw blurRad="38100" dist="38100" dir="2700000" algn="tl">
                    <a:srgbClr val="C0C0C0"/>
                  </a:outerShdw>
                </a:effectLst>
                <a:ea typeface="宋体" panose="02010600030101010101" pitchFamily="2" charset="-122"/>
              </a:rPr>
              <a:t>保证调制信号在传输过程中不畸变。</a:t>
            </a:r>
          </a:p>
          <a:p>
            <a:pPr>
              <a:lnSpc>
                <a:spcPct val="125000"/>
              </a:lnSpc>
            </a:pPr>
            <a:r>
              <a:rPr lang="zh-CN" altLang="en-US" sz="2400">
                <a:effectLst>
                  <a:outerShdw blurRad="38100" dist="38100" dir="2700000" algn="tl">
                    <a:srgbClr val="C0C0C0"/>
                  </a:outerShdw>
                </a:effectLst>
                <a:ea typeface="宋体" panose="02010600030101010101" pitchFamily="2" charset="-122"/>
              </a:rPr>
              <a:t>    </a:t>
            </a:r>
            <a:r>
              <a:rPr lang="en-US" altLang="zh-CN" sz="2400">
                <a:effectLst>
                  <a:outerShdw blurRad="38100" dist="38100" dir="2700000" algn="tl">
                    <a:srgbClr val="C0C0C0"/>
                  </a:outerShdw>
                </a:effectLst>
                <a:ea typeface="宋体" panose="02010600030101010101" pitchFamily="2" charset="-122"/>
              </a:rPr>
              <a:t>m</a:t>
            </a:r>
            <a:r>
              <a:rPr lang="en-US" altLang="en-US" sz="2400">
                <a:effectLst>
                  <a:outerShdw blurRad="38100" dist="38100" dir="2700000" algn="tl">
                    <a:srgbClr val="C0C0C0"/>
                  </a:outerShdw>
                </a:effectLst>
                <a:ea typeface="宋体" panose="02010600030101010101" pitchFamily="2" charset="-122"/>
              </a:rPr>
              <a:t>≥</a:t>
            </a:r>
            <a:r>
              <a:rPr lang="en-US" altLang="zh-CN" sz="2400">
                <a:effectLst>
                  <a:outerShdw blurRad="38100" dist="38100" dir="2700000" algn="tl">
                    <a:srgbClr val="C0C0C0"/>
                  </a:outerShdw>
                </a:effectLst>
                <a:ea typeface="宋体" panose="02010600030101010101" pitchFamily="2" charset="-122"/>
              </a:rPr>
              <a:t>1</a:t>
            </a:r>
            <a:r>
              <a:rPr lang="zh-CN" altLang="en-US" sz="2400">
                <a:effectLst>
                  <a:outerShdw blurRad="38100" dist="38100" dir="2700000" algn="tl">
                    <a:srgbClr val="C0C0C0"/>
                  </a:outerShdw>
                </a:effectLst>
                <a:ea typeface="宋体" panose="02010600030101010101" pitchFamily="2" charset="-122"/>
              </a:rPr>
              <a:t>时，使调制信号失真。</a:t>
            </a:r>
          </a:p>
        </p:txBody>
      </p:sp>
      <p:sp>
        <p:nvSpPr>
          <p:cNvPr id="471056" name="Rectangle 16"/>
          <p:cNvSpPr>
            <a:spLocks noGrp="1" noChangeArrowheads="1"/>
          </p:cNvSpPr>
          <p:nvPr>
            <p:ph type="title"/>
          </p:nvPr>
        </p:nvSpPr>
        <p:spPr>
          <a:noFill/>
          <a:ln/>
        </p:spPr>
        <p:txBody>
          <a:bodyPr/>
          <a:lstStyle/>
          <a:p>
            <a:r>
              <a:rPr lang="zh-CN" altLang="en-US" sz="2400">
                <a:ea typeface="宋体" panose="02010600030101010101" pitchFamily="2" charset="-122"/>
              </a:rPr>
              <a:t>振幅调制</a:t>
            </a:r>
          </a:p>
        </p:txBody>
      </p:sp>
      <p:graphicFrame>
        <p:nvGraphicFramePr>
          <p:cNvPr id="471057" name="Object 17"/>
          <p:cNvGraphicFramePr>
            <a:graphicFrameLocks noChangeAspect="1"/>
          </p:cNvGraphicFramePr>
          <p:nvPr/>
        </p:nvGraphicFramePr>
        <p:xfrm>
          <a:off x="152400" y="1728788"/>
          <a:ext cx="4800600" cy="481012"/>
        </p:xfrm>
        <a:graphic>
          <a:graphicData uri="http://schemas.openxmlformats.org/presentationml/2006/ole">
            <mc:AlternateContent xmlns:mc="http://schemas.openxmlformats.org/markup-compatibility/2006">
              <mc:Choice xmlns:v="urn:schemas-microsoft-com:vml" Requires="v">
                <p:oleObj spid="_x0000_s471192" name="Equation" r:id="rId12" imgW="2311200" imgH="228600" progId="Equation.DSMT4">
                  <p:embed/>
                </p:oleObj>
              </mc:Choice>
              <mc:Fallback>
                <p:oleObj name="Equation" r:id="rId12" imgW="2311200" imgH="228600" progId="Equation.DSMT4">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00" y="1728788"/>
                        <a:ext cx="4800600" cy="481012"/>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pic>
        <p:nvPicPr>
          <p:cNvPr id="471058" name="Picture 18" descr="图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1600" y="1576388"/>
            <a:ext cx="3886200" cy="26908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471061" name="Group 21"/>
          <p:cNvGrpSpPr>
            <a:grpSpLocks/>
          </p:cNvGrpSpPr>
          <p:nvPr/>
        </p:nvGrpSpPr>
        <p:grpSpPr bwMode="auto">
          <a:xfrm>
            <a:off x="762000" y="3714750"/>
            <a:ext cx="2514600" cy="781050"/>
            <a:chOff x="480" y="2400"/>
            <a:chExt cx="1584" cy="492"/>
          </a:xfrm>
        </p:grpSpPr>
        <p:graphicFrame>
          <p:nvGraphicFramePr>
            <p:cNvPr id="471053" name="Object 13"/>
            <p:cNvGraphicFramePr>
              <a:graphicFrameLocks noChangeAspect="1"/>
            </p:cNvGraphicFramePr>
            <p:nvPr/>
          </p:nvGraphicFramePr>
          <p:xfrm>
            <a:off x="1392" y="2400"/>
            <a:ext cx="672" cy="492"/>
          </p:xfrm>
          <a:graphic>
            <a:graphicData uri="http://schemas.openxmlformats.org/presentationml/2006/ole">
              <mc:AlternateContent xmlns:mc="http://schemas.openxmlformats.org/markup-compatibility/2006">
                <mc:Choice xmlns:v="urn:schemas-microsoft-com:vml" Requires="v">
                  <p:oleObj spid="_x0000_s471193" name="Equation" r:id="rId15" imgW="583920" imgH="431640" progId="Equation.DSMT4">
                    <p:embed/>
                  </p:oleObj>
                </mc:Choice>
                <mc:Fallback>
                  <p:oleObj name="Equation" r:id="rId15" imgW="583920" imgH="431640" progId="Equation.DSMT4">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2" y="2400"/>
                          <a:ext cx="672" cy="492"/>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1059" name="Rectangle 19"/>
            <p:cNvSpPr>
              <a:spLocks noChangeArrowheads="1"/>
            </p:cNvSpPr>
            <p:nvPr/>
          </p:nvSpPr>
          <p:spPr bwMode="auto">
            <a:xfrm>
              <a:off x="480" y="2424"/>
              <a:ext cx="113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Font typeface="Wingdings" panose="05000000000000000000" pitchFamily="2" charset="2"/>
                <a:buChar char="v"/>
                <a:tabLst>
                  <a:tab pos="449263" algn="l"/>
                  <a:tab pos="1978025" algn="l"/>
                </a:tabLst>
                <a:defRPr sz="2800">
                  <a:solidFill>
                    <a:schemeClr val="tx1"/>
                  </a:solidFill>
                  <a:latin typeface="Verdana" panose="020B0604030504040204" pitchFamily="34" charset="0"/>
                </a:defRPr>
              </a:lvl1pPr>
              <a:lvl2pPr marL="2354263" indent="-285750" algn="l">
                <a:spcBef>
                  <a:spcPct val="20000"/>
                </a:spcBef>
                <a:buClr>
                  <a:schemeClr val="accent1"/>
                </a:buClr>
                <a:buFont typeface="Wingdings" panose="05000000000000000000" pitchFamily="2" charset="2"/>
                <a:buChar char="§"/>
                <a:tabLst>
                  <a:tab pos="449263" algn="l"/>
                  <a:tab pos="1978025" algn="l"/>
                </a:tabLst>
                <a:defRPr sz="2800">
                  <a:solidFill>
                    <a:schemeClr val="tx1"/>
                  </a:solidFill>
                  <a:latin typeface="Arial" panose="020B0604020202020204" pitchFamily="34" charset="0"/>
                </a:defRPr>
              </a:lvl2pPr>
              <a:lvl3pPr marL="2762250" indent="-228600" algn="l">
                <a:spcBef>
                  <a:spcPct val="20000"/>
                </a:spcBef>
                <a:buClr>
                  <a:schemeClr val="tx1"/>
                </a:buClr>
                <a:buChar char="•"/>
                <a:tabLst>
                  <a:tab pos="449263" algn="l"/>
                  <a:tab pos="1978025" algn="l"/>
                </a:tabLst>
                <a:defRPr sz="2400">
                  <a:solidFill>
                    <a:schemeClr val="tx1"/>
                  </a:solidFill>
                  <a:latin typeface="Arial" panose="020B0604020202020204" pitchFamily="34" charset="0"/>
                </a:defRPr>
              </a:lvl3pPr>
              <a:lvl4pPr marL="3170238" indent="-228600" algn="l">
                <a:spcBef>
                  <a:spcPct val="20000"/>
                </a:spcBef>
                <a:buChar char="–"/>
                <a:tabLst>
                  <a:tab pos="449263" algn="l"/>
                  <a:tab pos="1978025" algn="l"/>
                </a:tabLst>
                <a:defRPr sz="2000">
                  <a:solidFill>
                    <a:schemeClr val="tx1"/>
                  </a:solidFill>
                  <a:latin typeface="Arial" panose="020B0604020202020204" pitchFamily="34" charset="0"/>
                </a:defRPr>
              </a:lvl4pPr>
              <a:lvl5pPr marL="3578225" indent="-228600" algn="l">
                <a:spcBef>
                  <a:spcPct val="20000"/>
                </a:spcBef>
                <a:buChar char="»"/>
                <a:tabLst>
                  <a:tab pos="449263" algn="l"/>
                  <a:tab pos="1978025" algn="l"/>
                </a:tabLst>
                <a:defRPr sz="2000">
                  <a:solidFill>
                    <a:schemeClr val="tx1"/>
                  </a:solidFill>
                  <a:latin typeface="Arial" panose="020B0604020202020204" pitchFamily="34" charset="0"/>
                </a:defRPr>
              </a:lvl5pPr>
              <a:lvl6pPr marL="40354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6pPr>
              <a:lvl7pPr marL="44926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7pPr>
              <a:lvl8pPr marL="49498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8pPr>
              <a:lvl9pPr marL="54070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9pPr>
            </a:lstStyle>
            <a:p>
              <a:pPr>
                <a:lnSpc>
                  <a:spcPct val="125000"/>
                </a:lnSpc>
                <a:spcAft>
                  <a:spcPct val="20000"/>
                </a:spcAft>
                <a:buFont typeface="Wingdings" panose="05000000000000000000" pitchFamily="2" charset="2"/>
                <a:buNone/>
              </a:pPr>
              <a:r>
                <a:rPr lang="zh-CN" altLang="en-US" sz="2400" b="1">
                  <a:solidFill>
                    <a:srgbClr val="FF0000"/>
                  </a:solidFill>
                  <a:ea typeface="楷体_GB2312" pitchFamily="49" charset="-122"/>
                </a:rPr>
                <a:t>调制系数  </a:t>
              </a:r>
              <a:endParaRPr lang="en-US" altLang="zh-CN" sz="2400" baseline="-25000">
                <a:ea typeface="宋体" panose="02010600030101010101" pitchFamily="2" charset="-122"/>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71057"/>
                                        </p:tgtEl>
                                        <p:attrNameLst>
                                          <p:attrName>style.visibility</p:attrName>
                                        </p:attrNameLst>
                                      </p:cBhvr>
                                      <p:to>
                                        <p:strVal val="visible"/>
                                      </p:to>
                                    </p:set>
                                    <p:animEffect transition="in" filter="dissolve">
                                      <p:cBhvr>
                                        <p:cTn id="7" dur="500"/>
                                        <p:tgtEl>
                                          <p:spTgt spid="4710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471060"/>
                                        </p:tgtEl>
                                        <p:attrNameLst>
                                          <p:attrName>style.visibility</p:attrName>
                                        </p:attrNameLst>
                                      </p:cBhvr>
                                      <p:to>
                                        <p:strVal val="visible"/>
                                      </p:to>
                                    </p:set>
                                    <p:anim calcmode="lin" valueType="num">
                                      <p:cBhvr additive="base">
                                        <p:cTn id="12" dur="500" fill="hold"/>
                                        <p:tgtEl>
                                          <p:spTgt spid="471060"/>
                                        </p:tgtEl>
                                        <p:attrNameLst>
                                          <p:attrName>ppt_x</p:attrName>
                                        </p:attrNameLst>
                                      </p:cBhvr>
                                      <p:tavLst>
                                        <p:tav tm="0">
                                          <p:val>
                                            <p:strVal val="0-#ppt_w/2"/>
                                          </p:val>
                                        </p:tav>
                                        <p:tav tm="100000">
                                          <p:val>
                                            <p:strVal val="#ppt_x"/>
                                          </p:val>
                                        </p:tav>
                                      </p:tavLst>
                                    </p:anim>
                                    <p:anim calcmode="lin" valueType="num">
                                      <p:cBhvr additive="base">
                                        <p:cTn id="13" dur="500" fill="hold"/>
                                        <p:tgtEl>
                                          <p:spTgt spid="47106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471046"/>
                                        </p:tgtEl>
                                        <p:attrNameLst>
                                          <p:attrName>style.visibility</p:attrName>
                                        </p:attrNameLst>
                                      </p:cBhvr>
                                      <p:to>
                                        <p:strVal val="visible"/>
                                      </p:to>
                                    </p:set>
                                    <p:anim calcmode="lin" valueType="num">
                                      <p:cBhvr additive="base">
                                        <p:cTn id="18" dur="500" fill="hold"/>
                                        <p:tgtEl>
                                          <p:spTgt spid="471046"/>
                                        </p:tgtEl>
                                        <p:attrNameLst>
                                          <p:attrName>ppt_x</p:attrName>
                                        </p:attrNameLst>
                                      </p:cBhvr>
                                      <p:tavLst>
                                        <p:tav tm="0">
                                          <p:val>
                                            <p:strVal val="0-#ppt_w/2"/>
                                          </p:val>
                                        </p:tav>
                                        <p:tav tm="100000">
                                          <p:val>
                                            <p:strVal val="#ppt_x"/>
                                          </p:val>
                                        </p:tav>
                                      </p:tavLst>
                                    </p:anim>
                                    <p:anim calcmode="lin" valueType="num">
                                      <p:cBhvr additive="base">
                                        <p:cTn id="19" dur="500" fill="hold"/>
                                        <p:tgtEl>
                                          <p:spTgt spid="47104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471061"/>
                                        </p:tgtEl>
                                        <p:attrNameLst>
                                          <p:attrName>style.visibility</p:attrName>
                                        </p:attrNameLst>
                                      </p:cBhvr>
                                      <p:to>
                                        <p:strVal val="visible"/>
                                      </p:to>
                                    </p:set>
                                    <p:animEffect transition="in" filter="dissolve">
                                      <p:cBhvr>
                                        <p:cTn id="24" dur="500"/>
                                        <p:tgtEl>
                                          <p:spTgt spid="47106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71055"/>
                                        </p:tgtEl>
                                        <p:attrNameLst>
                                          <p:attrName>style.visibility</p:attrName>
                                        </p:attrNameLst>
                                      </p:cBhvr>
                                      <p:to>
                                        <p:strVal val="visible"/>
                                      </p:to>
                                    </p:set>
                                    <p:animEffect transition="in" filter="dissolve">
                                      <p:cBhvr>
                                        <p:cTn id="29" dur="500"/>
                                        <p:tgtEl>
                                          <p:spTgt spid="47105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71054"/>
                                        </p:tgtEl>
                                        <p:attrNameLst>
                                          <p:attrName>style.visibility</p:attrName>
                                        </p:attrNameLst>
                                      </p:cBhvr>
                                      <p:to>
                                        <p:strVal val="visible"/>
                                      </p:to>
                                    </p:set>
                                    <p:animEffect transition="in" filter="dissolve">
                                      <p:cBhvr>
                                        <p:cTn id="34" dur="500"/>
                                        <p:tgtEl>
                                          <p:spTgt spid="471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5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1217432" y="1668066"/>
            <a:ext cx="316464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b="1">
                <a:solidFill>
                  <a:srgbClr val="FF0000"/>
                </a:solidFill>
                <a:latin typeface="Arial" panose="020B0604020202020204" pitchFamily="34" charset="0"/>
                <a:ea typeface="宋体" panose="02010600030101010101" pitchFamily="2" charset="-122"/>
              </a:rPr>
              <a:t>布拉格衍射光强分布公式</a:t>
            </a:r>
          </a:p>
        </p:txBody>
      </p:sp>
      <p:sp>
        <p:nvSpPr>
          <p:cNvPr id="48131" name="Rectangle 5"/>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grpSp>
        <p:nvGrpSpPr>
          <p:cNvPr id="542730" name="Group 10"/>
          <p:cNvGrpSpPr>
            <a:grpSpLocks/>
          </p:cNvGrpSpPr>
          <p:nvPr/>
        </p:nvGrpSpPr>
        <p:grpSpPr bwMode="auto">
          <a:xfrm>
            <a:off x="1694261" y="2000251"/>
            <a:ext cx="5057775" cy="932260"/>
            <a:chOff x="463" y="1033"/>
            <a:chExt cx="4248" cy="783"/>
          </a:xfrm>
        </p:grpSpPr>
        <p:graphicFrame>
          <p:nvGraphicFramePr>
            <p:cNvPr id="48146" name="Object 6"/>
            <p:cNvGraphicFramePr>
              <a:graphicFrameLocks noChangeAspect="1"/>
            </p:cNvGraphicFramePr>
            <p:nvPr/>
          </p:nvGraphicFramePr>
          <p:xfrm>
            <a:off x="1190" y="1272"/>
            <a:ext cx="1145" cy="484"/>
          </p:xfrm>
          <a:graphic>
            <a:graphicData uri="http://schemas.openxmlformats.org/presentationml/2006/ole">
              <mc:AlternateContent xmlns:mc="http://schemas.openxmlformats.org/markup-compatibility/2006">
                <mc:Choice xmlns:v="urn:schemas-microsoft-com:vml" Requires="v">
                  <p:oleObj spid="_x0000_s541714" name="Equation" r:id="rId3" imgW="926698" imgH="393529" progId="Equation.DSMT4">
                    <p:embed/>
                  </p:oleObj>
                </mc:Choice>
                <mc:Fallback>
                  <p:oleObj name="Equation" r:id="rId3" imgW="926698"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 y="1272"/>
                          <a:ext cx="1145"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47" name="Object 7"/>
            <p:cNvGraphicFramePr>
              <a:graphicFrameLocks noChangeAspect="1"/>
            </p:cNvGraphicFramePr>
            <p:nvPr/>
          </p:nvGraphicFramePr>
          <p:xfrm>
            <a:off x="2734" y="1248"/>
            <a:ext cx="1288" cy="568"/>
          </p:xfrm>
          <a:graphic>
            <a:graphicData uri="http://schemas.openxmlformats.org/presentationml/2006/ole">
              <mc:AlternateContent xmlns:mc="http://schemas.openxmlformats.org/markup-compatibility/2006">
                <mc:Choice xmlns:v="urn:schemas-microsoft-com:vml" Requires="v">
                  <p:oleObj spid="_x0000_s541715" name="Equation" r:id="rId5" imgW="888614" imgH="393529" progId="Equation.DSMT4">
                    <p:embed/>
                  </p:oleObj>
                </mc:Choice>
                <mc:Fallback>
                  <p:oleObj name="Equation" r:id="rId5" imgW="888614"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4" y="1248"/>
                          <a:ext cx="1288"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8" name="Text Box 8"/>
            <p:cNvSpPr txBox="1">
              <a:spLocks noChangeArrowheads="1"/>
            </p:cNvSpPr>
            <p:nvPr/>
          </p:nvSpPr>
          <p:spPr bwMode="auto">
            <a:xfrm>
              <a:off x="463" y="1033"/>
              <a:ext cx="424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latin typeface="Arial" panose="020B0604020202020204" pitchFamily="34" charset="0"/>
                  <a:ea typeface="宋体" panose="02010600030101010101" pitchFamily="2" charset="-122"/>
                </a:rPr>
                <a:t>布拉格声光衍射的</a:t>
              </a:r>
              <a:r>
                <a:rPr lang="en-US" altLang="zh-CN" sz="1800">
                  <a:latin typeface="Arial" panose="020B0604020202020204" pitchFamily="34" charset="0"/>
                  <a:ea typeface="宋体" panose="02010600030101010101" pitchFamily="2" charset="-122"/>
                </a:rPr>
                <a:t>0</a:t>
              </a:r>
              <a:r>
                <a:rPr lang="zh-CN" altLang="en-US" sz="1800">
                  <a:latin typeface="Arial" panose="020B0604020202020204" pitchFamily="34" charset="0"/>
                  <a:ea typeface="宋体" panose="02010600030101010101" pitchFamily="2" charset="-122"/>
                </a:rPr>
                <a:t>级和</a:t>
              </a:r>
              <a:r>
                <a:rPr lang="en-US" altLang="zh-CN" sz="1800">
                  <a:latin typeface="Arial" panose="020B0604020202020204" pitchFamily="34" charset="0"/>
                  <a:ea typeface="宋体" panose="02010600030101010101" pitchFamily="2" charset="-122"/>
                </a:rPr>
                <a:t>1</a:t>
              </a:r>
              <a:r>
                <a:rPr lang="zh-CN" altLang="en-US" sz="1800">
                  <a:latin typeface="Arial" panose="020B0604020202020204" pitchFamily="34" charset="0"/>
                  <a:ea typeface="宋体" panose="02010600030101010101" pitchFamily="2" charset="-122"/>
                </a:rPr>
                <a:t>级光强</a:t>
              </a:r>
              <a:r>
                <a:rPr lang="en-US" altLang="zh-CN" sz="1800">
                  <a:solidFill>
                    <a:schemeClr val="tx2"/>
                  </a:solidFill>
                  <a:latin typeface="Arial" panose="020B0604020202020204" pitchFamily="34" charset="0"/>
                  <a:ea typeface="宋体" panose="02010600030101010101" pitchFamily="2" charset="-122"/>
                </a:rPr>
                <a:t>(“</a:t>
              </a:r>
              <a:r>
                <a:rPr lang="zh-CN" altLang="en-US" sz="1800">
                  <a:solidFill>
                    <a:schemeClr val="tx2"/>
                  </a:solidFill>
                  <a:latin typeface="Arial" panose="020B0604020202020204" pitchFamily="34" charset="0"/>
                  <a:ea typeface="宋体" panose="02010600030101010101" pitchFamily="2" charset="-122"/>
                </a:rPr>
                <a:t>光电子导论”</a:t>
              </a:r>
              <a:r>
                <a:rPr lang="en-US" altLang="zh-CN" sz="1800">
                  <a:solidFill>
                    <a:schemeClr val="tx2"/>
                  </a:solidFill>
                  <a:latin typeface="Arial" panose="020B0604020202020204" pitchFamily="34" charset="0"/>
                  <a:ea typeface="宋体" panose="02010600030101010101" pitchFamily="2" charset="-122"/>
                </a:rPr>
                <a:t>)</a:t>
              </a:r>
            </a:p>
          </p:txBody>
        </p:sp>
      </p:grpSp>
      <p:grpSp>
        <p:nvGrpSpPr>
          <p:cNvPr id="542734" name="Group 14"/>
          <p:cNvGrpSpPr>
            <a:grpSpLocks/>
          </p:cNvGrpSpPr>
          <p:nvPr/>
        </p:nvGrpSpPr>
        <p:grpSpPr bwMode="auto">
          <a:xfrm>
            <a:off x="1722835" y="2811066"/>
            <a:ext cx="5749528" cy="617934"/>
            <a:chOff x="421" y="1776"/>
            <a:chExt cx="4829" cy="519"/>
          </a:xfrm>
        </p:grpSpPr>
        <p:graphicFrame>
          <p:nvGraphicFramePr>
            <p:cNvPr id="48143" name="Object 11"/>
            <p:cNvGraphicFramePr>
              <a:graphicFrameLocks noChangeAspect="1"/>
            </p:cNvGraphicFramePr>
            <p:nvPr/>
          </p:nvGraphicFramePr>
          <p:xfrm>
            <a:off x="954" y="1776"/>
            <a:ext cx="978" cy="519"/>
          </p:xfrm>
          <a:graphic>
            <a:graphicData uri="http://schemas.openxmlformats.org/presentationml/2006/ole">
              <mc:AlternateContent xmlns:mc="http://schemas.openxmlformats.org/markup-compatibility/2006">
                <mc:Choice xmlns:v="urn:schemas-microsoft-com:vml" Requires="v">
                  <p:oleObj spid="_x0000_s541716" name="Equation" r:id="rId7" imgW="736280" imgH="393529" progId="Equation.DSMT4">
                    <p:embed/>
                  </p:oleObj>
                </mc:Choice>
                <mc:Fallback>
                  <p:oleObj name="Equation" r:id="rId7" imgW="736280" imgH="39352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 y="1776"/>
                          <a:ext cx="978"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4" name="Text Box 12"/>
            <p:cNvSpPr txBox="1">
              <a:spLocks noChangeArrowheads="1"/>
            </p:cNvSpPr>
            <p:nvPr/>
          </p:nvSpPr>
          <p:spPr bwMode="auto">
            <a:xfrm>
              <a:off x="421" y="1896"/>
              <a:ext cx="59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latin typeface="Arial" panose="020B0604020202020204" pitchFamily="34" charset="0"/>
                  <a:ea typeface="宋体" panose="02010600030101010101" pitchFamily="2" charset="-122"/>
                </a:rPr>
                <a:t>其中 </a:t>
              </a:r>
            </a:p>
          </p:txBody>
        </p:sp>
        <p:sp>
          <p:nvSpPr>
            <p:cNvPr id="48145" name="Rectangle 13"/>
            <p:cNvSpPr>
              <a:spLocks noChangeArrowheads="1"/>
            </p:cNvSpPr>
            <p:nvPr/>
          </p:nvSpPr>
          <p:spPr bwMode="auto">
            <a:xfrm>
              <a:off x="1885" y="1883"/>
              <a:ext cx="3365"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latin typeface="Arial" panose="020B0604020202020204" pitchFamily="34" charset="0"/>
                  <a:ea typeface="宋体" panose="02010600030101010101" pitchFamily="2" charset="-122"/>
                </a:rPr>
                <a:t>是光通过介质产生的附加相位幅值。  </a:t>
              </a:r>
            </a:p>
          </p:txBody>
        </p:sp>
      </p:grpSp>
      <p:grpSp>
        <p:nvGrpSpPr>
          <p:cNvPr id="542738" name="Group 18"/>
          <p:cNvGrpSpPr>
            <a:grpSpLocks/>
          </p:cNvGrpSpPr>
          <p:nvPr/>
        </p:nvGrpSpPr>
        <p:grpSpPr bwMode="auto">
          <a:xfrm>
            <a:off x="2000250" y="3486150"/>
            <a:ext cx="4629150" cy="628650"/>
            <a:chOff x="576" y="2160"/>
            <a:chExt cx="3895" cy="624"/>
          </a:xfrm>
        </p:grpSpPr>
        <p:graphicFrame>
          <p:nvGraphicFramePr>
            <p:cNvPr id="48141" name="Object 15"/>
            <p:cNvGraphicFramePr>
              <a:graphicFrameLocks noChangeAspect="1"/>
            </p:cNvGraphicFramePr>
            <p:nvPr/>
          </p:nvGraphicFramePr>
          <p:xfrm>
            <a:off x="576" y="2180"/>
            <a:ext cx="2299" cy="604"/>
          </p:xfrm>
          <a:graphic>
            <a:graphicData uri="http://schemas.openxmlformats.org/presentationml/2006/ole">
              <mc:AlternateContent xmlns:mc="http://schemas.openxmlformats.org/markup-compatibility/2006">
                <mc:Choice xmlns:v="urn:schemas-microsoft-com:vml" Requires="v">
                  <p:oleObj spid="_x0000_s541717" name="Equation" r:id="rId9" imgW="1637589" imgH="431613" progId="Equation.DSMT4">
                    <p:embed/>
                  </p:oleObj>
                </mc:Choice>
                <mc:Fallback>
                  <p:oleObj name="Equation" r:id="rId9" imgW="1637589"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2180"/>
                          <a:ext cx="2299"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42" name="Object 16"/>
            <p:cNvGraphicFramePr>
              <a:graphicFrameLocks noChangeAspect="1"/>
            </p:cNvGraphicFramePr>
            <p:nvPr/>
          </p:nvGraphicFramePr>
          <p:xfrm>
            <a:off x="3024" y="2160"/>
            <a:ext cx="1447" cy="623"/>
          </p:xfrm>
          <a:graphic>
            <a:graphicData uri="http://schemas.openxmlformats.org/presentationml/2006/ole">
              <mc:AlternateContent xmlns:mc="http://schemas.openxmlformats.org/markup-compatibility/2006">
                <mc:Choice xmlns:v="urn:schemas-microsoft-com:vml" Requires="v">
                  <p:oleObj spid="_x0000_s541718" name="Equation" r:id="rId11" imgW="914400" imgH="393700" progId="Equation.DSMT4">
                    <p:embed/>
                  </p:oleObj>
                </mc:Choice>
                <mc:Fallback>
                  <p:oleObj name="Equation" r:id="rId11" imgW="914400" imgH="393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2160"/>
                          <a:ext cx="1447"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42737" name="Object 17"/>
          <p:cNvGraphicFramePr>
            <a:graphicFrameLocks noChangeAspect="1"/>
          </p:cNvGraphicFramePr>
          <p:nvPr/>
        </p:nvGraphicFramePr>
        <p:xfrm>
          <a:off x="2038350" y="4227911"/>
          <a:ext cx="4838700" cy="744140"/>
        </p:xfrm>
        <a:graphic>
          <a:graphicData uri="http://schemas.openxmlformats.org/presentationml/2006/ole">
            <mc:AlternateContent xmlns:mc="http://schemas.openxmlformats.org/markup-compatibility/2006">
              <mc:Choice xmlns:v="urn:schemas-microsoft-com:vml" Requires="v">
                <p:oleObj spid="_x0000_s541719" name="Equation" r:id="rId13" imgW="3225800" imgH="495300" progId="Equation.DSMT4">
                  <p:embed/>
                </p:oleObj>
              </mc:Choice>
              <mc:Fallback>
                <p:oleObj name="Equation" r:id="rId13" imgW="3225800" imgH="4953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8350" y="4227911"/>
                        <a:ext cx="4838700" cy="74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42743" name="Group 23"/>
          <p:cNvGrpSpPr>
            <a:grpSpLocks/>
          </p:cNvGrpSpPr>
          <p:nvPr/>
        </p:nvGrpSpPr>
        <p:grpSpPr bwMode="auto">
          <a:xfrm>
            <a:off x="1516856" y="5013723"/>
            <a:ext cx="5626893" cy="758428"/>
            <a:chOff x="314" y="3299"/>
            <a:chExt cx="4726" cy="637"/>
          </a:xfrm>
        </p:grpSpPr>
        <p:graphicFrame>
          <p:nvGraphicFramePr>
            <p:cNvPr id="48137" name="Object 19"/>
            <p:cNvGraphicFramePr>
              <a:graphicFrameLocks noChangeAspect="1"/>
            </p:cNvGraphicFramePr>
            <p:nvPr/>
          </p:nvGraphicFramePr>
          <p:xfrm>
            <a:off x="2832" y="3312"/>
            <a:ext cx="2208" cy="552"/>
          </p:xfrm>
          <a:graphic>
            <a:graphicData uri="http://schemas.openxmlformats.org/presentationml/2006/ole">
              <mc:AlternateContent xmlns:mc="http://schemas.openxmlformats.org/markup-compatibility/2006">
                <mc:Choice xmlns:v="urn:schemas-microsoft-com:vml" Requires="v">
                  <p:oleObj spid="_x0000_s541720" name="Equation" r:id="rId15" imgW="1866900" imgH="469900" progId="Equation.DSMT4">
                    <p:embed/>
                  </p:oleObj>
                </mc:Choice>
                <mc:Fallback>
                  <p:oleObj name="Equation" r:id="rId15" imgW="1866900" imgH="4699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2" y="3312"/>
                          <a:ext cx="2208"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8" name="Text Box 20"/>
            <p:cNvSpPr txBox="1">
              <a:spLocks noChangeArrowheads="1"/>
            </p:cNvSpPr>
            <p:nvPr/>
          </p:nvSpPr>
          <p:spPr bwMode="auto">
            <a:xfrm>
              <a:off x="314" y="3408"/>
              <a:ext cx="607"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100">
                  <a:solidFill>
                    <a:schemeClr val="tx2"/>
                  </a:solidFill>
                  <a:latin typeface="Arial" panose="020B0604020202020204" pitchFamily="34" charset="0"/>
                  <a:ea typeface="楷体_GB2312" pitchFamily="49" charset="-122"/>
                </a:rPr>
                <a:t>定义</a:t>
              </a:r>
            </a:p>
          </p:txBody>
        </p:sp>
        <p:graphicFrame>
          <p:nvGraphicFramePr>
            <p:cNvPr id="48139" name="Object 21"/>
            <p:cNvGraphicFramePr>
              <a:graphicFrameLocks noChangeAspect="1"/>
            </p:cNvGraphicFramePr>
            <p:nvPr/>
          </p:nvGraphicFramePr>
          <p:xfrm>
            <a:off x="960" y="3299"/>
            <a:ext cx="1008" cy="637"/>
          </p:xfrm>
          <a:graphic>
            <a:graphicData uri="http://schemas.openxmlformats.org/presentationml/2006/ole">
              <mc:AlternateContent xmlns:mc="http://schemas.openxmlformats.org/markup-compatibility/2006">
                <mc:Choice xmlns:v="urn:schemas-microsoft-com:vml" Requires="v">
                  <p:oleObj spid="_x0000_s541721" name="Equation" r:id="rId17" imgW="723586" imgH="457002" progId="Equation.DSMT4">
                    <p:embed/>
                  </p:oleObj>
                </mc:Choice>
                <mc:Fallback>
                  <p:oleObj name="Equation" r:id="rId17" imgW="723586" imgH="45700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0" y="3299"/>
                          <a:ext cx="1008"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40" name="AutoShape 22"/>
            <p:cNvSpPr>
              <a:spLocks noChangeArrowheads="1"/>
            </p:cNvSpPr>
            <p:nvPr/>
          </p:nvSpPr>
          <p:spPr bwMode="auto">
            <a:xfrm>
              <a:off x="2160" y="3504"/>
              <a:ext cx="576" cy="192"/>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3328909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42730"/>
                                        </p:tgtEl>
                                        <p:attrNameLst>
                                          <p:attrName>style.visibility</p:attrName>
                                        </p:attrNameLst>
                                      </p:cBhvr>
                                      <p:to>
                                        <p:strVal val="visible"/>
                                      </p:to>
                                    </p:set>
                                    <p:anim calcmode="lin" valueType="num">
                                      <p:cBhvr additive="base">
                                        <p:cTn id="7" dur="500" fill="hold"/>
                                        <p:tgtEl>
                                          <p:spTgt spid="542730"/>
                                        </p:tgtEl>
                                        <p:attrNameLst>
                                          <p:attrName>ppt_x</p:attrName>
                                        </p:attrNameLst>
                                      </p:cBhvr>
                                      <p:tavLst>
                                        <p:tav tm="0">
                                          <p:val>
                                            <p:strVal val="1+#ppt_w/2"/>
                                          </p:val>
                                        </p:tav>
                                        <p:tav tm="100000">
                                          <p:val>
                                            <p:strVal val="#ppt_x"/>
                                          </p:val>
                                        </p:tav>
                                      </p:tavLst>
                                    </p:anim>
                                    <p:anim calcmode="lin" valueType="num">
                                      <p:cBhvr additive="base">
                                        <p:cTn id="8" dur="500" fill="hold"/>
                                        <p:tgtEl>
                                          <p:spTgt spid="5427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42734"/>
                                        </p:tgtEl>
                                        <p:attrNameLst>
                                          <p:attrName>style.visibility</p:attrName>
                                        </p:attrNameLst>
                                      </p:cBhvr>
                                      <p:to>
                                        <p:strVal val="visible"/>
                                      </p:to>
                                    </p:set>
                                    <p:anim calcmode="lin" valueType="num">
                                      <p:cBhvr additive="base">
                                        <p:cTn id="13" dur="500" fill="hold"/>
                                        <p:tgtEl>
                                          <p:spTgt spid="542734"/>
                                        </p:tgtEl>
                                        <p:attrNameLst>
                                          <p:attrName>ppt_x</p:attrName>
                                        </p:attrNameLst>
                                      </p:cBhvr>
                                      <p:tavLst>
                                        <p:tav tm="0">
                                          <p:val>
                                            <p:strVal val="1+#ppt_w/2"/>
                                          </p:val>
                                        </p:tav>
                                        <p:tav tm="100000">
                                          <p:val>
                                            <p:strVal val="#ppt_x"/>
                                          </p:val>
                                        </p:tav>
                                      </p:tavLst>
                                    </p:anim>
                                    <p:anim calcmode="lin" valueType="num">
                                      <p:cBhvr additive="base">
                                        <p:cTn id="14" dur="500" fill="hold"/>
                                        <p:tgtEl>
                                          <p:spTgt spid="54273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542738"/>
                                        </p:tgtEl>
                                        <p:attrNameLst>
                                          <p:attrName>style.visibility</p:attrName>
                                        </p:attrNameLst>
                                      </p:cBhvr>
                                      <p:to>
                                        <p:strVal val="visible"/>
                                      </p:to>
                                    </p:set>
                                    <p:anim calcmode="lin" valueType="num">
                                      <p:cBhvr additive="base">
                                        <p:cTn id="19" dur="500" fill="hold"/>
                                        <p:tgtEl>
                                          <p:spTgt spid="542738"/>
                                        </p:tgtEl>
                                        <p:attrNameLst>
                                          <p:attrName>ppt_x</p:attrName>
                                        </p:attrNameLst>
                                      </p:cBhvr>
                                      <p:tavLst>
                                        <p:tav tm="0">
                                          <p:val>
                                            <p:strVal val="1+#ppt_w/2"/>
                                          </p:val>
                                        </p:tav>
                                        <p:tav tm="100000">
                                          <p:val>
                                            <p:strVal val="#ppt_x"/>
                                          </p:val>
                                        </p:tav>
                                      </p:tavLst>
                                    </p:anim>
                                    <p:anim calcmode="lin" valueType="num">
                                      <p:cBhvr additive="base">
                                        <p:cTn id="20" dur="500" fill="hold"/>
                                        <p:tgtEl>
                                          <p:spTgt spid="54273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542737"/>
                                        </p:tgtEl>
                                        <p:attrNameLst>
                                          <p:attrName>style.visibility</p:attrName>
                                        </p:attrNameLst>
                                      </p:cBhvr>
                                      <p:to>
                                        <p:strVal val="visible"/>
                                      </p:to>
                                    </p:set>
                                    <p:anim calcmode="lin" valueType="num">
                                      <p:cBhvr additive="base">
                                        <p:cTn id="25" dur="500" fill="hold"/>
                                        <p:tgtEl>
                                          <p:spTgt spid="542737"/>
                                        </p:tgtEl>
                                        <p:attrNameLst>
                                          <p:attrName>ppt_x</p:attrName>
                                        </p:attrNameLst>
                                      </p:cBhvr>
                                      <p:tavLst>
                                        <p:tav tm="0">
                                          <p:val>
                                            <p:strVal val="1+#ppt_w/2"/>
                                          </p:val>
                                        </p:tav>
                                        <p:tav tm="100000">
                                          <p:val>
                                            <p:strVal val="#ppt_x"/>
                                          </p:val>
                                        </p:tav>
                                      </p:tavLst>
                                    </p:anim>
                                    <p:anim calcmode="lin" valueType="num">
                                      <p:cBhvr additive="base">
                                        <p:cTn id="26" dur="500" fill="hold"/>
                                        <p:tgtEl>
                                          <p:spTgt spid="54273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542743"/>
                                        </p:tgtEl>
                                        <p:attrNameLst>
                                          <p:attrName>style.visibility</p:attrName>
                                        </p:attrNameLst>
                                      </p:cBhvr>
                                      <p:to>
                                        <p:strVal val="visible"/>
                                      </p:to>
                                    </p:set>
                                    <p:anim calcmode="lin" valueType="num">
                                      <p:cBhvr additive="base">
                                        <p:cTn id="31" dur="500" fill="hold"/>
                                        <p:tgtEl>
                                          <p:spTgt spid="542743"/>
                                        </p:tgtEl>
                                        <p:attrNameLst>
                                          <p:attrName>ppt_x</p:attrName>
                                        </p:attrNameLst>
                                      </p:cBhvr>
                                      <p:tavLst>
                                        <p:tav tm="0">
                                          <p:val>
                                            <p:strVal val="1+#ppt_w/2"/>
                                          </p:val>
                                        </p:tav>
                                        <p:tav tm="100000">
                                          <p:val>
                                            <p:strVal val="#ppt_x"/>
                                          </p:val>
                                        </p:tav>
                                      </p:tavLst>
                                    </p:anim>
                                    <p:anim calcmode="lin" valueType="num">
                                      <p:cBhvr additive="base">
                                        <p:cTn id="32" dur="500" fill="hold"/>
                                        <p:tgtEl>
                                          <p:spTgt spid="5427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5"/>
          <p:cNvGraphicFramePr>
            <a:graphicFrameLocks noChangeAspect="1"/>
          </p:cNvGraphicFramePr>
          <p:nvPr/>
        </p:nvGraphicFramePr>
        <p:xfrm>
          <a:off x="4229101" y="1714500"/>
          <a:ext cx="2664619" cy="657225"/>
        </p:xfrm>
        <a:graphic>
          <a:graphicData uri="http://schemas.openxmlformats.org/presentationml/2006/ole">
            <mc:AlternateContent xmlns:mc="http://schemas.openxmlformats.org/markup-compatibility/2006">
              <mc:Choice xmlns:v="urn:schemas-microsoft-com:vml" Requires="v">
                <p:oleObj spid="_x0000_s542728" name="Equation" r:id="rId3" imgW="1892300" imgH="469900" progId="Equation.DSMT4">
                  <p:embed/>
                </p:oleObj>
              </mc:Choice>
              <mc:Fallback>
                <p:oleObj name="Equation" r:id="rId3" imgW="1892300" imgH="4699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1" y="1714500"/>
                        <a:ext cx="2664619"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5" name="Object 7"/>
          <p:cNvGraphicFramePr>
            <a:graphicFrameLocks noChangeAspect="1"/>
          </p:cNvGraphicFramePr>
          <p:nvPr/>
        </p:nvGraphicFramePr>
        <p:xfrm>
          <a:off x="2286000" y="1657350"/>
          <a:ext cx="1200150" cy="758429"/>
        </p:xfrm>
        <a:graphic>
          <a:graphicData uri="http://schemas.openxmlformats.org/presentationml/2006/ole">
            <mc:AlternateContent xmlns:mc="http://schemas.openxmlformats.org/markup-compatibility/2006">
              <mc:Choice xmlns:v="urn:schemas-microsoft-com:vml" Requires="v">
                <p:oleObj spid="_x0000_s542729" name="Equation" r:id="rId5" imgW="723586" imgH="457002" progId="Equation.DSMT4">
                  <p:embed/>
                </p:oleObj>
              </mc:Choice>
              <mc:Fallback>
                <p:oleObj name="Equation" r:id="rId5" imgW="723586" imgH="45700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1657350"/>
                        <a:ext cx="1200150" cy="758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6" name="Rectangle 9"/>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sp>
        <p:nvSpPr>
          <p:cNvPr id="49157" name="Rectangle 12"/>
          <p:cNvSpPr>
            <a:spLocks noChangeArrowheads="1"/>
          </p:cNvSpPr>
          <p:nvPr/>
        </p:nvSpPr>
        <p:spPr bwMode="auto">
          <a:xfrm>
            <a:off x="1371600" y="2586039"/>
            <a:ext cx="657225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zh-CN" sz="1800">
                <a:solidFill>
                  <a:schemeClr val="tx2"/>
                </a:solidFill>
                <a:latin typeface="Arial" panose="020B0604020202020204" pitchFamily="34" charset="0"/>
                <a:ea typeface="宋体" panose="02010600030101010101" pitchFamily="2" charset="-122"/>
              </a:rPr>
              <a:t>M2</a:t>
            </a:r>
            <a:r>
              <a:rPr lang="zh-CN" altLang="en-US" sz="1800">
                <a:solidFill>
                  <a:schemeClr val="tx2"/>
                </a:solidFill>
                <a:latin typeface="Arial" panose="020B0604020202020204" pitchFamily="34" charset="0"/>
                <a:ea typeface="宋体" panose="02010600030101010101" pitchFamily="2" charset="-122"/>
              </a:rPr>
              <a:t>是声光介质的物理参数组合，是由介质本身性质决定的量， </a:t>
            </a:r>
          </a:p>
          <a:p>
            <a:pPr eaLnBrk="1" hangingPunct="1">
              <a:buFont typeface="Wingdings" panose="05000000000000000000" pitchFamily="2" charset="2"/>
              <a:buNone/>
            </a:pPr>
            <a:r>
              <a:rPr lang="zh-CN" altLang="en-US" sz="1800">
                <a:solidFill>
                  <a:schemeClr val="tx2"/>
                </a:solidFill>
                <a:latin typeface="Arial" panose="020B0604020202020204" pitchFamily="34" charset="0"/>
                <a:ea typeface="宋体" panose="02010600030101010101" pitchFamily="2" charset="-122"/>
              </a:rPr>
              <a:t>称为声光材料的品质因数（或声光优质指标）。</a:t>
            </a:r>
          </a:p>
        </p:txBody>
      </p:sp>
      <p:sp>
        <p:nvSpPr>
          <p:cNvPr id="544781" name="Rectangle 13"/>
          <p:cNvSpPr>
            <a:spLocks noChangeArrowheads="1"/>
          </p:cNvSpPr>
          <p:nvPr/>
        </p:nvSpPr>
        <p:spPr bwMode="auto">
          <a:xfrm>
            <a:off x="1346538" y="3383758"/>
            <a:ext cx="63129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在当超声功率</a:t>
            </a:r>
            <a:r>
              <a:rPr lang="en-US" altLang="zh-CN" sz="1800">
                <a:latin typeface="Arial" panose="020B0604020202020204" pitchFamily="34" charset="0"/>
                <a:ea typeface="宋体" panose="02010600030101010101" pitchFamily="2" charset="-122"/>
              </a:rPr>
              <a:t>P</a:t>
            </a:r>
            <a:r>
              <a:rPr lang="en-US" altLang="zh-CN" sz="1800" baseline="-25000">
                <a:latin typeface="Arial" panose="020B0604020202020204" pitchFamily="34" charset="0"/>
                <a:ea typeface="宋体" panose="02010600030101010101" pitchFamily="2" charset="-122"/>
              </a:rPr>
              <a:t>s</a:t>
            </a:r>
            <a:r>
              <a:rPr lang="zh-CN" altLang="en-US" sz="1800">
                <a:latin typeface="Arial" panose="020B0604020202020204" pitchFamily="34" charset="0"/>
                <a:ea typeface="宋体" panose="02010600030101010101" pitchFamily="2" charset="-122"/>
              </a:rPr>
              <a:t>一定时，欲使衍射光强大，则应选择</a:t>
            </a:r>
            <a:r>
              <a:rPr lang="en-US" altLang="zh-CN" sz="1800">
                <a:latin typeface="Arial" panose="020B0604020202020204" pitchFamily="34" charset="0"/>
                <a:ea typeface="宋体" panose="02010600030101010101" pitchFamily="2" charset="-122"/>
              </a:rPr>
              <a:t>M</a:t>
            </a:r>
            <a:r>
              <a:rPr lang="en-US" altLang="zh-CN" sz="1800" baseline="-25000">
                <a:latin typeface="Arial" panose="020B0604020202020204" pitchFamily="34" charset="0"/>
                <a:ea typeface="宋体" panose="02010600030101010101" pitchFamily="2" charset="-122"/>
              </a:rPr>
              <a:t>2</a:t>
            </a:r>
            <a:r>
              <a:rPr lang="zh-CN" altLang="en-US" sz="1800">
                <a:latin typeface="Arial" panose="020B0604020202020204" pitchFamily="34" charset="0"/>
                <a:ea typeface="宋体" panose="02010600030101010101" pitchFamily="2" charset="-122"/>
              </a:rPr>
              <a:t>大  </a:t>
            </a:r>
          </a:p>
          <a:p>
            <a:pPr eaLnBrk="1" hangingPunct="1">
              <a:spcBef>
                <a:spcPct val="0"/>
              </a:spcBef>
              <a:buClr>
                <a:srgbClr val="FF0000"/>
              </a:buClr>
              <a:buFont typeface="Wingdings" panose="05000000000000000000" pitchFamily="2" charset="2"/>
              <a:buNone/>
            </a:pPr>
            <a:r>
              <a:rPr lang="zh-CN" altLang="en-US" sz="1800">
                <a:latin typeface="Arial" panose="020B0604020202020204" pitchFamily="34" charset="0"/>
                <a:ea typeface="宋体" panose="02010600030101010101" pitchFamily="2" charset="-122"/>
              </a:rPr>
              <a:t>   的材料，并且把换能器做成长而窄，即</a:t>
            </a:r>
            <a:r>
              <a:rPr lang="en-US" altLang="zh-CN" sz="1800">
                <a:latin typeface="Arial" panose="020B0604020202020204" pitchFamily="34" charset="0"/>
                <a:ea typeface="宋体" panose="02010600030101010101" pitchFamily="2" charset="-122"/>
              </a:rPr>
              <a:t>L</a:t>
            </a:r>
            <a:r>
              <a:rPr lang="zh-CN" altLang="en-US" sz="1800">
                <a:latin typeface="Arial" panose="020B0604020202020204" pitchFamily="34" charset="0"/>
                <a:ea typeface="宋体" panose="02010600030101010101" pitchFamily="2" charset="-122"/>
              </a:rPr>
              <a:t>大</a:t>
            </a:r>
            <a:r>
              <a:rPr lang="en-US" altLang="zh-CN" sz="1800">
                <a:latin typeface="Arial" panose="020B0604020202020204" pitchFamily="34" charset="0"/>
                <a:ea typeface="宋体" panose="02010600030101010101" pitchFamily="2" charset="-122"/>
              </a:rPr>
              <a:t>H</a:t>
            </a:r>
            <a:r>
              <a:rPr lang="zh-CN" altLang="en-US" sz="1800">
                <a:latin typeface="Arial" panose="020B0604020202020204" pitchFamily="34" charset="0"/>
                <a:ea typeface="宋体" panose="02010600030101010101" pitchFamily="2" charset="-122"/>
              </a:rPr>
              <a:t>小的形式。</a:t>
            </a:r>
          </a:p>
        </p:txBody>
      </p:sp>
      <p:grpSp>
        <p:nvGrpSpPr>
          <p:cNvPr id="544783" name="Group 15"/>
          <p:cNvGrpSpPr>
            <a:grpSpLocks/>
          </p:cNvGrpSpPr>
          <p:nvPr/>
        </p:nvGrpSpPr>
        <p:grpSpPr bwMode="auto">
          <a:xfrm>
            <a:off x="1313260" y="4140995"/>
            <a:ext cx="6519863" cy="659606"/>
            <a:chOff x="143" y="2566"/>
            <a:chExt cx="5476" cy="554"/>
          </a:xfrm>
        </p:grpSpPr>
        <p:graphicFrame>
          <p:nvGraphicFramePr>
            <p:cNvPr id="49161" name="Object 11"/>
            <p:cNvGraphicFramePr>
              <a:graphicFrameLocks noChangeAspect="1"/>
            </p:cNvGraphicFramePr>
            <p:nvPr/>
          </p:nvGraphicFramePr>
          <p:xfrm>
            <a:off x="2325" y="2566"/>
            <a:ext cx="1523" cy="554"/>
          </p:xfrm>
          <a:graphic>
            <a:graphicData uri="http://schemas.openxmlformats.org/presentationml/2006/ole">
              <mc:AlternateContent xmlns:mc="http://schemas.openxmlformats.org/markup-compatibility/2006">
                <mc:Choice xmlns:v="urn:schemas-microsoft-com:vml" Requires="v">
                  <p:oleObj spid="_x0000_s542730" name="Equation" r:id="rId7" imgW="1257300" imgH="457200" progId="Equation.DSMT4">
                    <p:embed/>
                  </p:oleObj>
                </mc:Choice>
                <mc:Fallback>
                  <p:oleObj name="Equation" r:id="rId7" imgW="125730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5" y="2566"/>
                          <a:ext cx="1523" cy="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2" name="Rectangle 14"/>
            <p:cNvSpPr>
              <a:spLocks noChangeArrowheads="1"/>
            </p:cNvSpPr>
            <p:nvPr/>
          </p:nvSpPr>
          <p:spPr bwMode="auto">
            <a:xfrm>
              <a:off x="143" y="2704"/>
              <a:ext cx="547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当超声功率足够大，使                             时，</a:t>
              </a:r>
              <a:r>
                <a:rPr lang="en-US" altLang="zh-CN" sz="1800">
                  <a:latin typeface="Arial" panose="020B0604020202020204" pitchFamily="34" charset="0"/>
                  <a:ea typeface="宋体" panose="02010600030101010101" pitchFamily="2" charset="-122"/>
                </a:rPr>
                <a:t>I</a:t>
              </a:r>
              <a:r>
                <a:rPr lang="en-US" altLang="zh-CN" sz="1800" baseline="-25000">
                  <a:latin typeface="Arial" panose="020B0604020202020204" pitchFamily="34" charset="0"/>
                  <a:ea typeface="宋体" panose="02010600030101010101" pitchFamily="2" charset="-122"/>
                </a:rPr>
                <a:t>1</a:t>
              </a:r>
              <a:r>
                <a:rPr lang="en-US" altLang="zh-CN" sz="1800">
                  <a:latin typeface="Arial" panose="020B0604020202020204" pitchFamily="34" charset="0"/>
                  <a:ea typeface="宋体" panose="02010600030101010101" pitchFamily="2" charset="-122"/>
                </a:rPr>
                <a:t>/I</a:t>
              </a:r>
              <a:r>
                <a:rPr lang="en-US" altLang="zh-CN" sz="1800" baseline="-25000">
                  <a:latin typeface="Arial" panose="020B0604020202020204" pitchFamily="34" charset="0"/>
                  <a:ea typeface="宋体" panose="02010600030101010101" pitchFamily="2" charset="-122"/>
                </a:rPr>
                <a:t>i</a:t>
              </a:r>
              <a:r>
                <a:rPr lang="en-US" altLang="zh-CN" sz="1800">
                  <a:latin typeface="Arial" panose="020B0604020202020204" pitchFamily="34" charset="0"/>
                  <a:ea typeface="宋体" panose="02010600030101010101" pitchFamily="2" charset="-122"/>
                </a:rPr>
                <a:t>=100%</a:t>
              </a:r>
              <a:r>
                <a:rPr lang="zh-CN" altLang="en-US" sz="1800">
                  <a:latin typeface="Arial" panose="020B0604020202020204" pitchFamily="34" charset="0"/>
                  <a:ea typeface="宋体" panose="02010600030101010101" pitchFamily="2" charset="-122"/>
                </a:rPr>
                <a:t>。    </a:t>
              </a:r>
            </a:p>
          </p:txBody>
        </p:sp>
      </p:grpSp>
      <p:sp>
        <p:nvSpPr>
          <p:cNvPr id="544785" name="Rectangle 17"/>
          <p:cNvSpPr>
            <a:spLocks noChangeArrowheads="1"/>
          </p:cNvSpPr>
          <p:nvPr/>
        </p:nvSpPr>
        <p:spPr bwMode="auto">
          <a:xfrm>
            <a:off x="1371600" y="4985149"/>
            <a:ext cx="651510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0000"/>
              </a:buClr>
              <a:buFont typeface="Wingdings" panose="05000000000000000000" pitchFamily="2" charset="2"/>
              <a:buChar char="Ø"/>
            </a:pPr>
            <a:r>
              <a:rPr lang="zh-CN" altLang="en-US" sz="1800">
                <a:latin typeface="Arial" panose="020B0604020202020204" pitchFamily="34" charset="0"/>
                <a:ea typeface="宋体" panose="02010600030101010101" pitchFamily="2" charset="-122"/>
              </a:rPr>
              <a:t>当</a:t>
            </a:r>
            <a:r>
              <a:rPr lang="en-US" altLang="zh-CN" sz="1800">
                <a:latin typeface="Arial" panose="020B0604020202020204" pitchFamily="34" charset="0"/>
                <a:ea typeface="宋体" panose="02010600030101010101" pitchFamily="2" charset="-122"/>
              </a:rPr>
              <a:t>P</a:t>
            </a:r>
            <a:r>
              <a:rPr lang="en-US" altLang="zh-CN" sz="1800" baseline="-25000">
                <a:latin typeface="Arial" panose="020B0604020202020204" pitchFamily="34" charset="0"/>
                <a:ea typeface="宋体" panose="02010600030101010101" pitchFamily="2" charset="-122"/>
              </a:rPr>
              <a:t>s</a:t>
            </a:r>
            <a:r>
              <a:rPr lang="zh-CN" altLang="en-US" sz="1800">
                <a:latin typeface="Arial" panose="020B0604020202020204" pitchFamily="34" charset="0"/>
                <a:ea typeface="宋体" panose="02010600030101010101" pitchFamily="2" charset="-122"/>
              </a:rPr>
              <a:t>改变时，</a:t>
            </a:r>
            <a:r>
              <a:rPr lang="en-US" altLang="zh-CN" sz="1800">
                <a:latin typeface="Arial" panose="020B0604020202020204" pitchFamily="34" charset="0"/>
                <a:ea typeface="宋体" panose="02010600030101010101" pitchFamily="2" charset="-122"/>
              </a:rPr>
              <a:t>I</a:t>
            </a:r>
            <a:r>
              <a:rPr lang="en-US" altLang="zh-CN" sz="1800" baseline="-25000">
                <a:latin typeface="Arial" panose="020B0604020202020204" pitchFamily="34" charset="0"/>
                <a:ea typeface="宋体" panose="02010600030101010101" pitchFamily="2" charset="-122"/>
              </a:rPr>
              <a:t>1</a:t>
            </a:r>
            <a:r>
              <a:rPr lang="en-US" altLang="zh-CN" sz="1800">
                <a:latin typeface="Arial" panose="020B0604020202020204" pitchFamily="34" charset="0"/>
                <a:ea typeface="宋体" panose="02010600030101010101" pitchFamily="2" charset="-122"/>
              </a:rPr>
              <a:t>/I</a:t>
            </a:r>
            <a:r>
              <a:rPr lang="en-US" altLang="zh-CN" sz="1800" baseline="-25000">
                <a:latin typeface="Arial" panose="020B0604020202020204" pitchFamily="34" charset="0"/>
                <a:ea typeface="宋体" panose="02010600030101010101" pitchFamily="2" charset="-122"/>
              </a:rPr>
              <a:t>i</a:t>
            </a:r>
            <a:r>
              <a:rPr lang="zh-CN" altLang="en-US" sz="1800">
                <a:latin typeface="Arial" panose="020B0604020202020204" pitchFamily="34" charset="0"/>
                <a:ea typeface="宋体" panose="02010600030101010101" pitchFamily="2" charset="-122"/>
              </a:rPr>
              <a:t>也随之改变，因而通过控制</a:t>
            </a:r>
            <a:r>
              <a:rPr lang="en-US" altLang="zh-CN" sz="1800">
                <a:latin typeface="Arial" panose="020B0604020202020204" pitchFamily="34" charset="0"/>
                <a:ea typeface="宋体" panose="02010600030101010101" pitchFamily="2" charset="-122"/>
              </a:rPr>
              <a:t>P</a:t>
            </a:r>
            <a:r>
              <a:rPr lang="en-US" altLang="zh-CN" sz="1800" baseline="-25000">
                <a:latin typeface="Arial" panose="020B0604020202020204" pitchFamily="34" charset="0"/>
                <a:ea typeface="宋体" panose="02010600030101010101" pitchFamily="2" charset="-122"/>
              </a:rPr>
              <a:t>s</a:t>
            </a:r>
            <a:r>
              <a:rPr lang="zh-CN" altLang="en-US" sz="1800">
                <a:latin typeface="Arial" panose="020B0604020202020204" pitchFamily="34" charset="0"/>
                <a:ea typeface="宋体" panose="02010600030101010101" pitchFamily="2" charset="-122"/>
              </a:rPr>
              <a:t>，即控制加在  </a:t>
            </a:r>
          </a:p>
          <a:p>
            <a:pPr eaLnBrk="1" hangingPunct="1">
              <a:buFont typeface="Wingdings" panose="05000000000000000000" pitchFamily="2" charset="2"/>
              <a:buNone/>
            </a:pPr>
            <a:r>
              <a:rPr lang="zh-CN" altLang="en-US" sz="1800">
                <a:latin typeface="Arial" panose="020B0604020202020204" pitchFamily="34" charset="0"/>
                <a:ea typeface="宋体" panose="02010600030101010101" pitchFamily="2" charset="-122"/>
              </a:rPr>
              <a:t>   电声转换器上的功率，就可以控制衍射光强，实现</a:t>
            </a:r>
            <a:r>
              <a:rPr lang="zh-CN" altLang="en-US" sz="1800" b="1">
                <a:solidFill>
                  <a:srgbClr val="FF0000"/>
                </a:solidFill>
                <a:latin typeface="Arial" panose="020B0604020202020204" pitchFamily="34" charset="0"/>
                <a:ea typeface="宋体" panose="02010600030101010101" pitchFamily="2" charset="-122"/>
              </a:rPr>
              <a:t>声光调制</a:t>
            </a:r>
            <a:r>
              <a:rPr lang="zh-CN" altLang="en-US" sz="1800">
                <a:latin typeface="Arial" panose="020B0604020202020204" pitchFamily="34" charset="0"/>
                <a:ea typeface="宋体" panose="02010600030101010101" pitchFamily="2" charset="-122"/>
              </a:rPr>
              <a:t>。  </a:t>
            </a:r>
            <a:r>
              <a:rPr lang="zh-CN" altLang="en-US" sz="1350">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202979301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44781"/>
                                        </p:tgtEl>
                                        <p:attrNameLst>
                                          <p:attrName>style.visibility</p:attrName>
                                        </p:attrNameLst>
                                      </p:cBhvr>
                                      <p:to>
                                        <p:strVal val="visible"/>
                                      </p:to>
                                    </p:set>
                                    <p:anim calcmode="lin" valueType="num">
                                      <p:cBhvr additive="base">
                                        <p:cTn id="7" dur="500" fill="hold"/>
                                        <p:tgtEl>
                                          <p:spTgt spid="544781"/>
                                        </p:tgtEl>
                                        <p:attrNameLst>
                                          <p:attrName>ppt_x</p:attrName>
                                        </p:attrNameLst>
                                      </p:cBhvr>
                                      <p:tavLst>
                                        <p:tav tm="0">
                                          <p:val>
                                            <p:strVal val="1+#ppt_w/2"/>
                                          </p:val>
                                        </p:tav>
                                        <p:tav tm="100000">
                                          <p:val>
                                            <p:strVal val="#ppt_x"/>
                                          </p:val>
                                        </p:tav>
                                      </p:tavLst>
                                    </p:anim>
                                    <p:anim calcmode="lin" valueType="num">
                                      <p:cBhvr additive="base">
                                        <p:cTn id="8" dur="500" fill="hold"/>
                                        <p:tgtEl>
                                          <p:spTgt spid="54478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544783"/>
                                        </p:tgtEl>
                                        <p:attrNameLst>
                                          <p:attrName>style.visibility</p:attrName>
                                        </p:attrNameLst>
                                      </p:cBhvr>
                                      <p:to>
                                        <p:strVal val="visible"/>
                                      </p:to>
                                    </p:set>
                                    <p:anim calcmode="lin" valueType="num">
                                      <p:cBhvr additive="base">
                                        <p:cTn id="13" dur="500" fill="hold"/>
                                        <p:tgtEl>
                                          <p:spTgt spid="544783"/>
                                        </p:tgtEl>
                                        <p:attrNameLst>
                                          <p:attrName>ppt_x</p:attrName>
                                        </p:attrNameLst>
                                      </p:cBhvr>
                                      <p:tavLst>
                                        <p:tav tm="0">
                                          <p:val>
                                            <p:strVal val="1+#ppt_w/2"/>
                                          </p:val>
                                        </p:tav>
                                        <p:tav tm="100000">
                                          <p:val>
                                            <p:strVal val="#ppt_x"/>
                                          </p:val>
                                        </p:tav>
                                      </p:tavLst>
                                    </p:anim>
                                    <p:anim calcmode="lin" valueType="num">
                                      <p:cBhvr additive="base">
                                        <p:cTn id="14" dur="500" fill="hold"/>
                                        <p:tgtEl>
                                          <p:spTgt spid="5447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44785"/>
                                        </p:tgtEl>
                                        <p:attrNameLst>
                                          <p:attrName>style.visibility</p:attrName>
                                        </p:attrNameLst>
                                      </p:cBhvr>
                                      <p:to>
                                        <p:strVal val="visible"/>
                                      </p:to>
                                    </p:set>
                                    <p:anim calcmode="lin" valueType="num">
                                      <p:cBhvr additive="base">
                                        <p:cTn id="19" dur="500" fill="hold"/>
                                        <p:tgtEl>
                                          <p:spTgt spid="544785"/>
                                        </p:tgtEl>
                                        <p:attrNameLst>
                                          <p:attrName>ppt_x</p:attrName>
                                        </p:attrNameLst>
                                      </p:cBhvr>
                                      <p:tavLst>
                                        <p:tav tm="0">
                                          <p:val>
                                            <p:strVal val="1+#ppt_w/2"/>
                                          </p:val>
                                        </p:tav>
                                        <p:tav tm="100000">
                                          <p:val>
                                            <p:strVal val="#ppt_x"/>
                                          </p:val>
                                        </p:tav>
                                      </p:tavLst>
                                    </p:anim>
                                    <p:anim calcmode="lin" valueType="num">
                                      <p:cBhvr additive="base">
                                        <p:cTn id="20" dur="500" fill="hold"/>
                                        <p:tgtEl>
                                          <p:spTgt spid="5447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81" grpId="0"/>
      <p:bldP spid="54478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a:noFill/>
        </p:spPr>
        <p:txBody>
          <a:bodyPr/>
          <a:lstStyle/>
          <a:p>
            <a:pPr eaLnBrk="1" hangingPunct="1"/>
            <a:r>
              <a:rPr lang="zh-CN" altLang="en-US" smtClean="0">
                <a:ea typeface="宋体" panose="02010600030101010101" pitchFamily="2" charset="-122"/>
              </a:rPr>
              <a:t>声光互作用的两种类型</a:t>
            </a:r>
          </a:p>
        </p:txBody>
      </p:sp>
      <p:sp>
        <p:nvSpPr>
          <p:cNvPr id="50179" name="Rectangle 5"/>
          <p:cNvSpPr>
            <a:spLocks noChangeArrowheads="1"/>
          </p:cNvSpPr>
          <p:nvPr/>
        </p:nvSpPr>
        <p:spPr bwMode="auto">
          <a:xfrm>
            <a:off x="1314450" y="1714501"/>
            <a:ext cx="56578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pt-BR" sz="2100" b="1">
                <a:solidFill>
                  <a:srgbClr val="CC00CC"/>
                </a:solidFill>
                <a:latin typeface="Arial" panose="020B0604020202020204" pitchFamily="34" charset="0"/>
                <a:ea typeface="宋体" panose="02010600030101010101" pitchFamily="2" charset="-122"/>
              </a:rPr>
              <a:t>区分拉曼</a:t>
            </a:r>
            <a:r>
              <a:rPr lang="pt-BR" altLang="zh-CN" sz="2100" b="1">
                <a:solidFill>
                  <a:srgbClr val="CC00CC"/>
                </a:solidFill>
                <a:latin typeface="Arial" panose="020B0604020202020204" pitchFamily="34" charset="0"/>
                <a:ea typeface="宋体" panose="02010600030101010101" pitchFamily="2" charset="-122"/>
              </a:rPr>
              <a:t>-</a:t>
            </a:r>
            <a:r>
              <a:rPr lang="zh-CN" altLang="pt-BR" sz="2100" b="1">
                <a:solidFill>
                  <a:srgbClr val="CC00CC"/>
                </a:solidFill>
                <a:latin typeface="Arial" panose="020B0604020202020204" pitchFamily="34" charset="0"/>
                <a:ea typeface="宋体" panose="02010600030101010101" pitchFamily="2" charset="-122"/>
              </a:rPr>
              <a:t>纳斯衍射和布拉格衍射的定量标准   </a:t>
            </a:r>
          </a:p>
        </p:txBody>
      </p:sp>
      <p:sp>
        <p:nvSpPr>
          <p:cNvPr id="50180" name="Text Box 6"/>
          <p:cNvSpPr txBox="1">
            <a:spLocks noChangeArrowheads="1"/>
          </p:cNvSpPr>
          <p:nvPr/>
        </p:nvSpPr>
        <p:spPr bwMode="auto">
          <a:xfrm>
            <a:off x="1362806" y="2144317"/>
            <a:ext cx="62632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800">
                <a:latin typeface="Arial" panose="020B0604020202020204" pitchFamily="34" charset="0"/>
                <a:ea typeface="宋体" panose="02010600030101010101" pitchFamily="2" charset="-122"/>
              </a:rPr>
              <a:t>理论上，拉曼</a:t>
            </a:r>
            <a:r>
              <a:rPr lang="en-US" altLang="zh-CN" sz="1800">
                <a:latin typeface="Arial" panose="020B0604020202020204" pitchFamily="34" charset="0"/>
                <a:ea typeface="宋体" panose="02010600030101010101" pitchFamily="2" charset="-122"/>
              </a:rPr>
              <a:t>-</a:t>
            </a:r>
            <a:r>
              <a:rPr lang="zh-CN" altLang="en-US" sz="1800">
                <a:latin typeface="Arial" panose="020B0604020202020204" pitchFamily="34" charset="0"/>
                <a:ea typeface="宋体" panose="02010600030101010101" pitchFamily="2" charset="-122"/>
              </a:rPr>
              <a:t>纳斯衍射和布拉格衍射是改变声光衍射参数时</a:t>
            </a:r>
          </a:p>
          <a:p>
            <a:pPr eaLnBrk="1" hangingPunct="1">
              <a:spcBef>
                <a:spcPct val="0"/>
              </a:spcBef>
              <a:buClrTx/>
              <a:buFontTx/>
              <a:buNone/>
            </a:pPr>
            <a:r>
              <a:rPr lang="zh-CN" altLang="en-US" sz="1800">
                <a:latin typeface="Arial" panose="020B0604020202020204" pitchFamily="34" charset="0"/>
                <a:ea typeface="宋体" panose="02010600030101010101" pitchFamily="2" charset="-122"/>
              </a:rPr>
              <a:t>              出现的两种极端情况。</a:t>
            </a:r>
          </a:p>
        </p:txBody>
      </p:sp>
      <p:grpSp>
        <p:nvGrpSpPr>
          <p:cNvPr id="536597" name="Group 21"/>
          <p:cNvGrpSpPr>
            <a:grpSpLocks/>
          </p:cNvGrpSpPr>
          <p:nvPr/>
        </p:nvGrpSpPr>
        <p:grpSpPr bwMode="auto">
          <a:xfrm>
            <a:off x="1629967" y="2743201"/>
            <a:ext cx="4942285" cy="436960"/>
            <a:chOff x="697" y="1632"/>
            <a:chExt cx="4151" cy="367"/>
          </a:xfrm>
        </p:grpSpPr>
        <p:sp>
          <p:nvSpPr>
            <p:cNvPr id="50195" name="Text Box 7"/>
            <p:cNvSpPr txBox="1">
              <a:spLocks noChangeArrowheads="1"/>
            </p:cNvSpPr>
            <p:nvPr/>
          </p:nvSpPr>
          <p:spPr bwMode="auto">
            <a:xfrm>
              <a:off x="697" y="1648"/>
              <a:ext cx="93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chemeClr val="tx2"/>
                  </a:solidFill>
                  <a:latin typeface="Arial" panose="020B0604020202020204" pitchFamily="34" charset="0"/>
                  <a:ea typeface="黑体" panose="02010609060101010101" pitchFamily="49" charset="-122"/>
                </a:rPr>
                <a:t>引入参数</a:t>
              </a:r>
            </a:p>
          </p:txBody>
        </p:sp>
        <p:graphicFrame>
          <p:nvGraphicFramePr>
            <p:cNvPr id="50196" name="Object 8"/>
            <p:cNvGraphicFramePr>
              <a:graphicFrameLocks noChangeAspect="1"/>
            </p:cNvGraphicFramePr>
            <p:nvPr/>
          </p:nvGraphicFramePr>
          <p:xfrm>
            <a:off x="1594" y="1632"/>
            <a:ext cx="3254" cy="367"/>
          </p:xfrm>
          <a:graphic>
            <a:graphicData uri="http://schemas.openxmlformats.org/presentationml/2006/ole">
              <mc:AlternateContent xmlns:mc="http://schemas.openxmlformats.org/markup-compatibility/2006">
                <mc:Choice xmlns:v="urn:schemas-microsoft-com:vml" Requires="v">
                  <p:oleObj spid="_x0000_s543756" name="Equation" r:id="rId3" imgW="2197100" imgH="241300" progId="Equation.DSMT4">
                    <p:embed/>
                  </p:oleObj>
                </mc:Choice>
                <mc:Fallback>
                  <p:oleObj name="Equation" r:id="rId3" imgW="2197100" imgH="24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 y="1632"/>
                          <a:ext cx="3254"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6591" name="Text Box 15"/>
          <p:cNvSpPr txBox="1">
            <a:spLocks noChangeArrowheads="1"/>
          </p:cNvSpPr>
          <p:nvPr/>
        </p:nvSpPr>
        <p:spPr bwMode="auto">
          <a:xfrm>
            <a:off x="2475311" y="3200401"/>
            <a:ext cx="45541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1800">
                <a:latin typeface="Arial" panose="020B0604020202020204" pitchFamily="34" charset="0"/>
                <a:ea typeface="宋体" panose="02010600030101010101" pitchFamily="2" charset="-122"/>
              </a:rPr>
              <a:t>当</a:t>
            </a:r>
            <a:r>
              <a:rPr lang="en-US" altLang="zh-CN" sz="1800">
                <a:latin typeface="Arial" panose="020B0604020202020204" pitchFamily="34" charset="0"/>
                <a:ea typeface="宋体" panose="02010600030101010101" pitchFamily="2" charset="-122"/>
              </a:rPr>
              <a:t>L</a:t>
            </a:r>
            <a:r>
              <a:rPr lang="zh-CN" altLang="en-US" sz="1800">
                <a:latin typeface="Arial" panose="020B0604020202020204" pitchFamily="34" charset="0"/>
                <a:ea typeface="宋体" panose="02010600030101010101" pitchFamily="2" charset="-122"/>
              </a:rPr>
              <a:t>小且</a:t>
            </a:r>
            <a:r>
              <a:rPr lang="el-GR" altLang="zh-CN" sz="1800">
                <a:latin typeface="Times New Roman" panose="02020603050405020304" pitchFamily="18" charset="0"/>
                <a:cs typeface="Arial" panose="020B0604020202020204" pitchFamily="34" charset="0"/>
              </a:rPr>
              <a:t>λ</a:t>
            </a:r>
            <a:r>
              <a:rPr lang="en-US" altLang="zh-CN" sz="1800" baseline="-25000">
                <a:latin typeface="Times New Roman" panose="02020603050405020304" pitchFamily="18" charset="0"/>
                <a:ea typeface="宋体" panose="02010600030101010101" pitchFamily="2" charset="-122"/>
                <a:cs typeface="Arial" panose="020B0604020202020204" pitchFamily="34" charset="0"/>
              </a:rPr>
              <a:t>s</a:t>
            </a:r>
            <a:r>
              <a:rPr lang="zh-CN" altLang="en-US" sz="1800">
                <a:latin typeface="Times New Roman" panose="02020603050405020304" pitchFamily="18" charset="0"/>
                <a:ea typeface="宋体" panose="02010600030101010101" pitchFamily="2" charset="-122"/>
                <a:cs typeface="Arial" panose="020B0604020202020204" pitchFamily="34" charset="0"/>
              </a:rPr>
              <a:t>大</a:t>
            </a:r>
            <a:r>
              <a:rPr lang="en-US" altLang="zh-CN" sz="1800">
                <a:latin typeface="Times New Roman" panose="02020603050405020304" pitchFamily="18" charset="0"/>
                <a:ea typeface="宋体" panose="02010600030101010101" pitchFamily="2" charset="-122"/>
                <a:cs typeface="Arial" panose="020B0604020202020204" pitchFamily="34" charset="0"/>
              </a:rPr>
              <a:t>(G&lt;&lt;1)</a:t>
            </a:r>
            <a:r>
              <a:rPr lang="zh-CN" altLang="en-US" sz="1800">
                <a:latin typeface="Times New Roman" panose="02020603050405020304" pitchFamily="18" charset="0"/>
                <a:ea typeface="宋体" panose="02010600030101010101" pitchFamily="2" charset="-122"/>
                <a:cs typeface="Arial" panose="020B0604020202020204" pitchFamily="34" charset="0"/>
              </a:rPr>
              <a:t>时，为拉曼</a:t>
            </a:r>
            <a:r>
              <a:rPr lang="en-US" altLang="zh-CN" sz="1800">
                <a:latin typeface="Times New Roman" panose="02020603050405020304" pitchFamily="18" charset="0"/>
                <a:ea typeface="宋体" panose="02010600030101010101" pitchFamily="2" charset="-122"/>
                <a:cs typeface="Arial" panose="020B0604020202020204" pitchFamily="34" charset="0"/>
              </a:rPr>
              <a:t>-</a:t>
            </a:r>
            <a:r>
              <a:rPr lang="zh-CN" altLang="en-US" sz="1800">
                <a:latin typeface="Times New Roman" panose="02020603050405020304" pitchFamily="18" charset="0"/>
                <a:ea typeface="宋体" panose="02010600030101010101" pitchFamily="2" charset="-122"/>
                <a:cs typeface="Arial" panose="020B0604020202020204" pitchFamily="34" charset="0"/>
              </a:rPr>
              <a:t>纳斯衍射；  </a:t>
            </a:r>
          </a:p>
          <a:p>
            <a:pPr eaLnBrk="1" hangingPunct="1">
              <a:spcBef>
                <a:spcPct val="0"/>
              </a:spcBef>
              <a:buClrTx/>
              <a:buFontTx/>
              <a:buNone/>
            </a:pPr>
            <a:r>
              <a:rPr lang="zh-CN" altLang="el-GR" sz="1800">
                <a:latin typeface="Times New Roman" panose="02020603050405020304" pitchFamily="18" charset="0"/>
                <a:ea typeface="宋体" panose="02010600030101010101" pitchFamily="2" charset="-122"/>
                <a:cs typeface="Arial" panose="020B0604020202020204" pitchFamily="34" charset="0"/>
              </a:rPr>
              <a:t>当</a:t>
            </a:r>
            <a:r>
              <a:rPr lang="el-GR" altLang="zh-CN" sz="1800">
                <a:latin typeface="Times New Roman" panose="02020603050405020304" pitchFamily="18" charset="0"/>
                <a:cs typeface="Arial" panose="020B0604020202020204" pitchFamily="34" charset="0"/>
              </a:rPr>
              <a:t>L</a:t>
            </a:r>
            <a:r>
              <a:rPr lang="zh-CN" altLang="en-US" sz="1800">
                <a:latin typeface="Times New Roman" panose="02020603050405020304" pitchFamily="18" charset="0"/>
                <a:ea typeface="宋体" panose="02010600030101010101" pitchFamily="2" charset="-122"/>
              </a:rPr>
              <a:t>大</a:t>
            </a:r>
            <a:r>
              <a:rPr lang="zh-CN" altLang="el-GR" sz="1800">
                <a:latin typeface="Times New Roman" panose="02020603050405020304" pitchFamily="18" charset="0"/>
                <a:ea typeface="宋体" panose="02010600030101010101" pitchFamily="2" charset="-122"/>
              </a:rPr>
              <a:t>且</a:t>
            </a:r>
            <a:r>
              <a:rPr lang="el-GR" altLang="zh-CN" sz="1800">
                <a:latin typeface="Times New Roman" panose="02020603050405020304" pitchFamily="18" charset="0"/>
                <a:cs typeface="Arial" panose="020B0604020202020204" pitchFamily="34" charset="0"/>
              </a:rPr>
              <a:t>λs</a:t>
            </a:r>
            <a:r>
              <a:rPr lang="zh-CN" altLang="en-US" sz="1800">
                <a:latin typeface="Times New Roman" panose="02020603050405020304" pitchFamily="18" charset="0"/>
                <a:ea typeface="宋体" panose="02010600030101010101" pitchFamily="2" charset="-122"/>
              </a:rPr>
              <a:t>小</a:t>
            </a:r>
            <a:r>
              <a:rPr lang="el-GR" altLang="zh-CN" sz="1800">
                <a:latin typeface="Times New Roman" panose="02020603050405020304" pitchFamily="18" charset="0"/>
                <a:cs typeface="Arial" panose="020B0604020202020204" pitchFamily="34" charset="0"/>
              </a:rPr>
              <a:t>(G&lt;&lt;1)</a:t>
            </a:r>
            <a:r>
              <a:rPr lang="zh-CN" altLang="el-GR" sz="1800">
                <a:latin typeface="Times New Roman" panose="02020603050405020304" pitchFamily="18" charset="0"/>
                <a:ea typeface="宋体" panose="02010600030101010101" pitchFamily="2" charset="-122"/>
              </a:rPr>
              <a:t>时，为</a:t>
            </a:r>
            <a:r>
              <a:rPr lang="zh-CN" altLang="en-US" sz="1800">
                <a:latin typeface="Times New Roman" panose="02020603050405020304" pitchFamily="18" charset="0"/>
                <a:ea typeface="宋体" panose="02010600030101010101" pitchFamily="2" charset="-122"/>
              </a:rPr>
              <a:t>布拉格</a:t>
            </a:r>
            <a:r>
              <a:rPr lang="zh-CN" altLang="el-GR" sz="1800">
                <a:latin typeface="Times New Roman" panose="02020603050405020304" pitchFamily="18" charset="0"/>
                <a:ea typeface="宋体" panose="02010600030101010101" pitchFamily="2" charset="-122"/>
              </a:rPr>
              <a:t>衍射； </a:t>
            </a:r>
            <a:r>
              <a:rPr lang="zh-CN" altLang="en-US" sz="1800">
                <a:latin typeface="Times New Roman" panose="02020603050405020304" pitchFamily="18" charset="0"/>
                <a:ea typeface="宋体" panose="02010600030101010101" pitchFamily="2" charset="-122"/>
              </a:rPr>
              <a:t>  </a:t>
            </a:r>
            <a:endParaRPr lang="zh-CN" altLang="el-GR" sz="1800">
              <a:latin typeface="Times New Roman" panose="02020603050405020304" pitchFamily="18" charset="0"/>
              <a:ea typeface="宋体" panose="02010600030101010101" pitchFamily="2" charset="-122"/>
            </a:endParaRPr>
          </a:p>
        </p:txBody>
      </p:sp>
      <p:grpSp>
        <p:nvGrpSpPr>
          <p:cNvPr id="536599" name="Group 23"/>
          <p:cNvGrpSpPr>
            <a:grpSpLocks/>
          </p:cNvGrpSpPr>
          <p:nvPr/>
        </p:nvGrpSpPr>
        <p:grpSpPr bwMode="auto">
          <a:xfrm>
            <a:off x="1685926" y="3840957"/>
            <a:ext cx="4257675" cy="788194"/>
            <a:chOff x="456" y="2602"/>
            <a:chExt cx="3576" cy="662"/>
          </a:xfrm>
        </p:grpSpPr>
        <p:graphicFrame>
          <p:nvGraphicFramePr>
            <p:cNvPr id="50193" name="Object 18"/>
            <p:cNvGraphicFramePr>
              <a:graphicFrameLocks noChangeAspect="1"/>
            </p:cNvGraphicFramePr>
            <p:nvPr/>
          </p:nvGraphicFramePr>
          <p:xfrm>
            <a:off x="1488" y="2602"/>
            <a:ext cx="2544" cy="662"/>
          </p:xfrm>
          <a:graphic>
            <a:graphicData uri="http://schemas.openxmlformats.org/presentationml/2006/ole">
              <mc:AlternateContent xmlns:mc="http://schemas.openxmlformats.org/markup-compatibility/2006">
                <mc:Choice xmlns:v="urn:schemas-microsoft-com:vml" Requires="v">
                  <p:oleObj spid="_x0000_s543757" name="Equation" r:id="rId5" imgW="1854200" imgH="482600" progId="Equation.DSMT4">
                    <p:embed/>
                  </p:oleObj>
                </mc:Choice>
                <mc:Fallback>
                  <p:oleObj name="Equation" r:id="rId5" imgW="18542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8" y="2602"/>
                          <a:ext cx="2544" cy="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4" name="Text Box 22"/>
            <p:cNvSpPr txBox="1">
              <a:spLocks noChangeArrowheads="1"/>
            </p:cNvSpPr>
            <p:nvPr/>
          </p:nvSpPr>
          <p:spPr bwMode="auto">
            <a:xfrm>
              <a:off x="456" y="2640"/>
              <a:ext cx="93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b="1">
                  <a:solidFill>
                    <a:schemeClr val="tx2"/>
                  </a:solidFill>
                  <a:latin typeface="Arial" panose="020B0604020202020204" pitchFamily="34" charset="0"/>
                  <a:ea typeface="楷体_GB2312" pitchFamily="49" charset="-122"/>
                </a:rPr>
                <a:t>定量标准</a:t>
              </a:r>
            </a:p>
          </p:txBody>
        </p:sp>
      </p:grpSp>
      <p:grpSp>
        <p:nvGrpSpPr>
          <p:cNvPr id="536607" name="Group 31"/>
          <p:cNvGrpSpPr>
            <a:grpSpLocks/>
          </p:cNvGrpSpPr>
          <p:nvPr/>
        </p:nvGrpSpPr>
        <p:grpSpPr bwMode="auto">
          <a:xfrm>
            <a:off x="1859757" y="4592241"/>
            <a:ext cx="4642248" cy="436959"/>
            <a:chOff x="602" y="3137"/>
            <a:chExt cx="3899" cy="367"/>
          </a:xfrm>
        </p:grpSpPr>
        <p:sp>
          <p:nvSpPr>
            <p:cNvPr id="50189" name="Text Box 25"/>
            <p:cNvSpPr txBox="1">
              <a:spLocks noChangeArrowheads="1"/>
            </p:cNvSpPr>
            <p:nvPr/>
          </p:nvSpPr>
          <p:spPr bwMode="auto">
            <a:xfrm>
              <a:off x="602" y="3153"/>
              <a:ext cx="54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chemeClr val="tx2"/>
                  </a:solidFill>
                  <a:latin typeface="Arial" panose="020B0604020202020204" pitchFamily="34" charset="0"/>
                  <a:ea typeface="黑体" panose="02010609060101010101" pitchFamily="49" charset="-122"/>
                </a:rPr>
                <a:t>引入</a:t>
              </a:r>
            </a:p>
          </p:txBody>
        </p:sp>
        <p:graphicFrame>
          <p:nvGraphicFramePr>
            <p:cNvPr id="50190" name="Object 26"/>
            <p:cNvGraphicFramePr>
              <a:graphicFrameLocks noChangeAspect="1"/>
            </p:cNvGraphicFramePr>
            <p:nvPr/>
          </p:nvGraphicFramePr>
          <p:xfrm>
            <a:off x="1200" y="3137"/>
            <a:ext cx="1584" cy="367"/>
          </p:xfrm>
          <a:graphic>
            <a:graphicData uri="http://schemas.openxmlformats.org/presentationml/2006/ole">
              <mc:AlternateContent xmlns:mc="http://schemas.openxmlformats.org/markup-compatibility/2006">
                <mc:Choice xmlns:v="urn:schemas-microsoft-com:vml" Requires="v">
                  <p:oleObj spid="_x0000_s543758" name="Equation" r:id="rId7" imgW="1040948" imgH="241195" progId="Equation.DSMT4">
                    <p:embed/>
                  </p:oleObj>
                </mc:Choice>
                <mc:Fallback>
                  <p:oleObj name="Equation" r:id="rId7" imgW="1040948"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 y="3137"/>
                          <a:ext cx="1584"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1" name="AutoShape 27"/>
            <p:cNvSpPr>
              <a:spLocks noChangeArrowheads="1"/>
            </p:cNvSpPr>
            <p:nvPr/>
          </p:nvSpPr>
          <p:spPr bwMode="auto">
            <a:xfrm>
              <a:off x="2880" y="3264"/>
              <a:ext cx="336" cy="96"/>
            </a:xfrm>
            <a:prstGeom prst="rightArrow">
              <a:avLst>
                <a:gd name="adj1" fmla="val 50000"/>
                <a:gd name="adj2" fmla="val 875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aphicFrame>
          <p:nvGraphicFramePr>
            <p:cNvPr id="50192" name="Object 30"/>
            <p:cNvGraphicFramePr>
              <a:graphicFrameLocks noChangeAspect="1"/>
            </p:cNvGraphicFramePr>
            <p:nvPr/>
          </p:nvGraphicFramePr>
          <p:xfrm>
            <a:off x="3264" y="3154"/>
            <a:ext cx="1237" cy="348"/>
          </p:xfrm>
          <a:graphic>
            <a:graphicData uri="http://schemas.openxmlformats.org/presentationml/2006/ole">
              <mc:AlternateContent xmlns:mc="http://schemas.openxmlformats.org/markup-compatibility/2006">
                <mc:Choice xmlns:v="urn:schemas-microsoft-com:vml" Requires="v">
                  <p:oleObj spid="_x0000_s543759" name="Equation" r:id="rId9" imgW="812447" imgH="228501" progId="Equation.DSMT4">
                    <p:embed/>
                  </p:oleObj>
                </mc:Choice>
                <mc:Fallback>
                  <p:oleObj name="Equation" r:id="rId9" imgW="812447"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4" y="3154"/>
                          <a:ext cx="1237"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36609" name="Object 33"/>
          <p:cNvGraphicFramePr>
            <a:graphicFrameLocks noGrp="1" noChangeAspect="1"/>
          </p:cNvGraphicFramePr>
          <p:nvPr>
            <p:ph sz="half" idx="2"/>
          </p:nvPr>
        </p:nvGraphicFramePr>
        <p:xfrm>
          <a:off x="3486150" y="5051823"/>
          <a:ext cx="3028950" cy="777478"/>
        </p:xfrm>
        <a:graphic>
          <a:graphicData uri="http://schemas.openxmlformats.org/presentationml/2006/ole">
            <mc:AlternateContent xmlns:mc="http://schemas.openxmlformats.org/markup-compatibility/2006">
              <mc:Choice xmlns:v="urn:schemas-microsoft-com:vml" Requires="v">
                <p:oleObj spid="_x0000_s543760" name="Equation" r:id="rId11" imgW="1879600" imgH="482600" progId="Equation.DSMT4">
                  <p:embed/>
                </p:oleObj>
              </mc:Choice>
              <mc:Fallback>
                <p:oleObj name="Equation" r:id="rId11" imgW="1879600" imgH="482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86150" y="5051823"/>
                        <a:ext cx="3028950" cy="777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6613" name="Group 37"/>
          <p:cNvGrpSpPr>
            <a:grpSpLocks/>
          </p:cNvGrpSpPr>
          <p:nvPr/>
        </p:nvGrpSpPr>
        <p:grpSpPr bwMode="auto">
          <a:xfrm>
            <a:off x="1225154" y="4972052"/>
            <a:ext cx="2031206" cy="875110"/>
            <a:chOff x="69" y="3456"/>
            <a:chExt cx="1706" cy="735"/>
          </a:xfrm>
        </p:grpSpPr>
        <p:sp>
          <p:nvSpPr>
            <p:cNvPr id="50187" name="Text Box 35"/>
            <p:cNvSpPr txBox="1">
              <a:spLocks noChangeArrowheads="1"/>
            </p:cNvSpPr>
            <p:nvPr/>
          </p:nvSpPr>
          <p:spPr bwMode="auto">
            <a:xfrm>
              <a:off x="69" y="3648"/>
              <a:ext cx="1706"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a:solidFill>
                    <a:srgbClr val="CC00CC"/>
                  </a:solidFill>
                  <a:latin typeface="Arial" panose="020B0604020202020204" pitchFamily="34" charset="0"/>
                  <a:ea typeface="楷体_GB2312" pitchFamily="49" charset="-122"/>
                </a:rPr>
                <a:t>反应了声光互作用</a:t>
              </a:r>
            </a:p>
            <a:p>
              <a:pPr algn="ctr" eaLnBrk="1" hangingPunct="1">
                <a:spcBef>
                  <a:spcPct val="0"/>
                </a:spcBef>
                <a:buClrTx/>
                <a:buFontTx/>
                <a:buNone/>
              </a:pPr>
              <a:r>
                <a:rPr lang="zh-CN" altLang="en-US" sz="1800">
                  <a:solidFill>
                    <a:srgbClr val="CC00CC"/>
                  </a:solidFill>
                  <a:latin typeface="Arial" panose="020B0604020202020204" pitchFamily="34" charset="0"/>
                  <a:ea typeface="楷体_GB2312" pitchFamily="49" charset="-122"/>
                </a:rPr>
                <a:t>的主要特性</a:t>
              </a:r>
            </a:p>
          </p:txBody>
        </p:sp>
        <p:sp>
          <p:nvSpPr>
            <p:cNvPr id="50188" name="Line 36"/>
            <p:cNvSpPr>
              <a:spLocks noChangeShapeType="1"/>
            </p:cNvSpPr>
            <p:nvPr/>
          </p:nvSpPr>
          <p:spPr bwMode="auto">
            <a:xfrm flipV="1">
              <a:off x="960" y="3456"/>
              <a:ext cx="336" cy="240"/>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972604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36597"/>
                                        </p:tgtEl>
                                        <p:attrNameLst>
                                          <p:attrName>style.visibility</p:attrName>
                                        </p:attrNameLst>
                                      </p:cBhvr>
                                      <p:to>
                                        <p:strVal val="visible"/>
                                      </p:to>
                                    </p:set>
                                    <p:anim calcmode="lin" valueType="num">
                                      <p:cBhvr additive="base">
                                        <p:cTn id="7" dur="500" fill="hold"/>
                                        <p:tgtEl>
                                          <p:spTgt spid="536597"/>
                                        </p:tgtEl>
                                        <p:attrNameLst>
                                          <p:attrName>ppt_x</p:attrName>
                                        </p:attrNameLst>
                                      </p:cBhvr>
                                      <p:tavLst>
                                        <p:tav tm="0">
                                          <p:val>
                                            <p:strVal val="1+#ppt_w/2"/>
                                          </p:val>
                                        </p:tav>
                                        <p:tav tm="100000">
                                          <p:val>
                                            <p:strVal val="#ppt_x"/>
                                          </p:val>
                                        </p:tav>
                                      </p:tavLst>
                                    </p:anim>
                                    <p:anim calcmode="lin" valueType="num">
                                      <p:cBhvr additive="base">
                                        <p:cTn id="8" dur="500" fill="hold"/>
                                        <p:tgtEl>
                                          <p:spTgt spid="53659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36591"/>
                                        </p:tgtEl>
                                        <p:attrNameLst>
                                          <p:attrName>style.visibility</p:attrName>
                                        </p:attrNameLst>
                                      </p:cBhvr>
                                      <p:to>
                                        <p:strVal val="visible"/>
                                      </p:to>
                                    </p:set>
                                    <p:anim calcmode="lin" valueType="num">
                                      <p:cBhvr additive="base">
                                        <p:cTn id="13" dur="500" fill="hold"/>
                                        <p:tgtEl>
                                          <p:spTgt spid="536591"/>
                                        </p:tgtEl>
                                        <p:attrNameLst>
                                          <p:attrName>ppt_x</p:attrName>
                                        </p:attrNameLst>
                                      </p:cBhvr>
                                      <p:tavLst>
                                        <p:tav tm="0">
                                          <p:val>
                                            <p:strVal val="1+#ppt_w/2"/>
                                          </p:val>
                                        </p:tav>
                                        <p:tav tm="100000">
                                          <p:val>
                                            <p:strVal val="#ppt_x"/>
                                          </p:val>
                                        </p:tav>
                                      </p:tavLst>
                                    </p:anim>
                                    <p:anim calcmode="lin" valueType="num">
                                      <p:cBhvr additive="base">
                                        <p:cTn id="14" dur="500" fill="hold"/>
                                        <p:tgtEl>
                                          <p:spTgt spid="53659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536599"/>
                                        </p:tgtEl>
                                        <p:attrNameLst>
                                          <p:attrName>style.visibility</p:attrName>
                                        </p:attrNameLst>
                                      </p:cBhvr>
                                      <p:to>
                                        <p:strVal val="visible"/>
                                      </p:to>
                                    </p:set>
                                    <p:anim calcmode="lin" valueType="num">
                                      <p:cBhvr additive="base">
                                        <p:cTn id="19" dur="500" fill="hold"/>
                                        <p:tgtEl>
                                          <p:spTgt spid="536599"/>
                                        </p:tgtEl>
                                        <p:attrNameLst>
                                          <p:attrName>ppt_x</p:attrName>
                                        </p:attrNameLst>
                                      </p:cBhvr>
                                      <p:tavLst>
                                        <p:tav tm="0">
                                          <p:val>
                                            <p:strVal val="1+#ppt_w/2"/>
                                          </p:val>
                                        </p:tav>
                                        <p:tav tm="100000">
                                          <p:val>
                                            <p:strVal val="#ppt_x"/>
                                          </p:val>
                                        </p:tav>
                                      </p:tavLst>
                                    </p:anim>
                                    <p:anim calcmode="lin" valueType="num">
                                      <p:cBhvr additive="base">
                                        <p:cTn id="20" dur="500" fill="hold"/>
                                        <p:tgtEl>
                                          <p:spTgt spid="53659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536607"/>
                                        </p:tgtEl>
                                        <p:attrNameLst>
                                          <p:attrName>style.visibility</p:attrName>
                                        </p:attrNameLst>
                                      </p:cBhvr>
                                      <p:to>
                                        <p:strVal val="visible"/>
                                      </p:to>
                                    </p:set>
                                    <p:anim calcmode="lin" valueType="num">
                                      <p:cBhvr additive="base">
                                        <p:cTn id="25" dur="500" fill="hold"/>
                                        <p:tgtEl>
                                          <p:spTgt spid="536607"/>
                                        </p:tgtEl>
                                        <p:attrNameLst>
                                          <p:attrName>ppt_x</p:attrName>
                                        </p:attrNameLst>
                                      </p:cBhvr>
                                      <p:tavLst>
                                        <p:tav tm="0">
                                          <p:val>
                                            <p:strVal val="1+#ppt_w/2"/>
                                          </p:val>
                                        </p:tav>
                                        <p:tav tm="100000">
                                          <p:val>
                                            <p:strVal val="#ppt_x"/>
                                          </p:val>
                                        </p:tav>
                                      </p:tavLst>
                                    </p:anim>
                                    <p:anim calcmode="lin" valueType="num">
                                      <p:cBhvr additive="base">
                                        <p:cTn id="26" dur="500" fill="hold"/>
                                        <p:tgtEl>
                                          <p:spTgt spid="53660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536609"/>
                                        </p:tgtEl>
                                        <p:attrNameLst>
                                          <p:attrName>style.visibility</p:attrName>
                                        </p:attrNameLst>
                                      </p:cBhvr>
                                      <p:to>
                                        <p:strVal val="visible"/>
                                      </p:to>
                                    </p:set>
                                    <p:anim calcmode="lin" valueType="num">
                                      <p:cBhvr additive="base">
                                        <p:cTn id="31" dur="500" fill="hold"/>
                                        <p:tgtEl>
                                          <p:spTgt spid="536609"/>
                                        </p:tgtEl>
                                        <p:attrNameLst>
                                          <p:attrName>ppt_x</p:attrName>
                                        </p:attrNameLst>
                                      </p:cBhvr>
                                      <p:tavLst>
                                        <p:tav tm="0">
                                          <p:val>
                                            <p:strVal val="1+#ppt_w/2"/>
                                          </p:val>
                                        </p:tav>
                                        <p:tav tm="100000">
                                          <p:val>
                                            <p:strVal val="#ppt_x"/>
                                          </p:val>
                                        </p:tav>
                                      </p:tavLst>
                                    </p:anim>
                                    <p:anim calcmode="lin" valueType="num">
                                      <p:cBhvr additive="base">
                                        <p:cTn id="32" dur="500" fill="hold"/>
                                        <p:tgtEl>
                                          <p:spTgt spid="53660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536613"/>
                                        </p:tgtEl>
                                        <p:attrNameLst>
                                          <p:attrName>style.visibility</p:attrName>
                                        </p:attrNameLst>
                                      </p:cBhvr>
                                      <p:to>
                                        <p:strVal val="visible"/>
                                      </p:to>
                                    </p:set>
                                    <p:anim calcmode="lin" valueType="num">
                                      <p:cBhvr additive="base">
                                        <p:cTn id="37" dur="500" fill="hold"/>
                                        <p:tgtEl>
                                          <p:spTgt spid="536613"/>
                                        </p:tgtEl>
                                        <p:attrNameLst>
                                          <p:attrName>ppt_x</p:attrName>
                                        </p:attrNameLst>
                                      </p:cBhvr>
                                      <p:tavLst>
                                        <p:tav tm="0">
                                          <p:val>
                                            <p:strVal val="0-#ppt_w/2"/>
                                          </p:val>
                                        </p:tav>
                                        <p:tav tm="100000">
                                          <p:val>
                                            <p:strVal val="#ppt_x"/>
                                          </p:val>
                                        </p:tav>
                                      </p:tavLst>
                                    </p:anim>
                                    <p:anim calcmode="lin" valueType="num">
                                      <p:cBhvr additive="base">
                                        <p:cTn id="38" dur="500" fill="hold"/>
                                        <p:tgtEl>
                                          <p:spTgt spid="5366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9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title"/>
          </p:nvPr>
        </p:nvSpPr>
        <p:spPr>
          <a:noFill/>
        </p:spPr>
        <p:txBody>
          <a:bodyPr/>
          <a:lstStyle/>
          <a:p>
            <a:pPr eaLnBrk="1" hangingPunct="1"/>
            <a:r>
              <a:rPr lang="zh-CN" altLang="en-US" dirty="0" smtClean="0">
                <a:ea typeface="宋体" panose="02010600030101010101" pitchFamily="2" charset="-122"/>
              </a:rPr>
              <a:t>声光体调制器</a:t>
            </a:r>
          </a:p>
        </p:txBody>
      </p:sp>
      <p:grpSp>
        <p:nvGrpSpPr>
          <p:cNvPr id="51203" name="Group 7"/>
          <p:cNvGrpSpPr>
            <a:grpSpLocks/>
          </p:cNvGrpSpPr>
          <p:nvPr/>
        </p:nvGrpSpPr>
        <p:grpSpPr bwMode="auto">
          <a:xfrm>
            <a:off x="1828800" y="1771650"/>
            <a:ext cx="5378054" cy="2857500"/>
            <a:chOff x="576" y="768"/>
            <a:chExt cx="4517" cy="2400"/>
          </a:xfrm>
        </p:grpSpPr>
        <p:pic>
          <p:nvPicPr>
            <p:cNvPr id="5120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3918" t="1411" r="2042" b="12837"/>
            <a:stretch>
              <a:fillRect/>
            </a:stretch>
          </p:blipFill>
          <p:spPr bwMode="auto">
            <a:xfrm>
              <a:off x="576" y="768"/>
              <a:ext cx="4416" cy="22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20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64705" t="91953" r="7080" b="2281"/>
            <a:stretch>
              <a:fillRect/>
            </a:stretch>
          </p:blipFill>
          <p:spPr bwMode="auto">
            <a:xfrm>
              <a:off x="2880" y="2983"/>
              <a:ext cx="221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04" name="Rectangle 8"/>
          <p:cNvSpPr>
            <a:spLocks noChangeArrowheads="1"/>
          </p:cNvSpPr>
          <p:nvPr/>
        </p:nvSpPr>
        <p:spPr bwMode="auto">
          <a:xfrm>
            <a:off x="1366211" y="4686300"/>
            <a:ext cx="6580648"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650" b="1">
                <a:solidFill>
                  <a:srgbClr val="FF0000"/>
                </a:solidFill>
                <a:latin typeface="Arial" panose="020B0604020202020204" pitchFamily="34" charset="0"/>
                <a:ea typeface="宋体" panose="02010600030101010101" pitchFamily="2" charset="-122"/>
              </a:rPr>
              <a:t>声光调制</a:t>
            </a:r>
            <a:r>
              <a:rPr kumimoji="1" lang="zh-CN" altLang="en-US" sz="1650" b="1">
                <a:latin typeface="Arial" panose="020B0604020202020204" pitchFamily="34" charset="0"/>
                <a:ea typeface="宋体" panose="02010600030101010101" pitchFamily="2" charset="-122"/>
              </a:rPr>
              <a:t>是利用声光效应将信息加载于光频载波上的一种物理过程。</a:t>
            </a:r>
          </a:p>
        </p:txBody>
      </p:sp>
      <p:sp>
        <p:nvSpPr>
          <p:cNvPr id="51205" name="Rectangle 9"/>
          <p:cNvSpPr>
            <a:spLocks noChangeArrowheads="1"/>
          </p:cNvSpPr>
          <p:nvPr/>
        </p:nvSpPr>
        <p:spPr bwMode="auto">
          <a:xfrm>
            <a:off x="1400859" y="4992292"/>
            <a:ext cx="6436378"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10000"/>
              </a:spcBef>
              <a:buClrTx/>
              <a:buFontTx/>
              <a:buNone/>
            </a:pPr>
            <a:r>
              <a:rPr kumimoji="1" lang="zh-CN" altLang="en-US" sz="1650" b="1">
                <a:solidFill>
                  <a:schemeClr val="tx2"/>
                </a:solidFill>
                <a:latin typeface="Arial" panose="020B0604020202020204" pitchFamily="34" charset="0"/>
                <a:ea typeface="宋体" panose="02010600030101010101" pitchFamily="2" charset="-122"/>
              </a:rPr>
              <a:t>调制信号以电信号</a:t>
            </a:r>
            <a:r>
              <a:rPr kumimoji="1" lang="en-US" altLang="zh-CN" sz="1650" b="1">
                <a:solidFill>
                  <a:schemeClr val="tx2"/>
                </a:solidFill>
                <a:latin typeface="Arial" panose="020B0604020202020204" pitchFamily="34" charset="0"/>
                <a:ea typeface="宋体" panose="02010600030101010101" pitchFamily="2" charset="-122"/>
              </a:rPr>
              <a:t>(</a:t>
            </a:r>
            <a:r>
              <a:rPr kumimoji="1" lang="zh-CN" altLang="en-US" sz="1650" b="1">
                <a:solidFill>
                  <a:schemeClr val="tx2"/>
                </a:solidFill>
                <a:latin typeface="Arial" panose="020B0604020202020204" pitchFamily="34" charset="0"/>
                <a:ea typeface="宋体" panose="02010600030101010101" pitchFamily="2" charset="-122"/>
              </a:rPr>
              <a:t>调辐</a:t>
            </a:r>
            <a:r>
              <a:rPr kumimoji="1" lang="en-US" altLang="zh-CN" sz="1650" b="1">
                <a:solidFill>
                  <a:schemeClr val="tx2"/>
                </a:solidFill>
                <a:latin typeface="Arial" panose="020B0604020202020204" pitchFamily="34" charset="0"/>
                <a:ea typeface="宋体" panose="02010600030101010101" pitchFamily="2" charset="-122"/>
              </a:rPr>
              <a:t>)</a:t>
            </a:r>
            <a:r>
              <a:rPr kumimoji="1" lang="zh-CN" altLang="en-US" sz="1650" b="1">
                <a:solidFill>
                  <a:schemeClr val="tx2"/>
                </a:solidFill>
                <a:latin typeface="Arial" panose="020B0604020202020204" pitchFamily="34" charset="0"/>
                <a:ea typeface="宋体" panose="02010600030101010101" pitchFamily="2" charset="-122"/>
              </a:rPr>
              <a:t>形式作用于电</a:t>
            </a:r>
            <a:r>
              <a:rPr kumimoji="1" lang="en-US" altLang="zh-CN" sz="1650" b="1">
                <a:solidFill>
                  <a:schemeClr val="tx2"/>
                </a:solidFill>
                <a:latin typeface="Arial" panose="020B0604020202020204" pitchFamily="34" charset="0"/>
                <a:ea typeface="宋体" panose="02010600030101010101" pitchFamily="2" charset="-122"/>
              </a:rPr>
              <a:t>-</a:t>
            </a:r>
            <a:r>
              <a:rPr kumimoji="1" lang="zh-CN" altLang="en-US" sz="1650" b="1">
                <a:solidFill>
                  <a:schemeClr val="tx2"/>
                </a:solidFill>
                <a:latin typeface="Arial" panose="020B0604020202020204" pitchFamily="34" charset="0"/>
                <a:ea typeface="宋体" panose="02010600030101010101" pitchFamily="2" charset="-122"/>
              </a:rPr>
              <a:t>声换能器上，电</a:t>
            </a:r>
            <a:r>
              <a:rPr kumimoji="1" lang="en-US" altLang="zh-CN" sz="1650" b="1">
                <a:solidFill>
                  <a:schemeClr val="tx2"/>
                </a:solidFill>
                <a:latin typeface="Arial" panose="020B0604020202020204" pitchFamily="34" charset="0"/>
                <a:ea typeface="宋体" panose="02010600030101010101" pitchFamily="2" charset="-122"/>
              </a:rPr>
              <a:t>-</a:t>
            </a:r>
            <a:r>
              <a:rPr kumimoji="1" lang="zh-CN" altLang="en-US" sz="1650" b="1">
                <a:solidFill>
                  <a:schemeClr val="tx2"/>
                </a:solidFill>
                <a:latin typeface="Arial" panose="020B0604020202020204" pitchFamily="34" charset="0"/>
                <a:ea typeface="宋体" panose="02010600030101010101" pitchFamily="2" charset="-122"/>
              </a:rPr>
              <a:t>声换能器将</a:t>
            </a:r>
          </a:p>
          <a:p>
            <a:pPr eaLnBrk="1" hangingPunct="1">
              <a:spcBef>
                <a:spcPct val="10000"/>
              </a:spcBef>
              <a:buClrTx/>
              <a:buFontTx/>
              <a:buNone/>
            </a:pPr>
            <a:r>
              <a:rPr kumimoji="1" lang="zh-CN" altLang="en-US" sz="1650" b="1">
                <a:solidFill>
                  <a:schemeClr val="tx2"/>
                </a:solidFill>
                <a:latin typeface="Arial" panose="020B0604020202020204" pitchFamily="34" charset="0"/>
                <a:ea typeface="宋体" panose="02010600030101010101" pitchFamily="2" charset="-122"/>
              </a:rPr>
              <a:t>相应的电信号转化为变化的超声场，当光波通过声光介质时，由于</a:t>
            </a:r>
          </a:p>
          <a:p>
            <a:pPr eaLnBrk="1" hangingPunct="1">
              <a:spcBef>
                <a:spcPct val="10000"/>
              </a:spcBef>
              <a:buClrTx/>
              <a:buFontTx/>
              <a:buNone/>
            </a:pPr>
            <a:r>
              <a:rPr kumimoji="1" lang="zh-CN" altLang="en-US" sz="1650" b="1">
                <a:solidFill>
                  <a:schemeClr val="tx2"/>
                </a:solidFill>
                <a:latin typeface="Arial" panose="020B0604020202020204" pitchFamily="34" charset="0"/>
                <a:ea typeface="宋体" panose="02010600030101010101" pitchFamily="2" charset="-122"/>
              </a:rPr>
              <a:t>声光作用，使光载波受到调制而成为“携带”信息的强度调制波。</a:t>
            </a:r>
            <a:r>
              <a:rPr kumimoji="1" lang="zh-CN" altLang="en-US" sz="1650">
                <a:latin typeface="Arial" panose="020B0604020202020204" pitchFamily="34" charset="0"/>
                <a:ea typeface="宋体" panose="02010600030101010101" pitchFamily="2" charset="-122"/>
              </a:rPr>
              <a:t> </a:t>
            </a:r>
          </a:p>
        </p:txBody>
      </p:sp>
    </p:spTree>
    <p:extLst>
      <p:ext uri="{BB962C8B-B14F-4D97-AF65-F5344CB8AC3E}">
        <p14:creationId xmlns:p14="http://schemas.microsoft.com/office/powerpoint/2010/main" val="2476720208"/>
      </p:ext>
    </p:extLst>
  </p:cSld>
  <p:clrMapOvr>
    <a:masterClrMapping/>
  </p:clrMapOvr>
  <p:transition>
    <p:blinds dir="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200150" y="1600201"/>
            <a:ext cx="35433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100" b="1">
                <a:solidFill>
                  <a:srgbClr val="FF0000"/>
                </a:solidFill>
                <a:latin typeface="宋体" panose="02010600030101010101" pitchFamily="2" charset="-122"/>
                <a:ea typeface="宋体" panose="02010600030101010101" pitchFamily="2" charset="-122"/>
              </a:rPr>
              <a:t>1</a:t>
            </a:r>
            <a:r>
              <a:rPr kumimoji="1" lang="zh-CN" altLang="en-US" sz="2100" b="1">
                <a:solidFill>
                  <a:srgbClr val="FF0000"/>
                </a:solidFill>
                <a:latin typeface="宋体" panose="02010600030101010101" pitchFamily="2" charset="-122"/>
                <a:ea typeface="宋体" panose="02010600030101010101" pitchFamily="2" charset="-122"/>
              </a:rPr>
              <a:t>、拉曼</a:t>
            </a:r>
            <a:r>
              <a:rPr kumimoji="1" lang="en-US" altLang="zh-CN" sz="2100" b="1">
                <a:solidFill>
                  <a:srgbClr val="FF0000"/>
                </a:solidFill>
                <a:latin typeface="宋体" panose="02010600030101010101" pitchFamily="2" charset="-122"/>
                <a:ea typeface="宋体" panose="02010600030101010101" pitchFamily="2" charset="-122"/>
              </a:rPr>
              <a:t>-</a:t>
            </a:r>
            <a:r>
              <a:rPr kumimoji="1" lang="zh-CN" altLang="en-US" sz="2100" b="1">
                <a:solidFill>
                  <a:srgbClr val="FF0000"/>
                </a:solidFill>
                <a:latin typeface="宋体" panose="02010600030101010101" pitchFamily="2" charset="-122"/>
                <a:ea typeface="宋体" panose="02010600030101010101" pitchFamily="2" charset="-122"/>
              </a:rPr>
              <a:t>纳斯型声光调制器 </a:t>
            </a:r>
            <a:r>
              <a:rPr kumimoji="1" lang="zh-CN" altLang="en-US" sz="2700">
                <a:solidFill>
                  <a:srgbClr val="FF0000"/>
                </a:solidFill>
                <a:latin typeface="宋体" panose="02010600030101010101" pitchFamily="2" charset="-122"/>
                <a:ea typeface="宋体" panose="02010600030101010101" pitchFamily="2" charset="-122"/>
              </a:rPr>
              <a:t> </a:t>
            </a:r>
          </a:p>
        </p:txBody>
      </p:sp>
      <p:sp>
        <p:nvSpPr>
          <p:cNvPr id="52227" name="Text Box 3"/>
          <p:cNvSpPr txBox="1">
            <a:spLocks noChangeArrowheads="1"/>
          </p:cNvSpPr>
          <p:nvPr/>
        </p:nvSpPr>
        <p:spPr bwMode="auto">
          <a:xfrm>
            <a:off x="1714500" y="4686300"/>
            <a:ext cx="5943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
                <a:srgbClr val="FF0000"/>
              </a:buClr>
              <a:buFont typeface="Wingdings" panose="05000000000000000000" pitchFamily="2" charset="2"/>
              <a:buChar char="Ø"/>
            </a:pPr>
            <a:r>
              <a:rPr kumimoji="1" lang="zh-CN" altLang="en-US" sz="1800">
                <a:latin typeface="Times New Roman" panose="02020603050405020304" pitchFamily="18" charset="0"/>
                <a:ea typeface="宋体" panose="02010600030101010101" pitchFamily="2" charset="-122"/>
              </a:rPr>
              <a:t>工作声源频率低于 </a:t>
            </a:r>
            <a:r>
              <a:rPr kumimoji="1" lang="en-US" altLang="zh-CN" sz="1800">
                <a:latin typeface="Times New Roman" panose="02020603050405020304" pitchFamily="18" charset="0"/>
                <a:ea typeface="宋体" panose="02010600030101010101" pitchFamily="2" charset="-122"/>
              </a:rPr>
              <a:t>10MHz</a:t>
            </a:r>
            <a:r>
              <a:rPr kumimoji="1" lang="zh-CN" altLang="en-US" sz="1800">
                <a:latin typeface="Times New Roman" panose="02020603050405020304" pitchFamily="18" charset="0"/>
                <a:ea typeface="宋体" panose="02010600030101010101" pitchFamily="2" charset="-122"/>
              </a:rPr>
              <a:t>。 只限于低频工作，带宽较小。</a:t>
            </a:r>
            <a:endParaRPr kumimoji="1" lang="zh-CN" altLang="en-US" sz="2400">
              <a:latin typeface="Times New Roman" panose="02020603050405020304" pitchFamily="18" charset="0"/>
              <a:ea typeface="宋体" panose="02010600030101010101" pitchFamily="2" charset="-122"/>
            </a:endParaRPr>
          </a:p>
        </p:txBody>
      </p:sp>
      <p:grpSp>
        <p:nvGrpSpPr>
          <p:cNvPr id="52228" name="Group 4"/>
          <p:cNvGrpSpPr>
            <a:grpSpLocks/>
          </p:cNvGrpSpPr>
          <p:nvPr/>
        </p:nvGrpSpPr>
        <p:grpSpPr bwMode="auto">
          <a:xfrm>
            <a:off x="2400300" y="2580086"/>
            <a:ext cx="3714750" cy="2334815"/>
            <a:chOff x="192" y="1728"/>
            <a:chExt cx="2976" cy="1769"/>
          </a:xfrm>
        </p:grpSpPr>
        <p:sp>
          <p:nvSpPr>
            <p:cNvPr id="52231" name="Rectangle 5"/>
            <p:cNvSpPr>
              <a:spLocks noChangeArrowheads="1"/>
            </p:cNvSpPr>
            <p:nvPr/>
          </p:nvSpPr>
          <p:spPr bwMode="auto">
            <a:xfrm>
              <a:off x="919" y="1989"/>
              <a:ext cx="451" cy="303"/>
            </a:xfrm>
            <a:prstGeom prst="rect">
              <a:avLst/>
            </a:prstGeom>
            <a:solidFill>
              <a:srgbClr val="FF00FF"/>
            </a:solidFill>
            <a:ln w="9525">
              <a:solidFill>
                <a:srgbClr val="FF00FF"/>
              </a:solidFill>
              <a:miter lim="800000"/>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52232" name="Line 6"/>
            <p:cNvSpPr>
              <a:spLocks noChangeShapeType="1"/>
            </p:cNvSpPr>
            <p:nvPr/>
          </p:nvSpPr>
          <p:spPr bwMode="auto">
            <a:xfrm>
              <a:off x="1368" y="1728"/>
              <a:ext cx="0" cy="8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3" name="Line 7"/>
            <p:cNvSpPr>
              <a:spLocks noChangeShapeType="1"/>
            </p:cNvSpPr>
            <p:nvPr/>
          </p:nvSpPr>
          <p:spPr bwMode="auto">
            <a:xfrm>
              <a:off x="1700" y="1732"/>
              <a:ext cx="0" cy="8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4" name="Line 8"/>
            <p:cNvSpPr>
              <a:spLocks noChangeShapeType="1"/>
            </p:cNvSpPr>
            <p:nvPr/>
          </p:nvSpPr>
          <p:spPr bwMode="auto">
            <a:xfrm>
              <a:off x="1409" y="1794"/>
              <a:ext cx="266"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35" name="Line 9"/>
            <p:cNvSpPr>
              <a:spLocks noChangeShapeType="1"/>
            </p:cNvSpPr>
            <p:nvPr/>
          </p:nvSpPr>
          <p:spPr bwMode="auto">
            <a:xfrm>
              <a:off x="1416" y="1898"/>
              <a:ext cx="266"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36" name="Line 10"/>
            <p:cNvSpPr>
              <a:spLocks noChangeShapeType="1"/>
            </p:cNvSpPr>
            <p:nvPr/>
          </p:nvSpPr>
          <p:spPr bwMode="auto">
            <a:xfrm>
              <a:off x="1407" y="2003"/>
              <a:ext cx="266"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37" name="Line 11"/>
            <p:cNvSpPr>
              <a:spLocks noChangeShapeType="1"/>
            </p:cNvSpPr>
            <p:nvPr/>
          </p:nvSpPr>
          <p:spPr bwMode="auto">
            <a:xfrm>
              <a:off x="1407" y="2107"/>
              <a:ext cx="266"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38" name="Line 12"/>
            <p:cNvSpPr>
              <a:spLocks noChangeShapeType="1"/>
            </p:cNvSpPr>
            <p:nvPr/>
          </p:nvSpPr>
          <p:spPr bwMode="auto">
            <a:xfrm>
              <a:off x="1410" y="2211"/>
              <a:ext cx="267"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39" name="Line 13"/>
            <p:cNvSpPr>
              <a:spLocks noChangeShapeType="1"/>
            </p:cNvSpPr>
            <p:nvPr/>
          </p:nvSpPr>
          <p:spPr bwMode="auto">
            <a:xfrm>
              <a:off x="1407" y="2316"/>
              <a:ext cx="266"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0" name="Line 14"/>
            <p:cNvSpPr>
              <a:spLocks noChangeShapeType="1"/>
            </p:cNvSpPr>
            <p:nvPr/>
          </p:nvSpPr>
          <p:spPr bwMode="auto">
            <a:xfrm>
              <a:off x="1407" y="2420"/>
              <a:ext cx="266"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1" name="Line 15"/>
            <p:cNvSpPr>
              <a:spLocks noChangeShapeType="1"/>
            </p:cNvSpPr>
            <p:nvPr/>
          </p:nvSpPr>
          <p:spPr bwMode="auto">
            <a:xfrm>
              <a:off x="1407" y="2524"/>
              <a:ext cx="266"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42" name="Line 16"/>
            <p:cNvSpPr>
              <a:spLocks noChangeShapeType="1"/>
            </p:cNvSpPr>
            <p:nvPr/>
          </p:nvSpPr>
          <p:spPr bwMode="auto">
            <a:xfrm>
              <a:off x="1370" y="2586"/>
              <a:ext cx="3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3" name="Rectangle 17" descr="10%"/>
            <p:cNvSpPr>
              <a:spLocks noChangeArrowheads="1"/>
            </p:cNvSpPr>
            <p:nvPr/>
          </p:nvSpPr>
          <p:spPr bwMode="auto">
            <a:xfrm>
              <a:off x="1407" y="2578"/>
              <a:ext cx="243" cy="77"/>
            </a:xfrm>
            <a:prstGeom prst="rect">
              <a:avLst/>
            </a:prstGeom>
            <a:pattFill prst="pct10">
              <a:fgClr>
                <a:srgbClr val="3366FF"/>
              </a:fgClr>
              <a:bgClr>
                <a:srgbClr val="FFFFFF"/>
              </a:bgClr>
            </a:pattFill>
            <a:ln w="9525">
              <a:solidFill>
                <a:srgbClr val="3366FF"/>
              </a:solidFill>
              <a:miter lim="800000"/>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52244" name="Line 18"/>
            <p:cNvSpPr>
              <a:spLocks noChangeShapeType="1"/>
            </p:cNvSpPr>
            <p:nvPr/>
          </p:nvSpPr>
          <p:spPr bwMode="auto">
            <a:xfrm>
              <a:off x="860" y="1993"/>
              <a:ext cx="5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5" name="Line 19"/>
            <p:cNvSpPr>
              <a:spLocks noChangeShapeType="1"/>
            </p:cNvSpPr>
            <p:nvPr/>
          </p:nvSpPr>
          <p:spPr bwMode="auto">
            <a:xfrm>
              <a:off x="867" y="2294"/>
              <a:ext cx="49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6" name="Line 20"/>
            <p:cNvSpPr>
              <a:spLocks noChangeShapeType="1"/>
            </p:cNvSpPr>
            <p:nvPr/>
          </p:nvSpPr>
          <p:spPr bwMode="auto">
            <a:xfrm>
              <a:off x="867" y="2294"/>
              <a:ext cx="281"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2247" name="Line 21"/>
            <p:cNvSpPr>
              <a:spLocks noChangeShapeType="1"/>
            </p:cNvSpPr>
            <p:nvPr/>
          </p:nvSpPr>
          <p:spPr bwMode="auto">
            <a:xfrm>
              <a:off x="860" y="1993"/>
              <a:ext cx="295"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2248" name="Line 22"/>
            <p:cNvSpPr>
              <a:spLocks noChangeShapeType="1"/>
            </p:cNvSpPr>
            <p:nvPr/>
          </p:nvSpPr>
          <p:spPr bwMode="auto">
            <a:xfrm flipH="1" flipV="1">
              <a:off x="1530" y="2655"/>
              <a:ext cx="6" cy="465"/>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2249" name="Oval 23"/>
            <p:cNvSpPr>
              <a:spLocks noChangeArrowheads="1"/>
            </p:cNvSpPr>
            <p:nvPr/>
          </p:nvSpPr>
          <p:spPr bwMode="auto">
            <a:xfrm>
              <a:off x="1754" y="1888"/>
              <a:ext cx="95" cy="542"/>
            </a:xfrm>
            <a:prstGeom prst="ellipse">
              <a:avLst/>
            </a:prstGeom>
            <a:solidFill>
              <a:srgbClr val="FFFFFF"/>
            </a:solidFill>
            <a:ln w="9525">
              <a:solidFill>
                <a:srgbClr val="000000"/>
              </a:solidFill>
              <a:round/>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52250" name="Line 24"/>
            <p:cNvSpPr>
              <a:spLocks noChangeShapeType="1"/>
            </p:cNvSpPr>
            <p:nvPr/>
          </p:nvSpPr>
          <p:spPr bwMode="auto">
            <a:xfrm>
              <a:off x="2211" y="2079"/>
              <a:ext cx="0" cy="1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1" name="Line 25"/>
            <p:cNvSpPr>
              <a:spLocks noChangeShapeType="1"/>
            </p:cNvSpPr>
            <p:nvPr/>
          </p:nvSpPr>
          <p:spPr bwMode="auto">
            <a:xfrm>
              <a:off x="2211" y="2302"/>
              <a:ext cx="0" cy="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2" name="Line 26"/>
            <p:cNvSpPr>
              <a:spLocks noChangeShapeType="1"/>
            </p:cNvSpPr>
            <p:nvPr/>
          </p:nvSpPr>
          <p:spPr bwMode="auto">
            <a:xfrm flipV="1">
              <a:off x="2211" y="1864"/>
              <a:ext cx="0" cy="12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3" name="Line 27"/>
            <p:cNvSpPr>
              <a:spLocks noChangeShapeType="1"/>
            </p:cNvSpPr>
            <p:nvPr/>
          </p:nvSpPr>
          <p:spPr bwMode="auto">
            <a:xfrm>
              <a:off x="1835" y="1925"/>
              <a:ext cx="376" cy="0"/>
            </a:xfrm>
            <a:prstGeom prst="line">
              <a:avLst/>
            </a:prstGeom>
            <a:noFill/>
            <a:ln w="9525">
              <a:solidFill>
                <a:srgbClr val="FF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2254" name="Line 28"/>
            <p:cNvSpPr>
              <a:spLocks noChangeShapeType="1"/>
            </p:cNvSpPr>
            <p:nvPr/>
          </p:nvSpPr>
          <p:spPr bwMode="auto">
            <a:xfrm>
              <a:off x="1827" y="1917"/>
              <a:ext cx="384" cy="214"/>
            </a:xfrm>
            <a:prstGeom prst="line">
              <a:avLst/>
            </a:prstGeom>
            <a:noFill/>
            <a:ln w="952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5" name="Line 29"/>
            <p:cNvSpPr>
              <a:spLocks noChangeShapeType="1"/>
            </p:cNvSpPr>
            <p:nvPr/>
          </p:nvSpPr>
          <p:spPr bwMode="auto">
            <a:xfrm>
              <a:off x="1827" y="1925"/>
              <a:ext cx="384" cy="437"/>
            </a:xfrm>
            <a:prstGeom prst="line">
              <a:avLst/>
            </a:prstGeom>
            <a:noFill/>
            <a:ln w="952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6" name="Line 30"/>
            <p:cNvSpPr>
              <a:spLocks noChangeShapeType="1"/>
            </p:cNvSpPr>
            <p:nvPr/>
          </p:nvSpPr>
          <p:spPr bwMode="auto">
            <a:xfrm>
              <a:off x="1835" y="2354"/>
              <a:ext cx="376" cy="0"/>
            </a:xfrm>
            <a:prstGeom prst="line">
              <a:avLst/>
            </a:prstGeom>
            <a:noFill/>
            <a:ln w="952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7" name="Line 31"/>
            <p:cNvSpPr>
              <a:spLocks noChangeShapeType="1"/>
            </p:cNvSpPr>
            <p:nvPr/>
          </p:nvSpPr>
          <p:spPr bwMode="auto">
            <a:xfrm flipV="1">
              <a:off x="1842" y="2147"/>
              <a:ext cx="369" cy="207"/>
            </a:xfrm>
            <a:prstGeom prst="line">
              <a:avLst/>
            </a:prstGeom>
            <a:noFill/>
            <a:ln w="952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8" name="Line 32"/>
            <p:cNvSpPr>
              <a:spLocks noChangeShapeType="1"/>
            </p:cNvSpPr>
            <p:nvPr/>
          </p:nvSpPr>
          <p:spPr bwMode="auto">
            <a:xfrm flipV="1">
              <a:off x="1842" y="1933"/>
              <a:ext cx="369" cy="421"/>
            </a:xfrm>
            <a:prstGeom prst="line">
              <a:avLst/>
            </a:prstGeom>
            <a:noFill/>
            <a:ln w="9525">
              <a:solidFill>
                <a:srgbClr val="FF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9" name="Text Box 33"/>
            <p:cNvSpPr txBox="1">
              <a:spLocks noChangeArrowheads="1"/>
            </p:cNvSpPr>
            <p:nvPr/>
          </p:nvSpPr>
          <p:spPr bwMode="auto">
            <a:xfrm>
              <a:off x="192" y="1968"/>
              <a:ext cx="96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800">
                  <a:latin typeface="Times New Roman" panose="02020603050405020304" pitchFamily="18" charset="0"/>
                  <a:ea typeface="宋体" panose="02010600030101010101" pitchFamily="2" charset="-122"/>
                </a:rPr>
                <a:t>入射光</a:t>
              </a:r>
            </a:p>
          </p:txBody>
        </p:sp>
        <p:sp>
          <p:nvSpPr>
            <p:cNvPr id="52260" name="Text Box 34"/>
            <p:cNvSpPr txBox="1">
              <a:spLocks noChangeArrowheads="1"/>
            </p:cNvSpPr>
            <p:nvPr/>
          </p:nvSpPr>
          <p:spPr bwMode="auto">
            <a:xfrm>
              <a:off x="2152" y="1967"/>
              <a:ext cx="1016"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500">
                  <a:latin typeface="Times New Roman" panose="02020603050405020304" pitchFamily="18" charset="0"/>
                  <a:ea typeface="宋体" panose="02010600030101010101" pitchFamily="2" charset="-122"/>
                </a:rPr>
                <a:t>  </a:t>
              </a:r>
              <a:r>
                <a:rPr lang="zh-CN" altLang="en-US" sz="1800">
                  <a:latin typeface="Times New Roman" panose="02020603050405020304" pitchFamily="18" charset="0"/>
                  <a:ea typeface="宋体" panose="02010600030101010101" pitchFamily="2" charset="-122"/>
                </a:rPr>
                <a:t>衍射光</a:t>
              </a:r>
            </a:p>
          </p:txBody>
        </p:sp>
        <p:sp>
          <p:nvSpPr>
            <p:cNvPr id="52261" name="Text Box 35"/>
            <p:cNvSpPr txBox="1">
              <a:spLocks noChangeArrowheads="1"/>
            </p:cNvSpPr>
            <p:nvPr/>
          </p:nvSpPr>
          <p:spPr bwMode="auto">
            <a:xfrm>
              <a:off x="1488" y="2640"/>
              <a:ext cx="123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500">
                  <a:latin typeface="Times New Roman" panose="02020603050405020304" pitchFamily="18" charset="0"/>
                  <a:ea typeface="宋体" panose="02010600030101010101" pitchFamily="2" charset="-122"/>
                </a:rPr>
                <a:t>  </a:t>
              </a:r>
              <a:r>
                <a:rPr lang="zh-CN" altLang="en-US" sz="1800">
                  <a:latin typeface="Times New Roman" panose="02020603050405020304" pitchFamily="18" charset="0"/>
                  <a:ea typeface="宋体" panose="02010600030101010101" pitchFamily="2" charset="-122"/>
                </a:rPr>
                <a:t>调制信号</a:t>
              </a:r>
            </a:p>
          </p:txBody>
        </p:sp>
        <p:sp>
          <p:nvSpPr>
            <p:cNvPr id="52262" name="Text Box 36"/>
            <p:cNvSpPr txBox="1">
              <a:spLocks noChangeArrowheads="1"/>
            </p:cNvSpPr>
            <p:nvPr/>
          </p:nvSpPr>
          <p:spPr bwMode="auto">
            <a:xfrm>
              <a:off x="1440" y="3120"/>
              <a:ext cx="413"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endParaRPr lang="zh-CN" altLang="en-US" sz="1800">
                <a:latin typeface="Times New Roman" panose="02020603050405020304" pitchFamily="18" charset="0"/>
                <a:ea typeface="宋体" panose="02010600030101010101" pitchFamily="2" charset="-122"/>
              </a:endParaRPr>
            </a:p>
          </p:txBody>
        </p:sp>
      </p:grpSp>
      <p:sp>
        <p:nvSpPr>
          <p:cNvPr id="52229" name="Rectangle 39"/>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声光体调制器</a:t>
            </a:r>
          </a:p>
        </p:txBody>
      </p:sp>
      <p:sp>
        <p:nvSpPr>
          <p:cNvPr id="52230" name="Text Box 40"/>
          <p:cNvSpPr txBox="1">
            <a:spLocks noChangeArrowheads="1"/>
          </p:cNvSpPr>
          <p:nvPr/>
        </p:nvSpPr>
        <p:spPr bwMode="auto">
          <a:xfrm>
            <a:off x="1714500" y="5257800"/>
            <a:ext cx="3200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
                <a:srgbClr val="FF0000"/>
              </a:buClr>
              <a:buFont typeface="Wingdings" panose="05000000000000000000" pitchFamily="2" charset="2"/>
              <a:buChar char="Ø"/>
            </a:pPr>
            <a:r>
              <a:rPr kumimoji="1" lang="zh-CN" altLang="en-US" sz="1800">
                <a:latin typeface="Times New Roman" panose="02020603050405020304" pitchFamily="18" charset="0"/>
                <a:ea typeface="宋体" panose="02010600030101010101" pitchFamily="2" charset="-122"/>
              </a:rPr>
              <a:t>衍射效率低，光能利用率低。    </a:t>
            </a:r>
            <a:endParaRPr kumimoji="1" lang="zh-CN" altLang="en-US" sz="2400">
              <a:latin typeface="Times New Roman" panose="02020603050405020304" pitchFamily="18" charset="0"/>
              <a:ea typeface="宋体" panose="02010600030101010101" pitchFamily="2" charset="-122"/>
            </a:endParaRPr>
          </a:p>
        </p:txBody>
      </p:sp>
      <p:sp>
        <p:nvSpPr>
          <p:cNvPr id="39" name="Rectangle 5"/>
          <p:cNvSpPr txBox="1">
            <a:spLocks noChangeArrowheads="1"/>
          </p:cNvSpPr>
          <p:nvPr/>
        </p:nvSpPr>
        <p:spPr>
          <a:xfrm>
            <a:off x="1143000" y="457200"/>
            <a:ext cx="7391400" cy="487363"/>
          </a:xfrm>
          <a:prstGeom prst="rect">
            <a:avLst/>
          </a:prstGeom>
          <a:noFill/>
        </p:spPr>
        <p:txBody>
          <a:bodyPr/>
          <a:lst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a:lstStyle>
          <a:p>
            <a:r>
              <a:rPr lang="zh-CN" altLang="en-US" smtClean="0">
                <a:ea typeface="宋体" panose="02010600030101010101" pitchFamily="2" charset="-122"/>
              </a:rPr>
              <a:t>声光体调制器</a:t>
            </a:r>
            <a:endParaRPr lang="zh-CN" altLang="en-US" dirty="0" smtClean="0">
              <a:ea typeface="宋体" panose="02010600030101010101" pitchFamily="2" charset="-122"/>
            </a:endParaRPr>
          </a:p>
        </p:txBody>
      </p:sp>
    </p:spTree>
    <p:extLst>
      <p:ext uri="{BB962C8B-B14F-4D97-AF65-F5344CB8AC3E}">
        <p14:creationId xmlns:p14="http://schemas.microsoft.com/office/powerpoint/2010/main" val="738685946"/>
      </p:ext>
    </p:extLst>
  </p:cSld>
  <p:clrMapOvr>
    <a:masterClrMapping/>
  </p:clrMapOvr>
  <p:transition>
    <p:blinds dir="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4"/>
          <p:cNvGrpSpPr>
            <a:grpSpLocks/>
          </p:cNvGrpSpPr>
          <p:nvPr/>
        </p:nvGrpSpPr>
        <p:grpSpPr bwMode="auto">
          <a:xfrm>
            <a:off x="1200150" y="2771775"/>
            <a:ext cx="3600450" cy="1428750"/>
            <a:chOff x="2448" y="1728"/>
            <a:chExt cx="3117" cy="1431"/>
          </a:xfrm>
        </p:grpSpPr>
        <p:sp>
          <p:nvSpPr>
            <p:cNvPr id="53256" name="Text Box 5"/>
            <p:cNvSpPr txBox="1">
              <a:spLocks noChangeArrowheads="1"/>
            </p:cNvSpPr>
            <p:nvPr/>
          </p:nvSpPr>
          <p:spPr bwMode="auto">
            <a:xfrm>
              <a:off x="4464" y="2448"/>
              <a:ext cx="1101"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800">
                  <a:latin typeface="Times New Roman" panose="02020603050405020304" pitchFamily="18" charset="0"/>
                  <a:ea typeface="宋体" panose="02010600030101010101" pitchFamily="2" charset="-122"/>
                </a:rPr>
                <a:t>衍射光</a:t>
              </a:r>
            </a:p>
          </p:txBody>
        </p:sp>
        <p:grpSp>
          <p:nvGrpSpPr>
            <p:cNvPr id="53257" name="Group 6"/>
            <p:cNvGrpSpPr>
              <a:grpSpLocks/>
            </p:cNvGrpSpPr>
            <p:nvPr/>
          </p:nvGrpSpPr>
          <p:grpSpPr bwMode="auto">
            <a:xfrm>
              <a:off x="2448" y="1728"/>
              <a:ext cx="2640" cy="1431"/>
              <a:chOff x="2448" y="1728"/>
              <a:chExt cx="2640" cy="1431"/>
            </a:xfrm>
          </p:grpSpPr>
          <p:sp>
            <p:nvSpPr>
              <p:cNvPr id="53258" name="AutoShape 7"/>
              <p:cNvSpPr>
                <a:spLocks noChangeArrowheads="1"/>
              </p:cNvSpPr>
              <p:nvPr/>
            </p:nvSpPr>
            <p:spPr bwMode="auto">
              <a:xfrm rot="9518503">
                <a:off x="3071" y="2256"/>
                <a:ext cx="724" cy="207"/>
              </a:xfrm>
              <a:prstGeom prst="parallelogram">
                <a:avLst>
                  <a:gd name="adj" fmla="val 37971"/>
                </a:avLst>
              </a:prstGeom>
              <a:solidFill>
                <a:srgbClr val="FF00FF"/>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53259" name="Line 8"/>
              <p:cNvSpPr>
                <a:spLocks noChangeShapeType="1"/>
              </p:cNvSpPr>
              <p:nvPr/>
            </p:nvSpPr>
            <p:spPr bwMode="auto">
              <a:xfrm>
                <a:off x="3729" y="1728"/>
                <a:ext cx="0" cy="86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0" name="Line 9"/>
              <p:cNvSpPr>
                <a:spLocks noChangeShapeType="1"/>
              </p:cNvSpPr>
              <p:nvPr/>
            </p:nvSpPr>
            <p:spPr bwMode="auto">
              <a:xfrm>
                <a:off x="4062" y="1732"/>
                <a:ext cx="0" cy="8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1" name="Line 10"/>
              <p:cNvSpPr>
                <a:spLocks noChangeShapeType="1"/>
              </p:cNvSpPr>
              <p:nvPr/>
            </p:nvSpPr>
            <p:spPr bwMode="auto">
              <a:xfrm>
                <a:off x="3771" y="1794"/>
                <a:ext cx="266"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62" name="Line 11"/>
              <p:cNvSpPr>
                <a:spLocks noChangeShapeType="1"/>
              </p:cNvSpPr>
              <p:nvPr/>
            </p:nvSpPr>
            <p:spPr bwMode="auto">
              <a:xfrm>
                <a:off x="3778" y="1899"/>
                <a:ext cx="266"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63" name="Line 12"/>
              <p:cNvSpPr>
                <a:spLocks noChangeShapeType="1"/>
              </p:cNvSpPr>
              <p:nvPr/>
            </p:nvSpPr>
            <p:spPr bwMode="auto">
              <a:xfrm>
                <a:off x="3768" y="2003"/>
                <a:ext cx="267"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64" name="Line 13"/>
              <p:cNvSpPr>
                <a:spLocks noChangeShapeType="1"/>
              </p:cNvSpPr>
              <p:nvPr/>
            </p:nvSpPr>
            <p:spPr bwMode="auto">
              <a:xfrm>
                <a:off x="3768" y="2107"/>
                <a:ext cx="267"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65" name="Line 14"/>
              <p:cNvSpPr>
                <a:spLocks noChangeShapeType="1"/>
              </p:cNvSpPr>
              <p:nvPr/>
            </p:nvSpPr>
            <p:spPr bwMode="auto">
              <a:xfrm>
                <a:off x="3774" y="2212"/>
                <a:ext cx="267"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66" name="Line 15"/>
              <p:cNvSpPr>
                <a:spLocks noChangeShapeType="1"/>
              </p:cNvSpPr>
              <p:nvPr/>
            </p:nvSpPr>
            <p:spPr bwMode="auto">
              <a:xfrm>
                <a:off x="3768" y="2316"/>
                <a:ext cx="267"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67" name="Line 16"/>
              <p:cNvSpPr>
                <a:spLocks noChangeShapeType="1"/>
              </p:cNvSpPr>
              <p:nvPr/>
            </p:nvSpPr>
            <p:spPr bwMode="auto">
              <a:xfrm>
                <a:off x="3768" y="2420"/>
                <a:ext cx="267"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268" name="Line 17"/>
              <p:cNvSpPr>
                <a:spLocks noChangeShapeType="1"/>
              </p:cNvSpPr>
              <p:nvPr/>
            </p:nvSpPr>
            <p:spPr bwMode="auto">
              <a:xfrm>
                <a:off x="3768" y="2525"/>
                <a:ext cx="267"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9" name="Line 18"/>
              <p:cNvSpPr>
                <a:spLocks noChangeShapeType="1"/>
              </p:cNvSpPr>
              <p:nvPr/>
            </p:nvSpPr>
            <p:spPr bwMode="auto">
              <a:xfrm>
                <a:off x="3732" y="2587"/>
                <a:ext cx="3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70" name="Rectangle 19" descr="10%"/>
              <p:cNvSpPr>
                <a:spLocks noChangeArrowheads="1"/>
              </p:cNvSpPr>
              <p:nvPr/>
            </p:nvSpPr>
            <p:spPr bwMode="auto">
              <a:xfrm>
                <a:off x="3768" y="2579"/>
                <a:ext cx="244" cy="76"/>
              </a:xfrm>
              <a:prstGeom prst="rect">
                <a:avLst/>
              </a:prstGeom>
              <a:pattFill prst="pct10">
                <a:fgClr>
                  <a:srgbClr val="3366FF"/>
                </a:fgClr>
                <a:bgClr>
                  <a:srgbClr val="FFFFFF"/>
                </a:bgClr>
              </a:pattFill>
              <a:ln w="9525">
                <a:solidFill>
                  <a:srgbClr val="3366FF"/>
                </a:solidFill>
                <a:miter lim="800000"/>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53271" name="Line 20"/>
              <p:cNvSpPr>
                <a:spLocks noChangeShapeType="1"/>
              </p:cNvSpPr>
              <p:nvPr/>
            </p:nvSpPr>
            <p:spPr bwMode="auto">
              <a:xfrm flipV="1">
                <a:off x="3224" y="1730"/>
                <a:ext cx="1301" cy="602"/>
              </a:xfrm>
              <a:prstGeom prst="line">
                <a:avLst/>
              </a:prstGeom>
              <a:noFill/>
              <a:ln w="952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3272" name="Line 21"/>
              <p:cNvSpPr>
                <a:spLocks noChangeShapeType="1"/>
              </p:cNvSpPr>
              <p:nvPr/>
            </p:nvSpPr>
            <p:spPr bwMode="auto">
              <a:xfrm flipV="1">
                <a:off x="3258" y="1947"/>
                <a:ext cx="1301" cy="602"/>
              </a:xfrm>
              <a:prstGeom prst="line">
                <a:avLst/>
              </a:prstGeom>
              <a:noFill/>
              <a:ln w="952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3273" name="Line 22"/>
              <p:cNvSpPr>
                <a:spLocks noChangeShapeType="1"/>
              </p:cNvSpPr>
              <p:nvPr/>
            </p:nvSpPr>
            <p:spPr bwMode="auto">
              <a:xfrm flipV="1">
                <a:off x="3259" y="2410"/>
                <a:ext cx="296" cy="137"/>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74" name="Line 23"/>
              <p:cNvSpPr>
                <a:spLocks noChangeShapeType="1"/>
              </p:cNvSpPr>
              <p:nvPr/>
            </p:nvSpPr>
            <p:spPr bwMode="auto">
              <a:xfrm flipV="1">
                <a:off x="3217" y="2220"/>
                <a:ext cx="250" cy="112"/>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3275" name="Line 24"/>
              <p:cNvSpPr>
                <a:spLocks noChangeShapeType="1"/>
              </p:cNvSpPr>
              <p:nvPr/>
            </p:nvSpPr>
            <p:spPr bwMode="auto">
              <a:xfrm>
                <a:off x="3889" y="2025"/>
                <a:ext cx="643" cy="421"/>
              </a:xfrm>
              <a:prstGeom prst="line">
                <a:avLst/>
              </a:prstGeom>
              <a:noFill/>
              <a:ln w="9525">
                <a:solidFill>
                  <a:srgbClr val="FF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3276" name="Line 25"/>
              <p:cNvSpPr>
                <a:spLocks noChangeShapeType="1"/>
              </p:cNvSpPr>
              <p:nvPr/>
            </p:nvSpPr>
            <p:spPr bwMode="auto">
              <a:xfrm>
                <a:off x="3888" y="2268"/>
                <a:ext cx="643" cy="421"/>
              </a:xfrm>
              <a:prstGeom prst="line">
                <a:avLst/>
              </a:prstGeom>
              <a:noFill/>
              <a:ln w="9525">
                <a:solidFill>
                  <a:srgbClr val="FF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3277" name="Line 26"/>
              <p:cNvSpPr>
                <a:spLocks noChangeShapeType="1"/>
              </p:cNvSpPr>
              <p:nvPr/>
            </p:nvSpPr>
            <p:spPr bwMode="auto">
              <a:xfrm flipH="1" flipV="1">
                <a:off x="3888" y="2640"/>
                <a:ext cx="0" cy="48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3278" name="Text Box 27"/>
              <p:cNvSpPr txBox="1">
                <a:spLocks noChangeArrowheads="1"/>
              </p:cNvSpPr>
              <p:nvPr/>
            </p:nvSpPr>
            <p:spPr bwMode="auto">
              <a:xfrm>
                <a:off x="4032" y="2832"/>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800">
                    <a:latin typeface="Times New Roman" panose="02020603050405020304" pitchFamily="18" charset="0"/>
                    <a:ea typeface="宋体" panose="02010600030101010101" pitchFamily="2" charset="-122"/>
                  </a:rPr>
                  <a:t>调制信号</a:t>
                </a:r>
              </a:p>
            </p:txBody>
          </p:sp>
          <p:sp>
            <p:nvSpPr>
              <p:cNvPr id="53279" name="Text Box 28"/>
              <p:cNvSpPr txBox="1">
                <a:spLocks noChangeArrowheads="1"/>
              </p:cNvSpPr>
              <p:nvPr/>
            </p:nvSpPr>
            <p:spPr bwMode="auto">
              <a:xfrm>
                <a:off x="2448" y="2352"/>
                <a:ext cx="101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800">
                    <a:latin typeface="Times New Roman" panose="02020603050405020304" pitchFamily="18" charset="0"/>
                    <a:ea typeface="宋体" panose="02010600030101010101" pitchFamily="2" charset="-122"/>
                  </a:rPr>
                  <a:t>入射光</a:t>
                </a:r>
              </a:p>
            </p:txBody>
          </p:sp>
        </p:grpSp>
      </p:grpSp>
      <p:sp>
        <p:nvSpPr>
          <p:cNvPr id="53251" name="Text Box 29"/>
          <p:cNvSpPr txBox="1">
            <a:spLocks noChangeArrowheads="1"/>
          </p:cNvSpPr>
          <p:nvPr/>
        </p:nvSpPr>
        <p:spPr bwMode="auto">
          <a:xfrm>
            <a:off x="1200150" y="1600201"/>
            <a:ext cx="35433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100" b="1">
                <a:solidFill>
                  <a:srgbClr val="FF0000"/>
                </a:solidFill>
                <a:latin typeface="宋体" panose="02010600030101010101" pitchFamily="2" charset="-122"/>
                <a:ea typeface="宋体" panose="02010600030101010101" pitchFamily="2" charset="-122"/>
              </a:rPr>
              <a:t>2</a:t>
            </a:r>
            <a:r>
              <a:rPr kumimoji="1" lang="zh-CN" altLang="en-US" sz="2100" b="1">
                <a:solidFill>
                  <a:srgbClr val="FF0000"/>
                </a:solidFill>
                <a:latin typeface="宋体" panose="02010600030101010101" pitchFamily="2" charset="-122"/>
                <a:ea typeface="宋体" panose="02010600030101010101" pitchFamily="2" charset="-122"/>
              </a:rPr>
              <a:t>、布拉格型声光调制器 </a:t>
            </a:r>
            <a:r>
              <a:rPr kumimoji="1" lang="zh-CN" altLang="en-US" sz="2700">
                <a:solidFill>
                  <a:srgbClr val="FF0000"/>
                </a:solidFill>
                <a:latin typeface="宋体" panose="02010600030101010101" pitchFamily="2" charset="-122"/>
                <a:ea typeface="宋体" panose="02010600030101010101" pitchFamily="2" charset="-122"/>
              </a:rPr>
              <a:t> </a:t>
            </a:r>
          </a:p>
        </p:txBody>
      </p:sp>
      <p:sp>
        <p:nvSpPr>
          <p:cNvPr id="53252" name="Rectangle 30"/>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声光体调制器</a:t>
            </a:r>
          </a:p>
        </p:txBody>
      </p:sp>
      <p:graphicFrame>
        <p:nvGraphicFramePr>
          <p:cNvPr id="53253" name="Object 31"/>
          <p:cNvGraphicFramePr>
            <a:graphicFrameLocks noChangeAspect="1"/>
          </p:cNvGraphicFramePr>
          <p:nvPr/>
        </p:nvGraphicFramePr>
        <p:xfrm>
          <a:off x="4857750" y="3576637"/>
          <a:ext cx="2228850" cy="738188"/>
        </p:xfrm>
        <a:graphic>
          <a:graphicData uri="http://schemas.openxmlformats.org/presentationml/2006/ole">
            <mc:AlternateContent xmlns:mc="http://schemas.openxmlformats.org/markup-compatibility/2006">
              <mc:Choice xmlns:v="urn:schemas-microsoft-com:vml" Requires="v">
                <p:oleObj spid="_x0000_s544772" r:id="rId3" imgW="1384300" imgH="457200" progId="Equation.3">
                  <p:embed/>
                </p:oleObj>
              </mc:Choice>
              <mc:Fallback>
                <p:oleObj r:id="rId3" imgW="13843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3576637"/>
                        <a:ext cx="22288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4" name="Text Box 32"/>
          <p:cNvSpPr txBox="1">
            <a:spLocks noChangeArrowheads="1"/>
          </p:cNvSpPr>
          <p:nvPr/>
        </p:nvSpPr>
        <p:spPr bwMode="auto">
          <a:xfrm>
            <a:off x="4400550" y="2514601"/>
            <a:ext cx="3486150"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Tx/>
              <a:buFontTx/>
              <a:buNone/>
            </a:pPr>
            <a:r>
              <a:rPr kumimoji="1" lang="zh-CN" altLang="en-US" sz="1800" b="1">
                <a:solidFill>
                  <a:schemeClr val="tx2"/>
                </a:solidFill>
                <a:latin typeface="Times New Roman" panose="02020603050405020304" pitchFamily="18" charset="0"/>
                <a:ea typeface="宋体" panose="02010600030101010101" pitchFamily="2" charset="-122"/>
              </a:rPr>
              <a:t>声功率</a:t>
            </a:r>
            <a:r>
              <a:rPr kumimoji="1" lang="en-US" altLang="zh-CN" sz="1800" b="1" i="1">
                <a:solidFill>
                  <a:schemeClr val="tx2"/>
                </a:solidFill>
                <a:latin typeface="Times New Roman" panose="02020603050405020304" pitchFamily="18" charset="0"/>
                <a:ea typeface="宋体" panose="02010600030101010101" pitchFamily="2" charset="-122"/>
              </a:rPr>
              <a:t>P</a:t>
            </a:r>
            <a:r>
              <a:rPr kumimoji="1" lang="en-US" altLang="zh-CN" sz="1800" b="1" i="1" baseline="-30000">
                <a:solidFill>
                  <a:schemeClr val="tx2"/>
                </a:solidFill>
                <a:latin typeface="Times New Roman" panose="02020603050405020304" pitchFamily="18" charset="0"/>
                <a:ea typeface="宋体" panose="02010600030101010101" pitchFamily="2" charset="-122"/>
              </a:rPr>
              <a:t>s</a:t>
            </a:r>
            <a:r>
              <a:rPr kumimoji="1" lang="en-US" altLang="zh-CN" sz="1800" b="1">
                <a:solidFill>
                  <a:schemeClr val="tx2"/>
                </a:solidFill>
                <a:latin typeface="Times New Roman" panose="02020603050405020304" pitchFamily="18" charset="0"/>
                <a:ea typeface="宋体" panose="02010600030101010101" pitchFamily="2" charset="-122"/>
              </a:rPr>
              <a:t>(</a:t>
            </a:r>
            <a:r>
              <a:rPr kumimoji="1" lang="zh-CN" altLang="en-US" sz="1800" b="1">
                <a:solidFill>
                  <a:schemeClr val="tx2"/>
                </a:solidFill>
                <a:latin typeface="Times New Roman" panose="02020603050405020304" pitchFamily="18" charset="0"/>
                <a:ea typeface="宋体" panose="02010600030101010101" pitchFamily="2" charset="-122"/>
              </a:rPr>
              <a:t>或声强</a:t>
            </a:r>
            <a:r>
              <a:rPr kumimoji="1" lang="en-US" altLang="zh-CN" sz="1800" b="1" i="1">
                <a:solidFill>
                  <a:schemeClr val="tx2"/>
                </a:solidFill>
                <a:latin typeface="Times New Roman" panose="02020603050405020304" pitchFamily="18" charset="0"/>
                <a:ea typeface="宋体" panose="02010600030101010101" pitchFamily="2" charset="-122"/>
              </a:rPr>
              <a:t>I</a:t>
            </a:r>
            <a:r>
              <a:rPr kumimoji="1" lang="en-US" altLang="zh-CN" sz="1800" b="1" i="1" baseline="-30000">
                <a:solidFill>
                  <a:schemeClr val="tx2"/>
                </a:solidFill>
                <a:latin typeface="Times New Roman" panose="02020603050405020304" pitchFamily="18" charset="0"/>
                <a:ea typeface="宋体" panose="02010600030101010101" pitchFamily="2" charset="-122"/>
              </a:rPr>
              <a:t>s</a:t>
            </a:r>
            <a:r>
              <a:rPr kumimoji="1" lang="en-US" altLang="zh-CN" sz="1800" b="1">
                <a:solidFill>
                  <a:schemeClr val="tx2"/>
                </a:solidFill>
                <a:latin typeface="Times New Roman" panose="02020603050405020304" pitchFamily="18" charset="0"/>
                <a:ea typeface="宋体" panose="02010600030101010101" pitchFamily="2" charset="-122"/>
              </a:rPr>
              <a:t>)</a:t>
            </a:r>
            <a:r>
              <a:rPr kumimoji="1" lang="zh-CN" altLang="en-US" sz="1800" b="1">
                <a:solidFill>
                  <a:schemeClr val="tx2"/>
                </a:solidFill>
                <a:latin typeface="Times New Roman" panose="02020603050405020304" pitchFamily="18" charset="0"/>
                <a:ea typeface="宋体" panose="02010600030101010101" pitchFamily="2" charset="-122"/>
              </a:rPr>
              <a:t>较小时， </a:t>
            </a:r>
          </a:p>
          <a:p>
            <a:pPr eaLnBrk="1" hangingPunct="1">
              <a:buClrTx/>
              <a:buFontTx/>
              <a:buNone/>
            </a:pPr>
            <a:r>
              <a:rPr kumimoji="1" lang="zh-CN" altLang="en-US" sz="1800" b="1">
                <a:solidFill>
                  <a:schemeClr val="tx2"/>
                </a:solidFill>
                <a:latin typeface="Times New Roman" panose="02020603050405020304" pitchFamily="18" charset="0"/>
                <a:ea typeface="宋体" panose="02010600030101010101" pitchFamily="2" charset="-122"/>
              </a:rPr>
              <a:t>衍射效率</a:t>
            </a:r>
            <a:r>
              <a:rPr kumimoji="1" lang="zh-CN" altLang="en-US" sz="1800" b="1" i="1">
                <a:solidFill>
                  <a:schemeClr val="tx2"/>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1800" b="1" i="1" baseline="-30000">
                <a:solidFill>
                  <a:schemeClr val="tx2"/>
                </a:solidFill>
                <a:latin typeface="Times New Roman" panose="02020603050405020304" pitchFamily="18" charset="0"/>
                <a:ea typeface="宋体" panose="02010600030101010101" pitchFamily="2" charset="-122"/>
              </a:rPr>
              <a:t>s</a:t>
            </a:r>
            <a:r>
              <a:rPr kumimoji="1" lang="zh-CN" altLang="en-US" sz="1800" b="1">
                <a:solidFill>
                  <a:schemeClr val="tx2"/>
                </a:solidFill>
                <a:latin typeface="Times New Roman" panose="02020603050405020304" pitchFamily="18" charset="0"/>
                <a:ea typeface="宋体" panose="02010600030101010101" pitchFamily="2" charset="-122"/>
              </a:rPr>
              <a:t>随声强度</a:t>
            </a:r>
            <a:r>
              <a:rPr kumimoji="1" lang="en-US" altLang="zh-CN" sz="1800" b="1" i="1">
                <a:solidFill>
                  <a:schemeClr val="tx2"/>
                </a:solidFill>
                <a:latin typeface="Times New Roman" panose="02020603050405020304" pitchFamily="18" charset="0"/>
                <a:ea typeface="宋体" panose="02010600030101010101" pitchFamily="2" charset="-122"/>
              </a:rPr>
              <a:t>I</a:t>
            </a:r>
            <a:r>
              <a:rPr kumimoji="1" lang="en-US" altLang="zh-CN" sz="1800" b="1" i="1" baseline="-30000">
                <a:solidFill>
                  <a:schemeClr val="tx2"/>
                </a:solidFill>
                <a:latin typeface="Times New Roman" panose="02020603050405020304" pitchFamily="18" charset="0"/>
                <a:ea typeface="宋体" panose="02010600030101010101" pitchFamily="2" charset="-122"/>
              </a:rPr>
              <a:t>s</a:t>
            </a:r>
            <a:r>
              <a:rPr kumimoji="1" lang="zh-CN" altLang="en-US" sz="1800" b="1">
                <a:solidFill>
                  <a:schemeClr val="tx2"/>
                </a:solidFill>
                <a:latin typeface="Times New Roman" panose="02020603050405020304" pitchFamily="18" charset="0"/>
                <a:ea typeface="宋体" panose="02010600030101010101" pitchFamily="2" charset="-122"/>
              </a:rPr>
              <a:t>单调地增加 </a:t>
            </a:r>
          </a:p>
          <a:p>
            <a:pPr eaLnBrk="1" hangingPunct="1">
              <a:buClrTx/>
              <a:buFontTx/>
              <a:buNone/>
            </a:pPr>
            <a:r>
              <a:rPr kumimoji="1" lang="en-US" altLang="zh-CN" sz="1800" b="1">
                <a:solidFill>
                  <a:schemeClr val="tx2"/>
                </a:solidFill>
                <a:latin typeface="Times New Roman" panose="02020603050405020304" pitchFamily="18" charset="0"/>
                <a:ea typeface="宋体" panose="02010600030101010101" pitchFamily="2" charset="-122"/>
              </a:rPr>
              <a:t>(</a:t>
            </a:r>
            <a:r>
              <a:rPr kumimoji="1" lang="zh-CN" altLang="en-US" sz="1800" b="1">
                <a:solidFill>
                  <a:schemeClr val="tx2"/>
                </a:solidFill>
                <a:latin typeface="Times New Roman" panose="02020603050405020304" pitchFamily="18" charset="0"/>
                <a:ea typeface="宋体" panose="02010600030101010101" pitchFamily="2" charset="-122"/>
              </a:rPr>
              <a:t>近似呈线性关系</a:t>
            </a:r>
            <a:r>
              <a:rPr kumimoji="1" lang="en-US" altLang="zh-CN" sz="1800" b="1">
                <a:solidFill>
                  <a:schemeClr val="tx2"/>
                </a:solidFill>
                <a:latin typeface="Times New Roman" panose="02020603050405020304" pitchFamily="18" charset="0"/>
                <a:ea typeface="宋体" panose="02010600030101010101" pitchFamily="2" charset="-122"/>
              </a:rPr>
              <a:t>)</a:t>
            </a:r>
            <a:r>
              <a:rPr kumimoji="1" lang="zh-CN" altLang="en-US" sz="1800" b="1">
                <a:solidFill>
                  <a:schemeClr val="tx2"/>
                </a:solidFill>
                <a:latin typeface="Times New Roman" panose="02020603050405020304" pitchFamily="18" charset="0"/>
                <a:ea typeface="宋体" panose="02010600030101010101" pitchFamily="2" charset="-122"/>
              </a:rPr>
              <a:t>： </a:t>
            </a:r>
          </a:p>
        </p:txBody>
      </p:sp>
      <p:sp>
        <p:nvSpPr>
          <p:cNvPr id="53255" name="Text Box 33"/>
          <p:cNvSpPr txBox="1">
            <a:spLocks noChangeArrowheads="1"/>
          </p:cNvSpPr>
          <p:nvPr/>
        </p:nvSpPr>
        <p:spPr bwMode="auto">
          <a:xfrm>
            <a:off x="1428750" y="4767263"/>
            <a:ext cx="62293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latin typeface="Times New Roman" panose="02020603050405020304" pitchFamily="18" charset="0"/>
                <a:ea typeface="宋体" panose="02010600030101010101" pitchFamily="2" charset="-122"/>
              </a:rPr>
              <a:t>式中的因子是考虑了布喇格角对声光作用的影响。由此可见，若对声强加以调制，衍射光强也就受到了调制。布喇格衍射由于效率高，且调制带宽较宽，故多被采用。 </a:t>
            </a:r>
          </a:p>
        </p:txBody>
      </p:sp>
      <p:sp>
        <p:nvSpPr>
          <p:cNvPr id="32" name="Rectangle 5"/>
          <p:cNvSpPr>
            <a:spLocks noGrp="1" noChangeArrowheads="1"/>
          </p:cNvSpPr>
          <p:nvPr>
            <p:ph type="title"/>
          </p:nvPr>
        </p:nvSpPr>
        <p:spPr>
          <a:xfrm>
            <a:off x="1143000" y="457200"/>
            <a:ext cx="7391400" cy="487363"/>
          </a:xfrm>
          <a:noFill/>
        </p:spPr>
        <p:txBody>
          <a:bodyPr/>
          <a:lstStyle/>
          <a:p>
            <a:pPr eaLnBrk="1" hangingPunct="1"/>
            <a:r>
              <a:rPr lang="zh-CN" altLang="en-US" dirty="0" smtClean="0">
                <a:ea typeface="宋体" panose="02010600030101010101" pitchFamily="2" charset="-122"/>
              </a:rPr>
              <a:t>声光体调制器</a:t>
            </a:r>
          </a:p>
        </p:txBody>
      </p:sp>
    </p:spTree>
    <p:extLst>
      <p:ext uri="{BB962C8B-B14F-4D97-AF65-F5344CB8AC3E}">
        <p14:creationId xmlns:p14="http://schemas.microsoft.com/office/powerpoint/2010/main" val="3029277897"/>
      </p:ext>
    </p:extLst>
  </p:cSld>
  <p:clrMapOvr>
    <a:masterClrMapping/>
  </p:clrMapOvr>
  <p:transition>
    <p:blinds dir="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143000" y="1714501"/>
            <a:ext cx="25717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1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调制带宽</a:t>
            </a:r>
            <a:r>
              <a:rPr kumimoji="1" lang="zh-CN" altLang="en-US" sz="2100" b="1">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54275" name="Text Box 3"/>
          <p:cNvSpPr txBox="1">
            <a:spLocks noChangeArrowheads="1"/>
          </p:cNvSpPr>
          <p:nvPr/>
        </p:nvSpPr>
        <p:spPr bwMode="auto">
          <a:xfrm>
            <a:off x="1200150" y="2228850"/>
            <a:ext cx="6629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调制带宽是声光调制器的一个重要参量，它是衡量能否无畸变地传输信息的一个重要指标，它受布喇格带宽的限制。</a:t>
            </a:r>
          </a:p>
        </p:txBody>
      </p:sp>
      <p:sp>
        <p:nvSpPr>
          <p:cNvPr id="54276" name="Text Box 4"/>
          <p:cNvSpPr txBox="1">
            <a:spLocks noChangeArrowheads="1"/>
          </p:cNvSpPr>
          <p:nvPr/>
        </p:nvSpPr>
        <p:spPr bwMode="auto">
          <a:xfrm>
            <a:off x="1428750" y="3657601"/>
            <a:ext cx="64579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latin typeface="Times New Roman" panose="02020603050405020304" pitchFamily="18" charset="0"/>
                <a:ea typeface="宋体" panose="02010600030101010101" pitchFamily="2" charset="-122"/>
              </a:rPr>
              <a:t>       对于给定入射角和波长的光波，只有一个确定的频率和波矢的声波才能满足布拉格条件。当采用有限的发散光束和声波场时，波束的有限角将会扩展，因此，在一个有限的声频范围内才能产生布拉格衍射。</a:t>
            </a:r>
          </a:p>
        </p:txBody>
      </p:sp>
      <p:sp>
        <p:nvSpPr>
          <p:cNvPr id="54277" name="Rectangle 5"/>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声光体调制器</a:t>
            </a:r>
          </a:p>
        </p:txBody>
      </p:sp>
      <p:sp>
        <p:nvSpPr>
          <p:cNvPr id="6" name="Rectangle 5"/>
          <p:cNvSpPr txBox="1">
            <a:spLocks noChangeArrowheads="1"/>
          </p:cNvSpPr>
          <p:nvPr/>
        </p:nvSpPr>
        <p:spPr>
          <a:xfrm>
            <a:off x="1143000" y="457200"/>
            <a:ext cx="7391400" cy="487363"/>
          </a:xfrm>
          <a:prstGeom prst="rect">
            <a:avLst/>
          </a:prstGeom>
          <a:noFill/>
        </p:spPr>
        <p:txBody>
          <a:bodyPr/>
          <a:lst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a:lstStyle>
          <a:p>
            <a:r>
              <a:rPr lang="zh-CN" altLang="en-US" smtClean="0">
                <a:ea typeface="宋体" panose="02010600030101010101" pitchFamily="2" charset="-122"/>
              </a:rPr>
              <a:t>声光体调制器</a:t>
            </a:r>
            <a:endParaRPr lang="zh-CN" altLang="en-US" dirty="0" smtClean="0">
              <a:ea typeface="宋体" panose="02010600030101010101" pitchFamily="2" charset="-122"/>
            </a:endParaRPr>
          </a:p>
        </p:txBody>
      </p:sp>
    </p:spTree>
    <p:extLst>
      <p:ext uri="{BB962C8B-B14F-4D97-AF65-F5344CB8AC3E}">
        <p14:creationId xmlns:p14="http://schemas.microsoft.com/office/powerpoint/2010/main" val="701793392"/>
      </p:ext>
    </p:extLst>
  </p:cSld>
  <p:clrMapOvr>
    <a:masterClrMapping/>
  </p:clrMapOvr>
  <p:transition>
    <p:blinds dir="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ext Box 2"/>
          <p:cNvSpPr txBox="1">
            <a:spLocks noChangeArrowheads="1"/>
          </p:cNvSpPr>
          <p:nvPr/>
        </p:nvSpPr>
        <p:spPr bwMode="auto">
          <a:xfrm>
            <a:off x="4629151" y="1771651"/>
            <a:ext cx="3298031"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10000"/>
              </a:lnSpc>
              <a:spcBef>
                <a:spcPct val="0"/>
              </a:spcBef>
              <a:buClrTx/>
              <a:buFontTx/>
              <a:buNone/>
            </a:pPr>
            <a:r>
              <a:rPr kumimoji="1" lang="zh-CN" altLang="en-US" sz="1800" b="1">
                <a:solidFill>
                  <a:schemeClr val="accent1"/>
                </a:solidFill>
                <a:latin typeface="Times New Roman" panose="02020603050405020304" pitchFamily="18" charset="0"/>
                <a:ea typeface="楷体_GB2312" pitchFamily="49" charset="-122"/>
              </a:rPr>
              <a:t>允许的声频带宽与布喇格角 </a:t>
            </a:r>
          </a:p>
          <a:p>
            <a:pPr eaLnBrk="1" hangingPunct="1">
              <a:lnSpc>
                <a:spcPct val="110000"/>
              </a:lnSpc>
              <a:spcBef>
                <a:spcPct val="0"/>
              </a:spcBef>
              <a:buClrTx/>
              <a:buFontTx/>
              <a:buNone/>
            </a:pPr>
            <a:r>
              <a:rPr kumimoji="1" lang="zh-CN" altLang="en-US" sz="1800" b="1">
                <a:solidFill>
                  <a:schemeClr val="accent1"/>
                </a:solidFill>
                <a:latin typeface="Times New Roman" panose="02020603050405020304" pitchFamily="18" charset="0"/>
                <a:ea typeface="楷体_GB2312" pitchFamily="49" charset="-122"/>
              </a:rPr>
              <a:t>的可能变化量之间的关系为 ： </a:t>
            </a:r>
          </a:p>
        </p:txBody>
      </p:sp>
      <p:graphicFrame>
        <p:nvGraphicFramePr>
          <p:cNvPr id="553987" name="Object 3"/>
          <p:cNvGraphicFramePr>
            <a:graphicFrameLocks noChangeAspect="1"/>
          </p:cNvGraphicFramePr>
          <p:nvPr/>
        </p:nvGraphicFramePr>
        <p:xfrm>
          <a:off x="4857750" y="2525316"/>
          <a:ext cx="2143125" cy="617934"/>
        </p:xfrm>
        <a:graphic>
          <a:graphicData uri="http://schemas.openxmlformats.org/presentationml/2006/ole">
            <mc:AlternateContent xmlns:mc="http://schemas.openxmlformats.org/markup-compatibility/2006">
              <mc:Choice xmlns:v="urn:schemas-microsoft-com:vml" Requires="v">
                <p:oleObj spid="_x0000_s545800" name="Equation" r:id="rId3" imgW="1358310" imgH="393529" progId="Equation.3">
                  <p:embed/>
                </p:oleObj>
              </mc:Choice>
              <mc:Fallback>
                <p:oleObj name="Equation" r:id="rId3" imgW="1358310"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2525316"/>
                        <a:ext cx="2143125" cy="61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988" name="Object 4"/>
          <p:cNvGraphicFramePr>
            <a:graphicFrameLocks noChangeAspect="1"/>
          </p:cNvGraphicFramePr>
          <p:nvPr/>
        </p:nvGraphicFramePr>
        <p:xfrm>
          <a:off x="2926557" y="4345782"/>
          <a:ext cx="2502694" cy="683419"/>
        </p:xfrm>
        <a:graphic>
          <a:graphicData uri="http://schemas.openxmlformats.org/presentationml/2006/ole">
            <mc:AlternateContent xmlns:mc="http://schemas.openxmlformats.org/markup-compatibility/2006">
              <mc:Choice xmlns:v="urn:schemas-microsoft-com:vml" Requires="v">
                <p:oleObj spid="_x0000_s545801" r:id="rId5" imgW="1574800" imgH="431800" progId="Equation.3">
                  <p:embed/>
                </p:oleObj>
              </mc:Choice>
              <mc:Fallback>
                <p:oleObj r:id="rId5" imgW="15748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6557" y="4345782"/>
                        <a:ext cx="2502694" cy="683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989" name="Text Box 5"/>
          <p:cNvSpPr txBox="1">
            <a:spLocks noChangeArrowheads="1"/>
          </p:cNvSpPr>
          <p:nvPr/>
        </p:nvSpPr>
        <p:spPr bwMode="auto">
          <a:xfrm>
            <a:off x="1428750" y="3886201"/>
            <a:ext cx="6400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solidFill>
                  <a:schemeClr val="accent1"/>
                </a:solidFill>
                <a:latin typeface="Times New Roman" panose="02020603050405020304" pitchFamily="18" charset="0"/>
                <a:ea typeface="楷体_GB2312" pitchFamily="49" charset="-122"/>
              </a:rPr>
              <a:t>对于衍射受限制的波束，这些波束发散角与波长和束宽的关系分别近似为  </a:t>
            </a:r>
          </a:p>
        </p:txBody>
      </p:sp>
      <p:sp>
        <p:nvSpPr>
          <p:cNvPr id="553990" name="Text Box 6"/>
          <p:cNvSpPr txBox="1">
            <a:spLocks noChangeArrowheads="1"/>
          </p:cNvSpPr>
          <p:nvPr/>
        </p:nvSpPr>
        <p:spPr bwMode="auto">
          <a:xfrm>
            <a:off x="1331120" y="5086350"/>
            <a:ext cx="64269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ClrTx/>
              <a:buFontTx/>
              <a:buNone/>
            </a:pPr>
            <a:r>
              <a:rPr kumimoji="1" lang="en-US" altLang="zh-CN" sz="1800" b="1" i="1">
                <a:solidFill>
                  <a:srgbClr val="FF0000"/>
                </a:solidFill>
                <a:latin typeface="Times New Roman" panose="02020603050405020304" pitchFamily="18" charset="0"/>
                <a:ea typeface="楷体_GB2312" pitchFamily="49" charset="-122"/>
              </a:rPr>
              <a:t>w</a:t>
            </a:r>
            <a:r>
              <a:rPr kumimoji="1" lang="en-US" altLang="zh-CN" sz="1800" b="1" i="1" baseline="-25000">
                <a:solidFill>
                  <a:srgbClr val="FF0000"/>
                </a:solidFill>
                <a:latin typeface="Times New Roman" panose="02020603050405020304" pitchFamily="18" charset="0"/>
                <a:ea typeface="楷体_GB2312" pitchFamily="49" charset="-122"/>
              </a:rPr>
              <a:t>0</a:t>
            </a:r>
            <a:r>
              <a:rPr kumimoji="1" lang="zh-CN" altLang="en-US" sz="1800" b="1">
                <a:solidFill>
                  <a:srgbClr val="FF0000"/>
                </a:solidFill>
                <a:latin typeface="Times New Roman" panose="02020603050405020304" pitchFamily="18" charset="0"/>
                <a:ea typeface="楷体_GB2312" pitchFamily="49" charset="-122"/>
              </a:rPr>
              <a:t>：</a:t>
            </a:r>
            <a:r>
              <a:rPr kumimoji="1" lang="zh-CN" altLang="en-US" sz="1800" b="1">
                <a:latin typeface="Times New Roman" panose="02020603050405020304" pitchFamily="18" charset="0"/>
                <a:ea typeface="楷体_GB2312" pitchFamily="49" charset="-122"/>
              </a:rPr>
              <a:t>入射光束束腰半径；</a:t>
            </a:r>
            <a:r>
              <a:rPr kumimoji="1" lang="en-US" altLang="zh-CN" sz="1800" b="1" i="1">
                <a:solidFill>
                  <a:srgbClr val="FF0000"/>
                </a:solidFill>
                <a:latin typeface="Times New Roman" panose="02020603050405020304" pitchFamily="18" charset="0"/>
                <a:ea typeface="楷体_GB2312" pitchFamily="49" charset="-122"/>
              </a:rPr>
              <a:t>n</a:t>
            </a:r>
            <a:r>
              <a:rPr kumimoji="1" lang="zh-CN" altLang="en-US" sz="1800" b="1" i="1">
                <a:solidFill>
                  <a:srgbClr val="FF0000"/>
                </a:solidFill>
                <a:latin typeface="Times New Roman" panose="02020603050405020304" pitchFamily="18" charset="0"/>
                <a:ea typeface="楷体_GB2312" pitchFamily="49" charset="-122"/>
              </a:rPr>
              <a:t>：</a:t>
            </a:r>
            <a:r>
              <a:rPr kumimoji="1" lang="zh-CN" altLang="en-US" sz="1800" b="1">
                <a:latin typeface="Times New Roman" panose="02020603050405020304" pitchFamily="18" charset="0"/>
                <a:ea typeface="楷体_GB2312" pitchFamily="49" charset="-122"/>
              </a:rPr>
              <a:t>为介质的折射率；</a:t>
            </a:r>
            <a:r>
              <a:rPr kumimoji="1" lang="en-US" altLang="zh-CN" sz="1800" b="1">
                <a:solidFill>
                  <a:srgbClr val="FF0000"/>
                </a:solidFill>
                <a:latin typeface="Times New Roman" panose="02020603050405020304" pitchFamily="18" charset="0"/>
                <a:ea typeface="楷体_GB2312" pitchFamily="49" charset="-122"/>
              </a:rPr>
              <a:t>D</a:t>
            </a:r>
            <a:r>
              <a:rPr kumimoji="1" lang="zh-CN" altLang="en-US" sz="1800" b="1">
                <a:solidFill>
                  <a:srgbClr val="FF0000"/>
                </a:solidFill>
                <a:latin typeface="Times New Roman" panose="02020603050405020304" pitchFamily="18" charset="0"/>
                <a:ea typeface="楷体_GB2312" pitchFamily="49" charset="-122"/>
              </a:rPr>
              <a:t>：</a:t>
            </a:r>
            <a:r>
              <a:rPr kumimoji="1" lang="zh-CN" altLang="en-US" sz="1800" b="1">
                <a:latin typeface="Times New Roman" panose="02020603050405020304" pitchFamily="18" charset="0"/>
                <a:ea typeface="楷体_GB2312" pitchFamily="49" charset="-122"/>
              </a:rPr>
              <a:t>声束宽度。</a:t>
            </a:r>
          </a:p>
        </p:txBody>
      </p:sp>
      <p:graphicFrame>
        <p:nvGraphicFramePr>
          <p:cNvPr id="553991" name="Object 7"/>
          <p:cNvGraphicFramePr>
            <a:graphicFrameLocks noChangeAspect="1"/>
          </p:cNvGraphicFramePr>
          <p:nvPr/>
        </p:nvGraphicFramePr>
        <p:xfrm>
          <a:off x="3458766" y="5435203"/>
          <a:ext cx="1627584" cy="394097"/>
        </p:xfrm>
        <a:graphic>
          <a:graphicData uri="http://schemas.openxmlformats.org/presentationml/2006/ole">
            <mc:AlternateContent xmlns:mc="http://schemas.openxmlformats.org/markup-compatibility/2006">
              <mc:Choice xmlns:v="urn:schemas-microsoft-com:vml" Requires="v">
                <p:oleObj spid="_x0000_s545802" name="Equation" r:id="rId7" imgW="939800" imgH="228600" progId="Equation.DSMT4">
                  <p:embed/>
                </p:oleObj>
              </mc:Choice>
              <mc:Fallback>
                <p:oleObj name="Equation" r:id="rId7" imgW="9398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8766" y="5435203"/>
                        <a:ext cx="1627584" cy="39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4" name="Rectangle 8"/>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声光体调制器</a:t>
            </a:r>
          </a:p>
        </p:txBody>
      </p:sp>
      <p:pic>
        <p:nvPicPr>
          <p:cNvPr id="55305" name="Picture 9"/>
          <p:cNvPicPr>
            <a:picLocks noChangeAspect="1" noChangeArrowheads="1"/>
          </p:cNvPicPr>
          <p:nvPr/>
        </p:nvPicPr>
        <p:blipFill>
          <a:blip r:embed="rId9">
            <a:extLst>
              <a:ext uri="{28A0092B-C50C-407E-A947-70E740481C1C}">
                <a14:useLocalDpi xmlns:a14="http://schemas.microsoft.com/office/drawing/2010/main" val="0"/>
              </a:ext>
            </a:extLst>
          </a:blip>
          <a:srcRect l="3223" t="4376"/>
          <a:stretch>
            <a:fillRect/>
          </a:stretch>
        </p:blipFill>
        <p:spPr bwMode="auto">
          <a:xfrm>
            <a:off x="1209675" y="1697832"/>
            <a:ext cx="3133725" cy="2188369"/>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996" name="Rectangle 12"/>
          <p:cNvSpPr>
            <a:spLocks noChangeArrowheads="1"/>
          </p:cNvSpPr>
          <p:nvPr/>
        </p:nvSpPr>
        <p:spPr bwMode="auto">
          <a:xfrm>
            <a:off x="4629150" y="3200401"/>
            <a:ext cx="31432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1800" b="1">
                <a:solidFill>
                  <a:schemeClr val="accent1"/>
                </a:solidFill>
                <a:latin typeface="楷体_GB2312" pitchFamily="49" charset="-122"/>
                <a:ea typeface="楷体_GB2312" pitchFamily="49" charset="-122"/>
              </a:rPr>
              <a:t>设入射光束的发散角为</a:t>
            </a:r>
            <a:r>
              <a:rPr kumimoji="1" lang="zh-CN" altLang="en-US" sz="1800" b="1" i="1">
                <a:solidFill>
                  <a:srgbClr val="FF0000"/>
                </a:solidFill>
                <a:latin typeface="楷体_GB2312" pitchFamily="49" charset="-122"/>
                <a:ea typeface="楷体_GB2312" pitchFamily="49" charset="-122"/>
                <a:sym typeface="Symbol" panose="05050102010706020507" pitchFamily="18" charset="2"/>
              </a:rPr>
              <a:t></a:t>
            </a:r>
            <a:r>
              <a:rPr kumimoji="1" lang="en-US" altLang="zh-CN" sz="1800" b="1" i="1" baseline="-25000">
                <a:solidFill>
                  <a:srgbClr val="FF0000"/>
                </a:solidFill>
                <a:latin typeface="楷体_GB2312" pitchFamily="49" charset="-122"/>
                <a:ea typeface="楷体_GB2312" pitchFamily="49" charset="-122"/>
                <a:sym typeface="Symbol" panose="05050102010706020507" pitchFamily="18" charset="2"/>
              </a:rPr>
              <a:t>i</a:t>
            </a:r>
            <a:r>
              <a:rPr kumimoji="1" lang="zh-CN" altLang="en-US" sz="1800" b="1">
                <a:solidFill>
                  <a:schemeClr val="accent1"/>
                </a:solidFill>
                <a:latin typeface="楷体_GB2312" pitchFamily="49" charset="-122"/>
                <a:ea typeface="楷体_GB2312" pitchFamily="49" charset="-122"/>
              </a:rPr>
              <a:t>， </a:t>
            </a:r>
          </a:p>
          <a:p>
            <a:pPr eaLnBrk="1" hangingPunct="1">
              <a:spcBef>
                <a:spcPct val="0"/>
              </a:spcBef>
              <a:buClrTx/>
              <a:buFontTx/>
              <a:buNone/>
            </a:pPr>
            <a:r>
              <a:rPr kumimoji="1" lang="zh-CN" altLang="en-US" sz="1800" b="1">
                <a:solidFill>
                  <a:schemeClr val="accent1"/>
                </a:solidFill>
                <a:latin typeface="楷体_GB2312" pitchFamily="49" charset="-122"/>
                <a:ea typeface="楷体_GB2312" pitchFamily="49" charset="-122"/>
              </a:rPr>
              <a:t>声波束的发散角为</a:t>
            </a:r>
            <a:r>
              <a:rPr kumimoji="1" lang="zh-CN" altLang="en-US" sz="1800" b="1" i="1">
                <a:solidFill>
                  <a:srgbClr val="FF0000"/>
                </a:solidFill>
                <a:latin typeface="楷体_GB2312" pitchFamily="49" charset="-122"/>
                <a:ea typeface="楷体_GB2312" pitchFamily="49" charset="-122"/>
                <a:sym typeface="Symbol" panose="05050102010706020507" pitchFamily="18" charset="2"/>
              </a:rPr>
              <a:t></a:t>
            </a:r>
            <a:r>
              <a:rPr kumimoji="1" lang="zh-CN" altLang="en-US" sz="1800" b="1">
                <a:solidFill>
                  <a:schemeClr val="accent1"/>
                </a:solidFill>
                <a:latin typeface="楷体_GB2312" pitchFamily="49" charset="-122"/>
                <a:ea typeface="楷体_GB2312" pitchFamily="49" charset="-122"/>
              </a:rPr>
              <a:t>， </a:t>
            </a:r>
          </a:p>
        </p:txBody>
      </p:sp>
      <p:sp>
        <p:nvSpPr>
          <p:cNvPr id="11" name="Rectangle 5"/>
          <p:cNvSpPr txBox="1">
            <a:spLocks noChangeArrowheads="1"/>
          </p:cNvSpPr>
          <p:nvPr/>
        </p:nvSpPr>
        <p:spPr>
          <a:xfrm>
            <a:off x="1143000" y="457200"/>
            <a:ext cx="7391400" cy="487363"/>
          </a:xfrm>
          <a:prstGeom prst="rect">
            <a:avLst/>
          </a:prstGeom>
          <a:noFill/>
        </p:spPr>
        <p:txBody>
          <a:bodyPr/>
          <a:lst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a:lstStyle>
          <a:p>
            <a:r>
              <a:rPr lang="zh-CN" altLang="en-US" smtClean="0">
                <a:ea typeface="宋体" panose="02010600030101010101" pitchFamily="2" charset="-122"/>
              </a:rPr>
              <a:t>声光体调制器</a:t>
            </a:r>
            <a:endParaRPr lang="zh-CN" altLang="en-US" dirty="0" smtClean="0">
              <a:ea typeface="宋体" panose="02010600030101010101" pitchFamily="2" charset="-122"/>
            </a:endParaRPr>
          </a:p>
        </p:txBody>
      </p:sp>
    </p:spTree>
    <p:extLst>
      <p:ext uri="{BB962C8B-B14F-4D97-AF65-F5344CB8AC3E}">
        <p14:creationId xmlns:p14="http://schemas.microsoft.com/office/powerpoint/2010/main" val="26631675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53986"/>
                                        </p:tgtEl>
                                        <p:attrNameLst>
                                          <p:attrName>style.visibility</p:attrName>
                                        </p:attrNameLst>
                                      </p:cBhvr>
                                      <p:to>
                                        <p:strVal val="visible"/>
                                      </p:to>
                                    </p:set>
                                    <p:anim calcmode="discrete" valueType="clr">
                                      <p:cBhvr override="childStyle">
                                        <p:cTn id="7" dur="80"/>
                                        <p:tgtEl>
                                          <p:spTgt spid="55398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53986"/>
                                        </p:tgtEl>
                                        <p:attrNameLst>
                                          <p:attrName>fillcolor</p:attrName>
                                        </p:attrNameLst>
                                      </p:cBhvr>
                                      <p:tavLst>
                                        <p:tav tm="0">
                                          <p:val>
                                            <p:clrVal>
                                              <a:schemeClr val="accent2"/>
                                            </p:clrVal>
                                          </p:val>
                                        </p:tav>
                                        <p:tav tm="50000">
                                          <p:val>
                                            <p:clrVal>
                                              <a:schemeClr val="hlink"/>
                                            </p:clrVal>
                                          </p:val>
                                        </p:tav>
                                      </p:tavLst>
                                    </p:anim>
                                    <p:set>
                                      <p:cBhvr>
                                        <p:cTn id="9" dur="80"/>
                                        <p:tgtEl>
                                          <p:spTgt spid="553986"/>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3" presetClass="entr" presetSubtype="16" fill="hold" nodeType="clickEffect">
                                  <p:stCondLst>
                                    <p:cond delay="0"/>
                                  </p:stCondLst>
                                  <p:childTnLst>
                                    <p:set>
                                      <p:cBhvr>
                                        <p:cTn id="13" dur="1" fill="hold">
                                          <p:stCondLst>
                                            <p:cond delay="0"/>
                                          </p:stCondLst>
                                        </p:cTn>
                                        <p:tgtEl>
                                          <p:spTgt spid="553987"/>
                                        </p:tgtEl>
                                        <p:attrNameLst>
                                          <p:attrName>style.visibility</p:attrName>
                                        </p:attrNameLst>
                                      </p:cBhvr>
                                      <p:to>
                                        <p:strVal val="visible"/>
                                      </p:to>
                                    </p:set>
                                    <p:anim calcmode="lin" valueType="num">
                                      <p:cBhvr>
                                        <p:cTn id="14" dur="500" fill="hold"/>
                                        <p:tgtEl>
                                          <p:spTgt spid="553987"/>
                                        </p:tgtEl>
                                        <p:attrNameLst>
                                          <p:attrName>ppt_w</p:attrName>
                                        </p:attrNameLst>
                                      </p:cBhvr>
                                      <p:tavLst>
                                        <p:tav tm="0">
                                          <p:val>
                                            <p:fltVal val="0"/>
                                          </p:val>
                                        </p:tav>
                                        <p:tav tm="100000">
                                          <p:val>
                                            <p:strVal val="#ppt_w"/>
                                          </p:val>
                                        </p:tav>
                                      </p:tavLst>
                                    </p:anim>
                                    <p:anim calcmode="lin" valueType="num">
                                      <p:cBhvr>
                                        <p:cTn id="15" dur="500" fill="hold"/>
                                        <p:tgtEl>
                                          <p:spTgt spid="553987"/>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553996"/>
                                        </p:tgtEl>
                                        <p:attrNameLst>
                                          <p:attrName>style.visibility</p:attrName>
                                        </p:attrNameLst>
                                      </p:cBhvr>
                                      <p:to>
                                        <p:strVal val="visible"/>
                                      </p:to>
                                    </p:set>
                                    <p:anim calcmode="lin" valueType="num">
                                      <p:cBhvr additive="base">
                                        <p:cTn id="20" dur="500" fill="hold"/>
                                        <p:tgtEl>
                                          <p:spTgt spid="553996"/>
                                        </p:tgtEl>
                                        <p:attrNameLst>
                                          <p:attrName>ppt_x</p:attrName>
                                        </p:attrNameLst>
                                      </p:cBhvr>
                                      <p:tavLst>
                                        <p:tav tm="0">
                                          <p:val>
                                            <p:strVal val="1+#ppt_w/2"/>
                                          </p:val>
                                        </p:tav>
                                        <p:tav tm="100000">
                                          <p:val>
                                            <p:strVal val="#ppt_x"/>
                                          </p:val>
                                        </p:tav>
                                      </p:tavLst>
                                    </p:anim>
                                    <p:anim calcmode="lin" valueType="num">
                                      <p:cBhvr additive="base">
                                        <p:cTn id="21" dur="500" fill="hold"/>
                                        <p:tgtEl>
                                          <p:spTgt spid="553996"/>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0" presetClass="entr" presetSubtype="0" fill="hold" grpId="0" nodeType="clickEffect">
                                  <p:stCondLst>
                                    <p:cond delay="0"/>
                                  </p:stCondLst>
                                  <p:childTnLst>
                                    <p:set>
                                      <p:cBhvr>
                                        <p:cTn id="25" dur="1" fill="hold">
                                          <p:stCondLst>
                                            <p:cond delay="0"/>
                                          </p:stCondLst>
                                        </p:cTn>
                                        <p:tgtEl>
                                          <p:spTgt spid="553989"/>
                                        </p:tgtEl>
                                        <p:attrNameLst>
                                          <p:attrName>style.visibility</p:attrName>
                                        </p:attrNameLst>
                                      </p:cBhvr>
                                      <p:to>
                                        <p:strVal val="visible"/>
                                      </p:to>
                                    </p:set>
                                    <p:animEffect transition="in" filter="wedge">
                                      <p:cBhvr>
                                        <p:cTn id="26" dur="2000"/>
                                        <p:tgtEl>
                                          <p:spTgt spid="55398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553988"/>
                                        </p:tgtEl>
                                        <p:attrNameLst>
                                          <p:attrName>style.visibility</p:attrName>
                                        </p:attrNameLst>
                                      </p:cBhvr>
                                      <p:to>
                                        <p:strVal val="visible"/>
                                      </p:to>
                                    </p:set>
                                    <p:anim calcmode="lin" valueType="num">
                                      <p:cBhvr>
                                        <p:cTn id="31" dur="500" fill="hold"/>
                                        <p:tgtEl>
                                          <p:spTgt spid="553988"/>
                                        </p:tgtEl>
                                        <p:attrNameLst>
                                          <p:attrName>ppt_w</p:attrName>
                                        </p:attrNameLst>
                                      </p:cBhvr>
                                      <p:tavLst>
                                        <p:tav tm="0">
                                          <p:val>
                                            <p:fltVal val="0"/>
                                          </p:val>
                                        </p:tav>
                                        <p:tav tm="100000">
                                          <p:val>
                                            <p:strVal val="#ppt_w"/>
                                          </p:val>
                                        </p:tav>
                                      </p:tavLst>
                                    </p:anim>
                                    <p:anim calcmode="lin" valueType="num">
                                      <p:cBhvr>
                                        <p:cTn id="32" dur="500" fill="hold"/>
                                        <p:tgtEl>
                                          <p:spTgt spid="553988"/>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553990"/>
                                        </p:tgtEl>
                                        <p:attrNameLst>
                                          <p:attrName>style.visibility</p:attrName>
                                        </p:attrNameLst>
                                      </p:cBhvr>
                                      <p:to>
                                        <p:strVal val="visible"/>
                                      </p:to>
                                    </p:set>
                                    <p:anim calcmode="lin" valueType="num">
                                      <p:cBhvr>
                                        <p:cTn id="37" dur="500" fill="hold"/>
                                        <p:tgtEl>
                                          <p:spTgt spid="553990"/>
                                        </p:tgtEl>
                                        <p:attrNameLst>
                                          <p:attrName>ppt_w</p:attrName>
                                        </p:attrNameLst>
                                      </p:cBhvr>
                                      <p:tavLst>
                                        <p:tav tm="0">
                                          <p:val>
                                            <p:fltVal val="0"/>
                                          </p:val>
                                        </p:tav>
                                        <p:tav tm="100000">
                                          <p:val>
                                            <p:strVal val="#ppt_w"/>
                                          </p:val>
                                        </p:tav>
                                      </p:tavLst>
                                    </p:anim>
                                    <p:anim calcmode="lin" valueType="num">
                                      <p:cBhvr>
                                        <p:cTn id="38" dur="500" fill="hold"/>
                                        <p:tgtEl>
                                          <p:spTgt spid="553990"/>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1" presetClass="entr" presetSubtype="0" fill="hold" nodeType="clickEffect">
                                  <p:stCondLst>
                                    <p:cond delay="0"/>
                                  </p:stCondLst>
                                  <p:iterate type="lt">
                                    <p:tmPct val="5000"/>
                                  </p:iterate>
                                  <p:childTnLst>
                                    <p:set>
                                      <p:cBhvr>
                                        <p:cTn id="42" dur="1" fill="hold">
                                          <p:stCondLst>
                                            <p:cond delay="0"/>
                                          </p:stCondLst>
                                        </p:cTn>
                                        <p:tgtEl>
                                          <p:spTgt spid="553991"/>
                                        </p:tgtEl>
                                        <p:attrNameLst>
                                          <p:attrName>style.visibility</p:attrName>
                                        </p:attrNameLst>
                                      </p:cBhvr>
                                      <p:to>
                                        <p:strVal val="visible"/>
                                      </p:to>
                                    </p:set>
                                    <p:anim calcmode="lin" valueType="num">
                                      <p:cBhvr>
                                        <p:cTn id="43" dur="1000" fill="hold"/>
                                        <p:tgtEl>
                                          <p:spTgt spid="553991"/>
                                        </p:tgtEl>
                                        <p:attrNameLst>
                                          <p:attrName>ppt_w</p:attrName>
                                        </p:attrNameLst>
                                      </p:cBhvr>
                                      <p:tavLst>
                                        <p:tav tm="0">
                                          <p:val>
                                            <p:fltVal val="0"/>
                                          </p:val>
                                        </p:tav>
                                        <p:tav tm="100000">
                                          <p:val>
                                            <p:strVal val="#ppt_w"/>
                                          </p:val>
                                        </p:tav>
                                      </p:tavLst>
                                    </p:anim>
                                    <p:anim calcmode="lin" valueType="num">
                                      <p:cBhvr>
                                        <p:cTn id="44" dur="1000" fill="hold"/>
                                        <p:tgtEl>
                                          <p:spTgt spid="553991"/>
                                        </p:tgtEl>
                                        <p:attrNameLst>
                                          <p:attrName>ppt_h</p:attrName>
                                        </p:attrNameLst>
                                      </p:cBhvr>
                                      <p:tavLst>
                                        <p:tav tm="0">
                                          <p:val>
                                            <p:fltVal val="0"/>
                                          </p:val>
                                        </p:tav>
                                        <p:tav tm="100000">
                                          <p:val>
                                            <p:strVal val="#ppt_h"/>
                                          </p:val>
                                        </p:tav>
                                      </p:tavLst>
                                    </p:anim>
                                    <p:anim calcmode="lin" valueType="num">
                                      <p:cBhvr>
                                        <p:cTn id="45" dur="1000" fill="hold"/>
                                        <p:tgtEl>
                                          <p:spTgt spid="553991"/>
                                        </p:tgtEl>
                                        <p:attrNameLst>
                                          <p:attrName>style.rotation</p:attrName>
                                        </p:attrNameLst>
                                      </p:cBhvr>
                                      <p:tavLst>
                                        <p:tav tm="0">
                                          <p:val>
                                            <p:fltVal val="90"/>
                                          </p:val>
                                        </p:tav>
                                        <p:tav tm="100000">
                                          <p:val>
                                            <p:fltVal val="0"/>
                                          </p:val>
                                        </p:tav>
                                      </p:tavLst>
                                    </p:anim>
                                    <p:animEffect transition="in" filter="fade">
                                      <p:cBhvr>
                                        <p:cTn id="46" dur="1000"/>
                                        <p:tgtEl>
                                          <p:spTgt spid="553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6" grpId="0"/>
      <p:bldP spid="553989" grpId="0"/>
      <p:bldP spid="553990" grpId="0"/>
      <p:bldP spid="55399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022" name="Group 14"/>
          <p:cNvGrpSpPr>
            <a:grpSpLocks/>
          </p:cNvGrpSpPr>
          <p:nvPr/>
        </p:nvGrpSpPr>
        <p:grpSpPr bwMode="auto">
          <a:xfrm>
            <a:off x="1277542" y="2000251"/>
            <a:ext cx="4150519" cy="708422"/>
            <a:chOff x="113" y="1434"/>
            <a:chExt cx="3486" cy="595"/>
          </a:xfrm>
        </p:grpSpPr>
        <p:sp>
          <p:nvSpPr>
            <p:cNvPr id="56332" name="Text Box 3"/>
            <p:cNvSpPr txBox="1">
              <a:spLocks noChangeArrowheads="1"/>
            </p:cNvSpPr>
            <p:nvPr/>
          </p:nvSpPr>
          <p:spPr bwMode="auto">
            <a:xfrm>
              <a:off x="113" y="1570"/>
              <a:ext cx="1088"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solidFill>
                    <a:srgbClr val="FF0000"/>
                  </a:solidFill>
                  <a:latin typeface="Times New Roman" panose="02020603050405020304" pitchFamily="18" charset="0"/>
                  <a:ea typeface="楷体_GB2312" pitchFamily="49" charset="-122"/>
                </a:rPr>
                <a:t>调制带宽 </a:t>
              </a:r>
            </a:p>
          </p:txBody>
        </p:sp>
        <p:graphicFrame>
          <p:nvGraphicFramePr>
            <p:cNvPr id="56333" name="Object 4"/>
            <p:cNvGraphicFramePr>
              <a:graphicFrameLocks noChangeAspect="1"/>
            </p:cNvGraphicFramePr>
            <p:nvPr/>
          </p:nvGraphicFramePr>
          <p:xfrm>
            <a:off x="1300" y="1434"/>
            <a:ext cx="2299" cy="595"/>
          </p:xfrm>
          <a:graphic>
            <a:graphicData uri="http://schemas.openxmlformats.org/presentationml/2006/ole">
              <mc:AlternateContent xmlns:mc="http://schemas.openxmlformats.org/markup-compatibility/2006">
                <mc:Choice xmlns:v="urn:schemas-microsoft-com:vml" Requires="v">
                  <p:oleObj spid="_x0000_s546826" name="Equation" r:id="rId3" imgW="1663700" imgH="431800" progId="Equation.DSMT4">
                    <p:embed/>
                  </p:oleObj>
                </mc:Choice>
                <mc:Fallback>
                  <p:oleObj name="Equation" r:id="rId3" imgW="16637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0" y="1434"/>
                          <a:ext cx="2299" cy="59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5013" name="Text Box 5"/>
          <p:cNvSpPr txBox="1">
            <a:spLocks noChangeArrowheads="1"/>
          </p:cNvSpPr>
          <p:nvPr/>
        </p:nvSpPr>
        <p:spPr bwMode="auto">
          <a:xfrm>
            <a:off x="1348978" y="3064669"/>
            <a:ext cx="648057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latin typeface="Times New Roman" panose="02020603050405020304" pitchFamily="18" charset="0"/>
                <a:ea typeface="楷体_GB2312" pitchFamily="49" charset="-122"/>
              </a:rPr>
              <a:t>        </a:t>
            </a:r>
            <a:r>
              <a:rPr kumimoji="1" lang="zh-CN" altLang="en-US" sz="1800" b="1">
                <a:solidFill>
                  <a:srgbClr val="336600"/>
                </a:solidFill>
                <a:latin typeface="Times New Roman" panose="02020603050405020304" pitchFamily="18" charset="0"/>
                <a:ea typeface="楷体_GB2312" pitchFamily="49" charset="-122"/>
              </a:rPr>
              <a:t>由上述可知：声光调制器的带宽与声波穿过光束的度越时间（</a:t>
            </a:r>
            <a:r>
              <a:rPr kumimoji="1" lang="el-GR" altLang="zh-CN" sz="1800" b="1" i="1">
                <a:solidFill>
                  <a:srgbClr val="336600"/>
                </a:solidFill>
                <a:latin typeface="Times New Roman" panose="02020603050405020304" pitchFamily="18" charset="0"/>
                <a:ea typeface="楷体_GB2312" pitchFamily="49" charset="-122"/>
                <a:cs typeface="Times New Roman" panose="02020603050405020304" pitchFamily="18" charset="0"/>
              </a:rPr>
              <a:t>ω</a:t>
            </a:r>
            <a:r>
              <a:rPr kumimoji="1" lang="en-US" altLang="zh-CN" sz="1800" b="1" i="1" baseline="-25000">
                <a:solidFill>
                  <a:srgbClr val="336600"/>
                </a:solidFill>
                <a:latin typeface="Times New Roman" panose="02020603050405020304" pitchFamily="18" charset="0"/>
                <a:ea typeface="楷体_GB2312" pitchFamily="49" charset="-122"/>
              </a:rPr>
              <a:t>0</a:t>
            </a:r>
            <a:r>
              <a:rPr kumimoji="1" lang="en-US" altLang="zh-CN" sz="1800" b="1" i="1">
                <a:solidFill>
                  <a:srgbClr val="336600"/>
                </a:solidFill>
                <a:latin typeface="Times New Roman" panose="02020603050405020304" pitchFamily="18" charset="0"/>
                <a:ea typeface="楷体_GB2312" pitchFamily="49" charset="-122"/>
              </a:rPr>
              <a:t>/v</a:t>
            </a:r>
            <a:r>
              <a:rPr kumimoji="1" lang="en-US" altLang="zh-CN" sz="1800" b="1" i="1" baseline="-25000">
                <a:solidFill>
                  <a:srgbClr val="336600"/>
                </a:solidFill>
                <a:latin typeface="Times New Roman" panose="02020603050405020304" pitchFamily="18" charset="0"/>
                <a:ea typeface="楷体_GB2312" pitchFamily="49" charset="-122"/>
              </a:rPr>
              <a:t>s</a:t>
            </a:r>
            <a:r>
              <a:rPr kumimoji="1" lang="zh-CN" altLang="en-US" sz="1800" b="1">
                <a:solidFill>
                  <a:srgbClr val="336600"/>
                </a:solidFill>
                <a:latin typeface="Times New Roman" panose="02020603050405020304" pitchFamily="18" charset="0"/>
                <a:ea typeface="楷体_GB2312" pitchFamily="49" charset="-122"/>
              </a:rPr>
              <a:t>）成反比，即与光束的直径成反比。用宽度小的光束可以得到较大的带宽。但光束发散角不能太大，否则，</a:t>
            </a:r>
            <a:r>
              <a:rPr kumimoji="1" lang="en-US" altLang="zh-CN" sz="1800" b="1">
                <a:solidFill>
                  <a:srgbClr val="336600"/>
                </a:solidFill>
                <a:latin typeface="Times New Roman" panose="02020603050405020304" pitchFamily="18" charset="0"/>
                <a:ea typeface="楷体_GB2312" pitchFamily="49" charset="-122"/>
              </a:rPr>
              <a:t>0</a:t>
            </a:r>
            <a:r>
              <a:rPr kumimoji="1" lang="zh-CN" altLang="en-US" sz="1800" b="1">
                <a:solidFill>
                  <a:srgbClr val="336600"/>
                </a:solidFill>
                <a:latin typeface="Times New Roman" panose="02020603050405020304" pitchFamily="18" charset="0"/>
                <a:ea typeface="楷体_GB2312" pitchFamily="49" charset="-122"/>
              </a:rPr>
              <a:t>级和</a:t>
            </a:r>
            <a:r>
              <a:rPr kumimoji="1" lang="en-US" altLang="zh-CN" sz="1800" b="1">
                <a:solidFill>
                  <a:srgbClr val="336600"/>
                </a:solidFill>
                <a:latin typeface="Times New Roman" panose="02020603050405020304" pitchFamily="18" charset="0"/>
                <a:ea typeface="楷体_GB2312" pitchFamily="49" charset="-122"/>
              </a:rPr>
              <a:t>1</a:t>
            </a:r>
            <a:r>
              <a:rPr kumimoji="1" lang="zh-CN" altLang="en-US" sz="1800" b="1">
                <a:solidFill>
                  <a:srgbClr val="336600"/>
                </a:solidFill>
                <a:latin typeface="Times New Roman" panose="02020603050405020304" pitchFamily="18" charset="0"/>
                <a:ea typeface="楷体_GB2312" pitchFamily="49" charset="-122"/>
              </a:rPr>
              <a:t>级衍射会有部分重叠，降低调制的效果。为此要求</a:t>
            </a:r>
            <a:endParaRPr kumimoji="1" lang="el-GR" altLang="zh-CN" sz="1800" b="1">
              <a:solidFill>
                <a:srgbClr val="336600"/>
              </a:solidFill>
              <a:latin typeface="楷体_GB2312" pitchFamily="49" charset="-122"/>
              <a:ea typeface="楷体_GB2312" pitchFamily="49" charset="-122"/>
            </a:endParaRPr>
          </a:p>
        </p:txBody>
      </p:sp>
      <p:grpSp>
        <p:nvGrpSpPr>
          <p:cNvPr id="555015" name="Group 7"/>
          <p:cNvGrpSpPr>
            <a:grpSpLocks/>
          </p:cNvGrpSpPr>
          <p:nvPr/>
        </p:nvGrpSpPr>
        <p:grpSpPr bwMode="auto">
          <a:xfrm>
            <a:off x="1314450" y="5212559"/>
            <a:ext cx="6457950" cy="646510"/>
            <a:chOff x="336" y="2205"/>
            <a:chExt cx="5424" cy="543"/>
          </a:xfrm>
        </p:grpSpPr>
        <p:graphicFrame>
          <p:nvGraphicFramePr>
            <p:cNvPr id="56330" name="Object 8"/>
            <p:cNvGraphicFramePr>
              <a:graphicFrameLocks noChangeAspect="1"/>
            </p:cNvGraphicFramePr>
            <p:nvPr/>
          </p:nvGraphicFramePr>
          <p:xfrm>
            <a:off x="2000" y="2258"/>
            <a:ext cx="377" cy="220"/>
          </p:xfrm>
          <a:graphic>
            <a:graphicData uri="http://schemas.openxmlformats.org/presentationml/2006/ole">
              <mc:AlternateContent xmlns:mc="http://schemas.openxmlformats.org/markup-compatibility/2006">
                <mc:Choice xmlns:v="urn:schemas-microsoft-com:vml" Requires="v">
                  <p:oleObj spid="_x0000_s546827" r:id="rId5" imgW="393529" imgH="228501" progId="Equation.3">
                    <p:embed/>
                  </p:oleObj>
                </mc:Choice>
                <mc:Fallback>
                  <p:oleObj r:id="rId5" imgW="393529"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 y="2258"/>
                          <a:ext cx="37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1" name="Text Box 9"/>
            <p:cNvSpPr txBox="1">
              <a:spLocks noChangeArrowheads="1"/>
            </p:cNvSpPr>
            <p:nvPr/>
          </p:nvSpPr>
          <p:spPr bwMode="auto">
            <a:xfrm>
              <a:off x="336" y="2205"/>
              <a:ext cx="5424"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latin typeface="Times New Roman" panose="02020603050405020304" pitchFamily="18" charset="0"/>
                  <a:ea typeface="楷体_GB2312" pitchFamily="49" charset="-122"/>
                </a:rPr>
                <a:t>即最大的调制带宽          近似等于声频率</a:t>
              </a:r>
              <a:r>
                <a:rPr kumimoji="1" lang="en-US" altLang="zh-CN" sz="1800" b="1" i="1">
                  <a:latin typeface="Times New Roman" panose="02020603050405020304" pitchFamily="18" charset="0"/>
                  <a:ea typeface="楷体_GB2312" pitchFamily="49" charset="-122"/>
                </a:rPr>
                <a:t>f</a:t>
              </a:r>
              <a:r>
                <a:rPr kumimoji="1" lang="en-US" altLang="zh-CN" sz="1800" b="1" i="1" baseline="-30000">
                  <a:latin typeface="Times New Roman" panose="02020603050405020304" pitchFamily="18" charset="0"/>
                  <a:ea typeface="楷体_GB2312" pitchFamily="49" charset="-122"/>
                </a:rPr>
                <a:t>s</a:t>
              </a:r>
              <a:r>
                <a:rPr kumimoji="1" lang="zh-CN" altLang="en-US" sz="1800" b="1">
                  <a:latin typeface="Times New Roman" panose="02020603050405020304" pitchFamily="18" charset="0"/>
                  <a:ea typeface="楷体_GB2312" pitchFamily="49" charset="-122"/>
                </a:rPr>
                <a:t>的一半。因此，大的调制带宽要采用高频布喇格衍射才能得到。 </a:t>
              </a:r>
            </a:p>
          </p:txBody>
        </p:sp>
      </p:grpSp>
      <p:sp>
        <p:nvSpPr>
          <p:cNvPr id="56325" name="Rectangle 10"/>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声光体调制器</a:t>
            </a:r>
          </a:p>
        </p:txBody>
      </p:sp>
      <p:graphicFrame>
        <p:nvGraphicFramePr>
          <p:cNvPr id="555019" name="Object 11"/>
          <p:cNvGraphicFramePr>
            <a:graphicFrameLocks noChangeAspect="1"/>
          </p:cNvGraphicFramePr>
          <p:nvPr/>
        </p:nvGraphicFramePr>
        <p:xfrm>
          <a:off x="2400300" y="4629151"/>
          <a:ext cx="800100" cy="350044"/>
        </p:xfrm>
        <a:graphic>
          <a:graphicData uri="http://schemas.openxmlformats.org/presentationml/2006/ole">
            <mc:AlternateContent xmlns:mc="http://schemas.openxmlformats.org/markup-compatibility/2006">
              <mc:Choice xmlns:v="urn:schemas-microsoft-com:vml" Requires="v">
                <p:oleObj spid="_x0000_s546828" name="Equation" r:id="rId7" imgW="520700" imgH="228600" progId="Equation.DSMT4">
                  <p:embed/>
                </p:oleObj>
              </mc:Choice>
              <mc:Fallback>
                <p:oleObj name="Equation" r:id="rId7" imgW="520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0300" y="4629151"/>
                        <a:ext cx="800100" cy="35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55021" name="Group 13"/>
          <p:cNvGrpSpPr>
            <a:grpSpLocks/>
          </p:cNvGrpSpPr>
          <p:nvPr/>
        </p:nvGrpSpPr>
        <p:grpSpPr bwMode="auto">
          <a:xfrm>
            <a:off x="3486150" y="4508898"/>
            <a:ext cx="2400300" cy="645319"/>
            <a:chOff x="1968" y="3067"/>
            <a:chExt cx="2016" cy="542"/>
          </a:xfrm>
        </p:grpSpPr>
        <p:graphicFrame>
          <p:nvGraphicFramePr>
            <p:cNvPr id="56328" name="Object 6"/>
            <p:cNvGraphicFramePr>
              <a:graphicFrameLocks noChangeAspect="1"/>
            </p:cNvGraphicFramePr>
            <p:nvPr/>
          </p:nvGraphicFramePr>
          <p:xfrm>
            <a:off x="2671" y="3067"/>
            <a:ext cx="1313" cy="542"/>
          </p:xfrm>
          <a:graphic>
            <a:graphicData uri="http://schemas.openxmlformats.org/presentationml/2006/ole">
              <mc:AlternateContent xmlns:mc="http://schemas.openxmlformats.org/markup-compatibility/2006">
                <mc:Choice xmlns:v="urn:schemas-microsoft-com:vml" Requires="v">
                  <p:oleObj spid="_x0000_s546829" r:id="rId9" imgW="1040948" imgH="431613" progId="Equation.3">
                    <p:embed/>
                  </p:oleObj>
                </mc:Choice>
                <mc:Fallback>
                  <p:oleObj r:id="rId9" imgW="1040948" imgH="4316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1" y="3067"/>
                          <a:ext cx="1313"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9" name="AutoShape 12"/>
            <p:cNvSpPr>
              <a:spLocks noChangeArrowheads="1"/>
            </p:cNvSpPr>
            <p:nvPr/>
          </p:nvSpPr>
          <p:spPr bwMode="auto">
            <a:xfrm>
              <a:off x="1968" y="3264"/>
              <a:ext cx="528" cy="144"/>
            </a:xfrm>
            <a:prstGeom prst="rightArrow">
              <a:avLst>
                <a:gd name="adj1" fmla="val 50000"/>
                <a:gd name="adj2" fmla="val 91667"/>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sp>
        <p:nvSpPr>
          <p:cNvPr id="14" name="Rectangle 5"/>
          <p:cNvSpPr txBox="1">
            <a:spLocks noChangeArrowheads="1"/>
          </p:cNvSpPr>
          <p:nvPr/>
        </p:nvSpPr>
        <p:spPr>
          <a:xfrm>
            <a:off x="1143000" y="457200"/>
            <a:ext cx="7391400" cy="487363"/>
          </a:xfrm>
          <a:prstGeom prst="rect">
            <a:avLst/>
          </a:prstGeom>
          <a:noFill/>
        </p:spPr>
        <p:txBody>
          <a:bodyPr/>
          <a:lst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a:lstStyle>
          <a:p>
            <a:r>
              <a:rPr lang="zh-CN" altLang="en-US" smtClean="0">
                <a:ea typeface="宋体" panose="02010600030101010101" pitchFamily="2" charset="-122"/>
              </a:rPr>
              <a:t>声光体调制器</a:t>
            </a:r>
            <a:endParaRPr lang="zh-CN" altLang="en-US" dirty="0" smtClean="0">
              <a:ea typeface="宋体" panose="02010600030101010101" pitchFamily="2" charset="-122"/>
            </a:endParaRPr>
          </a:p>
        </p:txBody>
      </p:sp>
    </p:spTree>
    <p:extLst>
      <p:ext uri="{BB962C8B-B14F-4D97-AF65-F5344CB8AC3E}">
        <p14:creationId xmlns:p14="http://schemas.microsoft.com/office/powerpoint/2010/main" val="269111948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55022"/>
                                        </p:tgtEl>
                                        <p:attrNameLst>
                                          <p:attrName>style.visibility</p:attrName>
                                        </p:attrNameLst>
                                      </p:cBhvr>
                                      <p:to>
                                        <p:strVal val="visible"/>
                                      </p:to>
                                    </p:set>
                                    <p:animEffect transition="in" filter="dissolve">
                                      <p:cBhvr>
                                        <p:cTn id="7" dur="500"/>
                                        <p:tgtEl>
                                          <p:spTgt spid="555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5013"/>
                                        </p:tgtEl>
                                        <p:attrNameLst>
                                          <p:attrName>style.visibility</p:attrName>
                                        </p:attrNameLst>
                                      </p:cBhvr>
                                      <p:to>
                                        <p:strVal val="visible"/>
                                      </p:to>
                                    </p:set>
                                    <p:animEffect transition="in" filter="dissolve">
                                      <p:cBhvr>
                                        <p:cTn id="12" dur="500"/>
                                        <p:tgtEl>
                                          <p:spTgt spid="5550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555019"/>
                                        </p:tgtEl>
                                        <p:attrNameLst>
                                          <p:attrName>style.visibility</p:attrName>
                                        </p:attrNameLst>
                                      </p:cBhvr>
                                      <p:to>
                                        <p:strVal val="visible"/>
                                      </p:to>
                                    </p:set>
                                    <p:anim calcmode="lin" valueType="num">
                                      <p:cBhvr additive="base">
                                        <p:cTn id="17" dur="500" fill="hold"/>
                                        <p:tgtEl>
                                          <p:spTgt spid="555019"/>
                                        </p:tgtEl>
                                        <p:attrNameLst>
                                          <p:attrName>ppt_x</p:attrName>
                                        </p:attrNameLst>
                                      </p:cBhvr>
                                      <p:tavLst>
                                        <p:tav tm="0">
                                          <p:val>
                                            <p:strVal val="1+#ppt_w/2"/>
                                          </p:val>
                                        </p:tav>
                                        <p:tav tm="100000">
                                          <p:val>
                                            <p:strVal val="#ppt_x"/>
                                          </p:val>
                                        </p:tav>
                                      </p:tavLst>
                                    </p:anim>
                                    <p:anim calcmode="lin" valueType="num">
                                      <p:cBhvr additive="base">
                                        <p:cTn id="18" dur="500" fill="hold"/>
                                        <p:tgtEl>
                                          <p:spTgt spid="555019"/>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555021"/>
                                        </p:tgtEl>
                                        <p:attrNameLst>
                                          <p:attrName>style.visibility</p:attrName>
                                        </p:attrNameLst>
                                      </p:cBhvr>
                                      <p:to>
                                        <p:strVal val="visible"/>
                                      </p:to>
                                    </p:set>
                                    <p:anim calcmode="lin" valueType="num">
                                      <p:cBhvr additive="base">
                                        <p:cTn id="23" dur="500" fill="hold"/>
                                        <p:tgtEl>
                                          <p:spTgt spid="555021"/>
                                        </p:tgtEl>
                                        <p:attrNameLst>
                                          <p:attrName>ppt_x</p:attrName>
                                        </p:attrNameLst>
                                      </p:cBhvr>
                                      <p:tavLst>
                                        <p:tav tm="0">
                                          <p:val>
                                            <p:strVal val="1+#ppt_w/2"/>
                                          </p:val>
                                        </p:tav>
                                        <p:tav tm="100000">
                                          <p:val>
                                            <p:strVal val="#ppt_x"/>
                                          </p:val>
                                        </p:tav>
                                      </p:tavLst>
                                    </p:anim>
                                    <p:anim calcmode="lin" valueType="num">
                                      <p:cBhvr additive="base">
                                        <p:cTn id="24" dur="500" fill="hold"/>
                                        <p:tgtEl>
                                          <p:spTgt spid="555021"/>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nodeType="clickEffect">
                                  <p:stCondLst>
                                    <p:cond delay="0"/>
                                  </p:stCondLst>
                                  <p:childTnLst>
                                    <p:set>
                                      <p:cBhvr>
                                        <p:cTn id="28" dur="1" fill="hold">
                                          <p:stCondLst>
                                            <p:cond delay="0"/>
                                          </p:stCondLst>
                                        </p:cTn>
                                        <p:tgtEl>
                                          <p:spTgt spid="555015"/>
                                        </p:tgtEl>
                                        <p:attrNameLst>
                                          <p:attrName>style.visibility</p:attrName>
                                        </p:attrNameLst>
                                      </p:cBhvr>
                                      <p:to>
                                        <p:strVal val="visible"/>
                                      </p:to>
                                    </p:set>
                                    <p:anim calcmode="lin" valueType="num">
                                      <p:cBhvr>
                                        <p:cTn id="29" dur="500" fill="hold"/>
                                        <p:tgtEl>
                                          <p:spTgt spid="555015"/>
                                        </p:tgtEl>
                                        <p:attrNameLst>
                                          <p:attrName>ppt_w</p:attrName>
                                        </p:attrNameLst>
                                      </p:cBhvr>
                                      <p:tavLst>
                                        <p:tav tm="0">
                                          <p:val>
                                            <p:fltVal val="0"/>
                                          </p:val>
                                        </p:tav>
                                        <p:tav tm="100000">
                                          <p:val>
                                            <p:strVal val="#ppt_w"/>
                                          </p:val>
                                        </p:tav>
                                      </p:tavLst>
                                    </p:anim>
                                    <p:anim calcmode="lin" valueType="num">
                                      <p:cBhvr>
                                        <p:cTn id="30" dur="500" fill="hold"/>
                                        <p:tgtEl>
                                          <p:spTgt spid="5550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371600" y="1771651"/>
            <a:ext cx="17716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100" b="1">
                <a:solidFill>
                  <a:srgbClr val="FF0000"/>
                </a:solidFill>
                <a:latin typeface="Times New Roman" panose="02020603050405020304" pitchFamily="18" charset="0"/>
                <a:ea typeface="楷体_GB2312" pitchFamily="49" charset="-122"/>
                <a:cs typeface="Times New Roman" panose="02020603050405020304" pitchFamily="18" charset="0"/>
              </a:rPr>
              <a:t>衍射效率  </a:t>
            </a:r>
          </a:p>
        </p:txBody>
      </p:sp>
      <p:sp>
        <p:nvSpPr>
          <p:cNvPr id="550915" name="Text Box 3"/>
          <p:cNvSpPr txBox="1">
            <a:spLocks noChangeArrowheads="1"/>
          </p:cNvSpPr>
          <p:nvPr/>
        </p:nvSpPr>
        <p:spPr bwMode="auto">
          <a:xfrm>
            <a:off x="1385888" y="2297907"/>
            <a:ext cx="63722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solidFill>
                  <a:schemeClr val="accent1"/>
                </a:solidFill>
                <a:latin typeface="Times New Roman" panose="02020603050405020304" pitchFamily="18" charset="0"/>
                <a:ea typeface="楷体_GB2312" pitchFamily="49" charset="-122"/>
              </a:rPr>
              <a:t>声光调制器的另一重要参量是衍射效率。要得到</a:t>
            </a:r>
            <a:r>
              <a:rPr kumimoji="1" lang="en-US" altLang="zh-CN" sz="1800" b="1">
                <a:solidFill>
                  <a:schemeClr val="accent1"/>
                </a:solidFill>
                <a:latin typeface="Times New Roman" panose="02020603050405020304" pitchFamily="18" charset="0"/>
                <a:ea typeface="楷体_GB2312" pitchFamily="49" charset="-122"/>
              </a:rPr>
              <a:t>100</a:t>
            </a:r>
            <a:r>
              <a:rPr kumimoji="1" lang="zh-CN" altLang="en-US" sz="1800" b="1">
                <a:solidFill>
                  <a:schemeClr val="accent1"/>
                </a:solidFill>
                <a:latin typeface="Times New Roman" panose="02020603050405020304" pitchFamily="18" charset="0"/>
                <a:ea typeface="楷体_GB2312" pitchFamily="49" charset="-122"/>
              </a:rPr>
              <a:t>％的调制所需要的声强度为 </a:t>
            </a:r>
          </a:p>
        </p:txBody>
      </p:sp>
      <p:graphicFrame>
        <p:nvGraphicFramePr>
          <p:cNvPr id="550916" name="Object 4"/>
          <p:cNvGraphicFramePr>
            <a:graphicFrameLocks noChangeAspect="1"/>
          </p:cNvGraphicFramePr>
          <p:nvPr/>
        </p:nvGraphicFramePr>
        <p:xfrm>
          <a:off x="3429001" y="2952750"/>
          <a:ext cx="1446610" cy="762000"/>
        </p:xfrm>
        <a:graphic>
          <a:graphicData uri="http://schemas.openxmlformats.org/presentationml/2006/ole">
            <mc:AlternateContent xmlns:mc="http://schemas.openxmlformats.org/markup-compatibility/2006">
              <mc:Choice xmlns:v="urn:schemas-microsoft-com:vml" Requires="v">
                <p:oleObj spid="_x0000_s547846" r:id="rId3" imgW="1393371" imgH="668818" progId="Equation.3">
                  <p:embed/>
                </p:oleObj>
              </mc:Choice>
              <mc:Fallback>
                <p:oleObj r:id="rId3" imgW="1393371" imgH="6688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1" y="2952750"/>
                        <a:ext cx="144661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50920" name="Group 8"/>
          <p:cNvGrpSpPr>
            <a:grpSpLocks/>
          </p:cNvGrpSpPr>
          <p:nvPr/>
        </p:nvGrpSpPr>
        <p:grpSpPr bwMode="auto">
          <a:xfrm>
            <a:off x="1837136" y="3880248"/>
            <a:ext cx="4163615" cy="691753"/>
            <a:chOff x="295" y="1920"/>
            <a:chExt cx="3497" cy="581"/>
          </a:xfrm>
        </p:grpSpPr>
        <p:sp>
          <p:nvSpPr>
            <p:cNvPr id="57352" name="Text Box 5"/>
            <p:cNvSpPr txBox="1">
              <a:spLocks noChangeArrowheads="1"/>
            </p:cNvSpPr>
            <p:nvPr/>
          </p:nvSpPr>
          <p:spPr bwMode="auto">
            <a:xfrm>
              <a:off x="295" y="2064"/>
              <a:ext cx="140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solidFill>
                    <a:schemeClr val="accent1"/>
                  </a:solidFill>
                  <a:latin typeface="Times New Roman" panose="02020603050405020304" pitchFamily="18" charset="0"/>
                  <a:ea typeface="楷体_GB2312" pitchFamily="49" charset="-122"/>
                </a:rPr>
                <a:t>所需的声功率</a:t>
              </a:r>
              <a:r>
                <a:rPr kumimoji="1" lang="zh-CN" altLang="en-US" sz="1350" b="1">
                  <a:solidFill>
                    <a:schemeClr val="accent1"/>
                  </a:solidFill>
                  <a:latin typeface="Times New Roman" panose="02020603050405020304" pitchFamily="18" charset="0"/>
                  <a:ea typeface="楷体_GB2312" pitchFamily="49" charset="-122"/>
                </a:rPr>
                <a:t> </a:t>
              </a:r>
            </a:p>
          </p:txBody>
        </p:sp>
        <p:graphicFrame>
          <p:nvGraphicFramePr>
            <p:cNvPr id="57353" name="Object 6"/>
            <p:cNvGraphicFramePr>
              <a:graphicFrameLocks noChangeAspect="1"/>
            </p:cNvGraphicFramePr>
            <p:nvPr/>
          </p:nvGraphicFramePr>
          <p:xfrm>
            <a:off x="1563" y="1920"/>
            <a:ext cx="2229" cy="581"/>
          </p:xfrm>
          <a:graphic>
            <a:graphicData uri="http://schemas.openxmlformats.org/presentationml/2006/ole">
              <mc:AlternateContent xmlns:mc="http://schemas.openxmlformats.org/markup-compatibility/2006">
                <mc:Choice xmlns:v="urn:schemas-microsoft-com:vml" Requires="v">
                  <p:oleObj spid="_x0000_s547847" r:id="rId5" imgW="1752600" imgH="457200" progId="Equation.3">
                    <p:embed/>
                  </p:oleObj>
                </mc:Choice>
                <mc:Fallback>
                  <p:oleObj r:id="rId5" imgW="17526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3" y="1920"/>
                          <a:ext cx="2229"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7350" name="Rectangle 7"/>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声光体调制器</a:t>
            </a:r>
          </a:p>
        </p:txBody>
      </p:sp>
      <p:sp>
        <p:nvSpPr>
          <p:cNvPr id="550921" name="Text Box 9"/>
          <p:cNvSpPr txBox="1">
            <a:spLocks noChangeArrowheads="1"/>
          </p:cNvSpPr>
          <p:nvPr/>
        </p:nvSpPr>
        <p:spPr bwMode="auto">
          <a:xfrm>
            <a:off x="1277541" y="4824414"/>
            <a:ext cx="634365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latin typeface="Times New Roman" panose="02020603050405020304" pitchFamily="18" charset="0"/>
                <a:ea typeface="楷体_GB2312" pitchFamily="49" charset="-122"/>
              </a:rPr>
              <a:t>     可见，声光材料的品质因数</a:t>
            </a:r>
            <a:r>
              <a:rPr kumimoji="1" lang="en-US" altLang="zh-CN" sz="1800" b="1" i="1">
                <a:latin typeface="Times New Roman" panose="02020603050405020304" pitchFamily="18" charset="0"/>
                <a:ea typeface="楷体_GB2312" pitchFamily="49" charset="-122"/>
              </a:rPr>
              <a:t>M</a:t>
            </a:r>
            <a:r>
              <a:rPr kumimoji="1" lang="en-US" altLang="zh-CN" sz="1800" b="1" baseline="-30000">
                <a:latin typeface="Times New Roman" panose="02020603050405020304" pitchFamily="18" charset="0"/>
                <a:ea typeface="楷体_GB2312" pitchFamily="49" charset="-122"/>
              </a:rPr>
              <a:t>2</a:t>
            </a:r>
            <a:r>
              <a:rPr kumimoji="1" lang="zh-CN" altLang="en-US" sz="1800" b="1">
                <a:latin typeface="Times New Roman" panose="02020603050405020304" pitchFamily="18" charset="0"/>
                <a:ea typeface="楷体_GB2312" pitchFamily="49" charset="-122"/>
              </a:rPr>
              <a:t>越大，欲获得</a:t>
            </a:r>
            <a:r>
              <a:rPr kumimoji="1" lang="en-US" altLang="zh-CN" sz="1800" b="1">
                <a:latin typeface="Times New Roman" panose="02020603050405020304" pitchFamily="18" charset="0"/>
                <a:ea typeface="楷体_GB2312" pitchFamily="49" charset="-122"/>
              </a:rPr>
              <a:t>100%</a:t>
            </a:r>
            <a:r>
              <a:rPr kumimoji="1" lang="zh-CN" altLang="en-US" sz="1800" b="1">
                <a:latin typeface="Times New Roman" panose="02020603050405020304" pitchFamily="18" charset="0"/>
                <a:ea typeface="楷体_GB2312" pitchFamily="49" charset="-122"/>
              </a:rPr>
              <a:t>的衍射效率所需要的声功率越小。而且电声换能器的截面应做得长（</a:t>
            </a:r>
            <a:r>
              <a:rPr kumimoji="1" lang="en-US" altLang="zh-CN" sz="1800" b="1" i="1">
                <a:latin typeface="Times New Roman" panose="02020603050405020304" pitchFamily="18" charset="0"/>
                <a:ea typeface="楷体_GB2312" pitchFamily="49" charset="-122"/>
              </a:rPr>
              <a:t>L</a:t>
            </a:r>
            <a:r>
              <a:rPr kumimoji="1" lang="zh-CN" altLang="en-US" sz="1800" b="1">
                <a:latin typeface="Times New Roman" panose="02020603050405020304" pitchFamily="18" charset="0"/>
                <a:ea typeface="楷体_GB2312" pitchFamily="49" charset="-122"/>
              </a:rPr>
              <a:t>大）而窄（</a:t>
            </a:r>
            <a:r>
              <a:rPr kumimoji="1" lang="en-US" altLang="zh-CN" sz="1800" b="1" i="1">
                <a:latin typeface="Times New Roman" panose="02020603050405020304" pitchFamily="18" charset="0"/>
                <a:ea typeface="楷体_GB2312" pitchFamily="49" charset="-122"/>
              </a:rPr>
              <a:t>H</a:t>
            </a:r>
            <a:r>
              <a:rPr kumimoji="1" lang="zh-CN" altLang="en-US" sz="1800" b="1">
                <a:latin typeface="Times New Roman" panose="02020603050405020304" pitchFamily="18" charset="0"/>
                <a:ea typeface="楷体_GB2312" pitchFamily="49" charset="-122"/>
              </a:rPr>
              <a:t>小）。 </a:t>
            </a:r>
          </a:p>
        </p:txBody>
      </p:sp>
      <p:sp>
        <p:nvSpPr>
          <p:cNvPr id="10" name="Rectangle 5"/>
          <p:cNvSpPr txBox="1">
            <a:spLocks noChangeArrowheads="1"/>
          </p:cNvSpPr>
          <p:nvPr/>
        </p:nvSpPr>
        <p:spPr>
          <a:xfrm>
            <a:off x="1143000" y="457200"/>
            <a:ext cx="7391400" cy="487363"/>
          </a:xfrm>
          <a:prstGeom prst="rect">
            <a:avLst/>
          </a:prstGeom>
          <a:noFill/>
        </p:spPr>
        <p:txBody>
          <a:bodyPr/>
          <a:lst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a:lstStyle>
          <a:p>
            <a:r>
              <a:rPr lang="zh-CN" altLang="en-US" smtClean="0">
                <a:ea typeface="宋体" panose="02010600030101010101" pitchFamily="2" charset="-122"/>
              </a:rPr>
              <a:t>声光体调制器</a:t>
            </a:r>
            <a:endParaRPr lang="zh-CN" altLang="en-US" dirty="0" smtClean="0">
              <a:ea typeface="宋体" panose="02010600030101010101" pitchFamily="2" charset="-122"/>
            </a:endParaRPr>
          </a:p>
        </p:txBody>
      </p:sp>
    </p:spTree>
    <p:extLst>
      <p:ext uri="{BB962C8B-B14F-4D97-AF65-F5344CB8AC3E}">
        <p14:creationId xmlns:p14="http://schemas.microsoft.com/office/powerpoint/2010/main" val="168447206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0915"/>
                                        </p:tgtEl>
                                        <p:attrNameLst>
                                          <p:attrName>style.visibility</p:attrName>
                                        </p:attrNameLst>
                                      </p:cBhvr>
                                      <p:to>
                                        <p:strVal val="visible"/>
                                      </p:to>
                                    </p:set>
                                    <p:animEffect transition="in" filter="dissolve">
                                      <p:cBhvr>
                                        <p:cTn id="7" dur="500"/>
                                        <p:tgtEl>
                                          <p:spTgt spid="5509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50916"/>
                                        </p:tgtEl>
                                        <p:attrNameLst>
                                          <p:attrName>style.visibility</p:attrName>
                                        </p:attrNameLst>
                                      </p:cBhvr>
                                      <p:to>
                                        <p:strVal val="visible"/>
                                      </p:to>
                                    </p:set>
                                    <p:animEffect transition="in" filter="dissolve">
                                      <p:cBhvr>
                                        <p:cTn id="12" dur="500"/>
                                        <p:tgtEl>
                                          <p:spTgt spid="5509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50920"/>
                                        </p:tgtEl>
                                        <p:attrNameLst>
                                          <p:attrName>style.visibility</p:attrName>
                                        </p:attrNameLst>
                                      </p:cBhvr>
                                      <p:to>
                                        <p:strVal val="visible"/>
                                      </p:to>
                                    </p:set>
                                    <p:animEffect transition="in" filter="dissolve">
                                      <p:cBhvr>
                                        <p:cTn id="17" dur="500"/>
                                        <p:tgtEl>
                                          <p:spTgt spid="5509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0921"/>
                                        </p:tgtEl>
                                        <p:attrNameLst>
                                          <p:attrName>style.visibility</p:attrName>
                                        </p:attrNameLst>
                                      </p:cBhvr>
                                      <p:to>
                                        <p:strVal val="visible"/>
                                      </p:to>
                                    </p:set>
                                    <p:animEffect transition="in" filter="dissolve">
                                      <p:cBhvr>
                                        <p:cTn id="22" dur="500"/>
                                        <p:tgtEl>
                                          <p:spTgt spid="550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5" grpId="0"/>
      <p:bldP spid="5509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ChangeArrowheads="1"/>
          </p:cNvSpPr>
          <p:nvPr/>
        </p:nvSpPr>
        <p:spPr bwMode="auto">
          <a:xfrm>
            <a:off x="0" y="2881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73091" name="Object 3"/>
          <p:cNvGraphicFramePr>
            <a:graphicFrameLocks noChangeAspect="1"/>
          </p:cNvGraphicFramePr>
          <p:nvPr/>
        </p:nvGraphicFramePr>
        <p:xfrm>
          <a:off x="230188" y="1944688"/>
          <a:ext cx="8685212" cy="2170112"/>
        </p:xfrm>
        <a:graphic>
          <a:graphicData uri="http://schemas.openxmlformats.org/presentationml/2006/ole">
            <mc:AlternateContent xmlns:mc="http://schemas.openxmlformats.org/markup-compatibility/2006">
              <mc:Choice xmlns:v="urn:schemas-microsoft-com:vml" Requires="v">
                <p:oleObj spid="_x0000_s473164" name="Equation" r:id="rId3" imgW="4648200" imgH="1092200" progId="Equation.DSMT4">
                  <p:embed/>
                </p:oleObj>
              </mc:Choice>
              <mc:Fallback>
                <p:oleObj name="Equation" r:id="rId3" imgW="4648200" imgH="10922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8" y="1944688"/>
                        <a:ext cx="8685212" cy="217011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73092"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288" t="5554" b="18010"/>
          <a:stretch>
            <a:fillRect/>
          </a:stretch>
        </p:blipFill>
        <p:spPr bwMode="auto">
          <a:xfrm>
            <a:off x="5257800" y="4267200"/>
            <a:ext cx="3778250" cy="2209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73093" name="Text Box 5"/>
          <p:cNvSpPr txBox="1">
            <a:spLocks noChangeArrowheads="1"/>
          </p:cNvSpPr>
          <p:nvPr/>
        </p:nvSpPr>
        <p:spPr bwMode="auto">
          <a:xfrm>
            <a:off x="304800" y="4191000"/>
            <a:ext cx="64770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lnSpc>
                <a:spcPct val="125000"/>
              </a:lnSpc>
              <a:spcBef>
                <a:spcPct val="150000"/>
              </a:spcBef>
              <a:spcAft>
                <a:spcPct val="20000"/>
              </a:spcAft>
              <a:buClr>
                <a:schemeClr val="hlink"/>
              </a:buClr>
              <a:buFont typeface="Wingdings" panose="05000000000000000000" pitchFamily="2" charset="2"/>
              <a:buNone/>
            </a:pPr>
            <a:r>
              <a:rPr lang="zh-CN" altLang="en-US" sz="2400">
                <a:solidFill>
                  <a:schemeClr val="tx2"/>
                </a:solidFill>
                <a:ea typeface="宋体" panose="02010600030101010101" pitchFamily="2" charset="-122"/>
              </a:rPr>
              <a:t>调幅波含三个不同的频率 ：  </a:t>
            </a:r>
          </a:p>
          <a:p>
            <a:pPr algn="l">
              <a:lnSpc>
                <a:spcPct val="125000"/>
              </a:lnSpc>
              <a:spcAft>
                <a:spcPct val="20000"/>
              </a:spcAft>
              <a:buClr>
                <a:schemeClr val="hlink"/>
              </a:buClr>
              <a:buFont typeface="Wingdings" panose="05000000000000000000" pitchFamily="2" charset="2"/>
              <a:buNone/>
            </a:pPr>
            <a:r>
              <a:rPr lang="en-US" altLang="zh-CN" sz="2400">
                <a:ea typeface="宋体" panose="02010600030101010101" pitchFamily="2" charset="-122"/>
              </a:rPr>
              <a:t>1.</a:t>
            </a:r>
            <a:r>
              <a:rPr lang="zh-CN" altLang="en-US" sz="2400">
                <a:ea typeface="宋体" panose="02010600030101010101" pitchFamily="2" charset="-122"/>
              </a:rPr>
              <a:t>调制前的激光振荡波 。  </a:t>
            </a:r>
          </a:p>
          <a:p>
            <a:pPr algn="l">
              <a:lnSpc>
                <a:spcPct val="150000"/>
              </a:lnSpc>
            </a:pPr>
            <a:r>
              <a:rPr lang="en-US" altLang="zh-CN" sz="2400">
                <a:ea typeface="宋体" panose="02010600030101010101" pitchFamily="2" charset="-122"/>
              </a:rPr>
              <a:t>2.</a:t>
            </a:r>
            <a:r>
              <a:rPr lang="zh-CN" altLang="en-US" sz="2400">
                <a:ea typeface="宋体" panose="02010600030101010101" pitchFamily="2" charset="-122"/>
              </a:rPr>
              <a:t>第二项激光频率和调制频率之和。   </a:t>
            </a:r>
          </a:p>
          <a:p>
            <a:pPr algn="l">
              <a:lnSpc>
                <a:spcPct val="150000"/>
              </a:lnSpc>
            </a:pPr>
            <a:r>
              <a:rPr lang="en-US" altLang="zh-CN" sz="2400">
                <a:ea typeface="宋体" panose="02010600030101010101" pitchFamily="2" charset="-122"/>
              </a:rPr>
              <a:t>3.</a:t>
            </a:r>
            <a:r>
              <a:rPr lang="zh-CN" altLang="en-US" sz="2400">
                <a:ea typeface="宋体" panose="02010600030101010101" pitchFamily="2" charset="-122"/>
              </a:rPr>
              <a:t>第三项激光频率和调制频率之差</a:t>
            </a:r>
            <a:r>
              <a:rPr lang="zh-CN" altLang="en-US" sz="2400">
                <a:effectLst>
                  <a:outerShdw blurRad="38100" dist="38100" dir="2700000" algn="tl">
                    <a:srgbClr val="C0C0C0"/>
                  </a:outerShdw>
                </a:effectLst>
                <a:ea typeface="宋体" panose="02010600030101010101" pitchFamily="2" charset="-122"/>
              </a:rPr>
              <a:t> 。</a:t>
            </a:r>
            <a:r>
              <a:rPr lang="zh-CN" altLang="en-US" sz="2400">
                <a:solidFill>
                  <a:schemeClr val="tx2"/>
                </a:solidFill>
                <a:effectLst>
                  <a:outerShdw blurRad="38100" dist="38100" dir="2700000" algn="tl">
                    <a:srgbClr val="C0C0C0"/>
                  </a:outerShdw>
                </a:effectLst>
                <a:ea typeface="宋体" panose="02010600030101010101" pitchFamily="2" charset="-122"/>
              </a:rPr>
              <a:t>  </a:t>
            </a:r>
            <a:endParaRPr lang="zh-CN" altLang="en-US">
              <a:solidFill>
                <a:schemeClr val="tx2"/>
              </a:solidFill>
              <a:ea typeface="宋体" panose="02010600030101010101" pitchFamily="2" charset="-122"/>
            </a:endParaRPr>
          </a:p>
        </p:txBody>
      </p:sp>
      <p:sp>
        <p:nvSpPr>
          <p:cNvPr id="473094" name="Rectangle 6"/>
          <p:cNvSpPr>
            <a:spLocks noGrp="1" noChangeArrowheads="1"/>
          </p:cNvSpPr>
          <p:nvPr>
            <p:ph type="body" idx="1"/>
          </p:nvPr>
        </p:nvSpPr>
        <p:spPr>
          <a:xfrm>
            <a:off x="303213" y="1152525"/>
            <a:ext cx="2820987" cy="600075"/>
          </a:xfrm>
        </p:spPr>
        <p:txBody>
          <a:bodyPr/>
          <a:lstStyle/>
          <a:p>
            <a:pPr>
              <a:lnSpc>
                <a:spcPct val="125000"/>
              </a:lnSpc>
              <a:spcAft>
                <a:spcPct val="20000"/>
              </a:spcAft>
              <a:buFont typeface="Wingdings" panose="05000000000000000000" pitchFamily="2" charset="2"/>
              <a:buNone/>
            </a:pPr>
            <a:r>
              <a:rPr lang="zh-CN" altLang="en-US" sz="2400" b="1">
                <a:solidFill>
                  <a:srgbClr val="FF0000"/>
                </a:solidFill>
                <a:ea typeface="楷体_GB2312" pitchFamily="49" charset="-122"/>
              </a:rPr>
              <a:t>调幅波的频谱分析</a:t>
            </a:r>
          </a:p>
        </p:txBody>
      </p:sp>
      <p:sp>
        <p:nvSpPr>
          <p:cNvPr id="473095" name="Rectangle 7"/>
          <p:cNvSpPr>
            <a:spLocks noGrp="1" noChangeArrowheads="1"/>
          </p:cNvSpPr>
          <p:nvPr>
            <p:ph type="title"/>
          </p:nvPr>
        </p:nvSpPr>
        <p:spPr>
          <a:noFill/>
          <a:ln/>
        </p:spPr>
        <p:txBody>
          <a:bodyPr/>
          <a:lstStyle/>
          <a:p>
            <a:r>
              <a:rPr lang="zh-CN" altLang="en-US" sz="2400">
                <a:ea typeface="宋体" panose="02010600030101010101" pitchFamily="2" charset="-122"/>
              </a:rPr>
              <a:t>振幅调制</a:t>
            </a:r>
          </a:p>
        </p:txBody>
      </p:sp>
      <p:grpSp>
        <p:nvGrpSpPr>
          <p:cNvPr id="473100" name="Group 12"/>
          <p:cNvGrpSpPr>
            <a:grpSpLocks/>
          </p:cNvGrpSpPr>
          <p:nvPr/>
        </p:nvGrpSpPr>
        <p:grpSpPr bwMode="auto">
          <a:xfrm>
            <a:off x="4114800" y="1195388"/>
            <a:ext cx="4876800" cy="1243012"/>
            <a:chOff x="2592" y="753"/>
            <a:chExt cx="3072" cy="783"/>
          </a:xfrm>
        </p:grpSpPr>
        <p:graphicFrame>
          <p:nvGraphicFramePr>
            <p:cNvPr id="473096" name="Object 8"/>
            <p:cNvGraphicFramePr>
              <a:graphicFrameLocks noChangeAspect="1"/>
            </p:cNvGraphicFramePr>
            <p:nvPr/>
          </p:nvGraphicFramePr>
          <p:xfrm>
            <a:off x="2640" y="753"/>
            <a:ext cx="3024" cy="303"/>
          </p:xfrm>
          <a:graphic>
            <a:graphicData uri="http://schemas.openxmlformats.org/presentationml/2006/ole">
              <mc:AlternateContent xmlns:mc="http://schemas.openxmlformats.org/markup-compatibility/2006">
                <mc:Choice xmlns:v="urn:schemas-microsoft-com:vml" Requires="v">
                  <p:oleObj spid="_x0000_s473165" name="Equation" r:id="rId6" imgW="2311200" imgH="228600" progId="Equation.DSMT4">
                    <p:embed/>
                  </p:oleObj>
                </mc:Choice>
                <mc:Fallback>
                  <p:oleObj name="Equation" r:id="rId6" imgW="2311200" imgH="2286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 y="753"/>
                          <a:ext cx="3024" cy="30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nvGrpSpPr>
            <p:cNvPr id="473097" name="Group 9"/>
            <p:cNvGrpSpPr>
              <a:grpSpLocks/>
            </p:cNvGrpSpPr>
            <p:nvPr/>
          </p:nvGrpSpPr>
          <p:grpSpPr bwMode="auto">
            <a:xfrm>
              <a:off x="2592" y="1044"/>
              <a:ext cx="1584" cy="492"/>
              <a:chOff x="480" y="2400"/>
              <a:chExt cx="1584" cy="492"/>
            </a:xfrm>
          </p:grpSpPr>
          <p:graphicFrame>
            <p:nvGraphicFramePr>
              <p:cNvPr id="473098" name="Object 10"/>
              <p:cNvGraphicFramePr>
                <a:graphicFrameLocks noChangeAspect="1"/>
              </p:cNvGraphicFramePr>
              <p:nvPr/>
            </p:nvGraphicFramePr>
            <p:xfrm>
              <a:off x="1392" y="2400"/>
              <a:ext cx="672" cy="492"/>
            </p:xfrm>
            <a:graphic>
              <a:graphicData uri="http://schemas.openxmlformats.org/presentationml/2006/ole">
                <mc:AlternateContent xmlns:mc="http://schemas.openxmlformats.org/markup-compatibility/2006">
                  <mc:Choice xmlns:v="urn:schemas-microsoft-com:vml" Requires="v">
                    <p:oleObj spid="_x0000_s473166" name="Equation" r:id="rId8" imgW="583920" imgH="431640" progId="Equation.DSMT4">
                      <p:embed/>
                    </p:oleObj>
                  </mc:Choice>
                  <mc:Fallback>
                    <p:oleObj name="Equation" r:id="rId8" imgW="583920" imgH="43164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2400"/>
                            <a:ext cx="672" cy="492"/>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3099" name="Rectangle 11"/>
              <p:cNvSpPr>
                <a:spLocks noChangeArrowheads="1"/>
              </p:cNvSpPr>
              <p:nvPr/>
            </p:nvSpPr>
            <p:spPr bwMode="auto">
              <a:xfrm>
                <a:off x="480" y="2424"/>
                <a:ext cx="113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Font typeface="Wingdings" panose="05000000000000000000" pitchFamily="2" charset="2"/>
                  <a:buChar char="v"/>
                  <a:tabLst>
                    <a:tab pos="449263" algn="l"/>
                    <a:tab pos="1978025" algn="l"/>
                  </a:tabLst>
                  <a:defRPr sz="2800">
                    <a:solidFill>
                      <a:schemeClr val="tx1"/>
                    </a:solidFill>
                    <a:latin typeface="Verdana" panose="020B0604030504040204" pitchFamily="34" charset="0"/>
                  </a:defRPr>
                </a:lvl1pPr>
                <a:lvl2pPr marL="2354263" indent="-285750" algn="l">
                  <a:spcBef>
                    <a:spcPct val="20000"/>
                  </a:spcBef>
                  <a:buClr>
                    <a:schemeClr val="accent1"/>
                  </a:buClr>
                  <a:buFont typeface="Wingdings" panose="05000000000000000000" pitchFamily="2" charset="2"/>
                  <a:buChar char="§"/>
                  <a:tabLst>
                    <a:tab pos="449263" algn="l"/>
                    <a:tab pos="1978025" algn="l"/>
                  </a:tabLst>
                  <a:defRPr sz="2800">
                    <a:solidFill>
                      <a:schemeClr val="tx1"/>
                    </a:solidFill>
                    <a:latin typeface="Arial" panose="020B0604020202020204" pitchFamily="34" charset="0"/>
                  </a:defRPr>
                </a:lvl2pPr>
                <a:lvl3pPr marL="2762250" indent="-228600" algn="l">
                  <a:spcBef>
                    <a:spcPct val="20000"/>
                  </a:spcBef>
                  <a:buClr>
                    <a:schemeClr val="tx1"/>
                  </a:buClr>
                  <a:buChar char="•"/>
                  <a:tabLst>
                    <a:tab pos="449263" algn="l"/>
                    <a:tab pos="1978025" algn="l"/>
                  </a:tabLst>
                  <a:defRPr sz="2400">
                    <a:solidFill>
                      <a:schemeClr val="tx1"/>
                    </a:solidFill>
                    <a:latin typeface="Arial" panose="020B0604020202020204" pitchFamily="34" charset="0"/>
                  </a:defRPr>
                </a:lvl3pPr>
                <a:lvl4pPr marL="3170238" indent="-228600" algn="l">
                  <a:spcBef>
                    <a:spcPct val="20000"/>
                  </a:spcBef>
                  <a:buChar char="–"/>
                  <a:tabLst>
                    <a:tab pos="449263" algn="l"/>
                    <a:tab pos="1978025" algn="l"/>
                  </a:tabLst>
                  <a:defRPr sz="2000">
                    <a:solidFill>
                      <a:schemeClr val="tx1"/>
                    </a:solidFill>
                    <a:latin typeface="Arial" panose="020B0604020202020204" pitchFamily="34" charset="0"/>
                  </a:defRPr>
                </a:lvl4pPr>
                <a:lvl5pPr marL="3578225" indent="-228600" algn="l">
                  <a:spcBef>
                    <a:spcPct val="20000"/>
                  </a:spcBef>
                  <a:buChar char="»"/>
                  <a:tabLst>
                    <a:tab pos="449263" algn="l"/>
                    <a:tab pos="1978025" algn="l"/>
                  </a:tabLst>
                  <a:defRPr sz="2000">
                    <a:solidFill>
                      <a:schemeClr val="tx1"/>
                    </a:solidFill>
                    <a:latin typeface="Arial" panose="020B0604020202020204" pitchFamily="34" charset="0"/>
                  </a:defRPr>
                </a:lvl5pPr>
                <a:lvl6pPr marL="40354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6pPr>
                <a:lvl7pPr marL="44926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7pPr>
                <a:lvl8pPr marL="49498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8pPr>
                <a:lvl9pPr marL="54070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9pPr>
              </a:lstStyle>
              <a:p>
                <a:pPr>
                  <a:lnSpc>
                    <a:spcPct val="125000"/>
                  </a:lnSpc>
                  <a:spcAft>
                    <a:spcPct val="20000"/>
                  </a:spcAft>
                  <a:buFont typeface="Wingdings" panose="05000000000000000000" pitchFamily="2" charset="2"/>
                  <a:buNone/>
                </a:pPr>
                <a:r>
                  <a:rPr lang="zh-CN" altLang="en-US" sz="2400" b="1">
                    <a:solidFill>
                      <a:srgbClr val="FF0000"/>
                    </a:solidFill>
                    <a:ea typeface="楷体_GB2312" pitchFamily="49" charset="-122"/>
                  </a:rPr>
                  <a:t>调制系数  </a:t>
                </a:r>
                <a:endParaRPr lang="en-US" altLang="zh-CN" sz="2400" baseline="-25000">
                  <a:ea typeface="宋体" panose="02010600030101010101" pitchFamily="2" charset="-122"/>
                </a:endParaRPr>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3094">
                                            <p:txEl>
                                              <p:pRg st="0" end="0"/>
                                            </p:txEl>
                                          </p:spTgt>
                                        </p:tgtEl>
                                        <p:attrNameLst>
                                          <p:attrName>style.visibility</p:attrName>
                                        </p:attrNameLst>
                                      </p:cBhvr>
                                      <p:to>
                                        <p:strVal val="visible"/>
                                      </p:to>
                                    </p:set>
                                    <p:anim calcmode="lin" valueType="num">
                                      <p:cBhvr additive="base">
                                        <p:cTn id="7" dur="500" fill="hold"/>
                                        <p:tgtEl>
                                          <p:spTgt spid="47309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309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73091"/>
                                        </p:tgtEl>
                                        <p:attrNameLst>
                                          <p:attrName>style.visibility</p:attrName>
                                        </p:attrNameLst>
                                      </p:cBhvr>
                                      <p:to>
                                        <p:strVal val="visible"/>
                                      </p:to>
                                    </p:set>
                                    <p:animEffect transition="in" filter="dissolve">
                                      <p:cBhvr>
                                        <p:cTn id="13" dur="500"/>
                                        <p:tgtEl>
                                          <p:spTgt spid="47309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73093"/>
                                        </p:tgtEl>
                                        <p:attrNameLst>
                                          <p:attrName>style.visibility</p:attrName>
                                        </p:attrNameLst>
                                      </p:cBhvr>
                                      <p:to>
                                        <p:strVal val="visible"/>
                                      </p:to>
                                    </p:set>
                                    <p:anim calcmode="lin" valueType="num">
                                      <p:cBhvr additive="base">
                                        <p:cTn id="18" dur="500" fill="hold"/>
                                        <p:tgtEl>
                                          <p:spTgt spid="473093"/>
                                        </p:tgtEl>
                                        <p:attrNameLst>
                                          <p:attrName>ppt_x</p:attrName>
                                        </p:attrNameLst>
                                      </p:cBhvr>
                                      <p:tavLst>
                                        <p:tav tm="0">
                                          <p:val>
                                            <p:strVal val="#ppt_x"/>
                                          </p:val>
                                        </p:tav>
                                        <p:tav tm="100000">
                                          <p:val>
                                            <p:strVal val="#ppt_x"/>
                                          </p:val>
                                        </p:tav>
                                      </p:tavLst>
                                    </p:anim>
                                    <p:anim calcmode="lin" valueType="num">
                                      <p:cBhvr additive="base">
                                        <p:cTn id="19" dur="500" fill="hold"/>
                                        <p:tgtEl>
                                          <p:spTgt spid="47309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473092"/>
                                        </p:tgtEl>
                                        <p:attrNameLst>
                                          <p:attrName>style.visibility</p:attrName>
                                        </p:attrNameLst>
                                      </p:cBhvr>
                                      <p:to>
                                        <p:strVal val="visible"/>
                                      </p:to>
                                    </p:set>
                                    <p:animEffect transition="in" filter="dissolve">
                                      <p:cBhvr>
                                        <p:cTn id="24" dur="500"/>
                                        <p:tgtEl>
                                          <p:spTgt spid="473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3" grpId="0"/>
      <p:bldP spid="47309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3"/>
          <p:cNvGraphicFramePr>
            <a:graphicFrameLocks noChangeAspect="1"/>
          </p:cNvGraphicFramePr>
          <p:nvPr/>
        </p:nvGraphicFramePr>
        <p:xfrm>
          <a:off x="2627710" y="2000251"/>
          <a:ext cx="3022997" cy="769144"/>
        </p:xfrm>
        <a:graphic>
          <a:graphicData uri="http://schemas.openxmlformats.org/presentationml/2006/ole">
            <mc:AlternateContent xmlns:mc="http://schemas.openxmlformats.org/markup-compatibility/2006">
              <mc:Choice xmlns:v="urn:schemas-microsoft-com:vml" Requires="v">
                <p:oleObj spid="_x0000_s548870" r:id="rId3" imgW="1803400" imgH="457200" progId="Equation.3">
                  <p:embed/>
                </p:oleObj>
              </mc:Choice>
              <mc:Fallback>
                <p:oleObj r:id="rId3" imgW="1803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10" y="2000251"/>
                        <a:ext cx="3022997" cy="76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1" name="Object 5"/>
          <p:cNvGraphicFramePr>
            <a:graphicFrameLocks noChangeAspect="1"/>
          </p:cNvGraphicFramePr>
          <p:nvPr/>
        </p:nvGraphicFramePr>
        <p:xfrm>
          <a:off x="2507457" y="3755232"/>
          <a:ext cx="2693194" cy="816769"/>
        </p:xfrm>
        <a:graphic>
          <a:graphicData uri="http://schemas.openxmlformats.org/presentationml/2006/ole">
            <mc:AlternateContent xmlns:mc="http://schemas.openxmlformats.org/markup-compatibility/2006">
              <mc:Choice xmlns:v="urn:schemas-microsoft-com:vml" Requires="v">
                <p:oleObj spid="_x0000_s548871" name="Equation" r:id="rId5" imgW="1384300" imgH="457200" progId="Equation.DSMT4">
                  <p:embed/>
                </p:oleObj>
              </mc:Choice>
              <mc:Fallback>
                <p:oleObj name="Equation" r:id="rId5" imgW="13843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457" y="3755232"/>
                        <a:ext cx="2693194" cy="81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1942" name="Rectangle 6"/>
          <p:cNvSpPr>
            <a:spLocks noChangeArrowheads="1"/>
          </p:cNvSpPr>
          <p:nvPr/>
        </p:nvSpPr>
        <p:spPr bwMode="auto">
          <a:xfrm>
            <a:off x="1543050" y="4595813"/>
            <a:ext cx="62865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lnSpc>
                <a:spcPct val="150000"/>
              </a:lnSpc>
              <a:spcBef>
                <a:spcPct val="0"/>
              </a:spcBef>
              <a:buClrTx/>
              <a:buFontTx/>
              <a:buNone/>
            </a:pPr>
            <a:r>
              <a:rPr kumimoji="1" lang="en-US" altLang="zh-CN" sz="1800" b="1">
                <a:solidFill>
                  <a:srgbClr val="FF0000"/>
                </a:solidFill>
                <a:latin typeface="Times New Roman" panose="02020603050405020304" pitchFamily="18" charset="0"/>
                <a:ea typeface="楷体_GB2312" pitchFamily="49" charset="-122"/>
              </a:rPr>
              <a:t>M</a:t>
            </a:r>
            <a:r>
              <a:rPr kumimoji="1" lang="en-US" altLang="zh-CN" sz="1800" b="1" baseline="-25000">
                <a:solidFill>
                  <a:srgbClr val="FF0000"/>
                </a:solidFill>
                <a:latin typeface="Times New Roman" panose="02020603050405020304" pitchFamily="18" charset="0"/>
                <a:ea typeface="楷体_GB2312" pitchFamily="49" charset="-122"/>
              </a:rPr>
              <a:t>1</a:t>
            </a:r>
            <a:r>
              <a:rPr kumimoji="1" lang="zh-CN" altLang="en-US" sz="1800" b="1">
                <a:latin typeface="Times New Roman" panose="02020603050405020304" pitchFamily="18" charset="0"/>
                <a:ea typeface="楷体_GB2312" pitchFamily="49" charset="-122"/>
              </a:rPr>
              <a:t>为表征声光材料的调制带宽特性的品质因数。</a:t>
            </a:r>
            <a:r>
              <a:rPr kumimoji="1" lang="en-US" altLang="zh-CN" sz="1800" b="1" i="1">
                <a:solidFill>
                  <a:srgbClr val="FF0000"/>
                </a:solidFill>
                <a:latin typeface="Times New Roman" panose="02020603050405020304" pitchFamily="18" charset="0"/>
                <a:ea typeface="楷体_GB2312" pitchFamily="49" charset="-122"/>
              </a:rPr>
              <a:t>M</a:t>
            </a:r>
            <a:r>
              <a:rPr kumimoji="1" lang="en-US" altLang="zh-CN" sz="1800" b="1" baseline="-30000">
                <a:solidFill>
                  <a:srgbClr val="FF0000"/>
                </a:solidFill>
                <a:latin typeface="Times New Roman" panose="02020603050405020304" pitchFamily="18" charset="0"/>
                <a:ea typeface="楷体_GB2312" pitchFamily="49" charset="-122"/>
              </a:rPr>
              <a:t>1</a:t>
            </a:r>
            <a:r>
              <a:rPr kumimoji="1" lang="zh-CN" altLang="en-US" sz="1800" b="1">
                <a:latin typeface="Times New Roman" panose="02020603050405020304" pitchFamily="18" charset="0"/>
                <a:ea typeface="楷体_GB2312" pitchFamily="49" charset="-122"/>
              </a:rPr>
              <a:t>值越大，声光材料制成的调制器所允许的调制带宽越大。</a:t>
            </a:r>
          </a:p>
        </p:txBody>
      </p:sp>
      <p:sp>
        <p:nvSpPr>
          <p:cNvPr id="58373" name="Rectangle 7"/>
          <p:cNvSpPr>
            <a:spLocks noChangeArrowheads="1"/>
          </p:cNvSpPr>
          <p:nvPr/>
        </p:nvSpPr>
        <p:spPr bwMode="auto">
          <a:xfrm>
            <a:off x="2515951" y="3153966"/>
            <a:ext cx="214994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100" b="1" i="1">
                <a:solidFill>
                  <a:srgbClr val="FF0000"/>
                </a:solidFill>
                <a:latin typeface="Arial" panose="020B0604020202020204" pitchFamily="34" charset="0"/>
                <a:ea typeface="宋体" panose="02010600030101010101" pitchFamily="2" charset="-122"/>
              </a:rPr>
              <a:t>f</a:t>
            </a:r>
            <a:r>
              <a:rPr kumimoji="1" lang="en-US" altLang="zh-CN" sz="2100" b="1" i="1" baseline="-25000">
                <a:solidFill>
                  <a:srgbClr val="FF0000"/>
                </a:solidFill>
                <a:latin typeface="Arial" panose="020B0604020202020204" pitchFamily="34" charset="0"/>
                <a:ea typeface="宋体" panose="02010600030101010101" pitchFamily="2" charset="-122"/>
              </a:rPr>
              <a:t>0</a:t>
            </a:r>
            <a:r>
              <a:rPr kumimoji="1" lang="zh-CN" altLang="en-US" sz="2100" b="1">
                <a:solidFill>
                  <a:srgbClr val="FF0000"/>
                </a:solidFill>
                <a:latin typeface="Arial" panose="020B0604020202020204" pitchFamily="34" charset="0"/>
                <a:ea typeface="宋体" panose="02010600030101010101" pitchFamily="2" charset="-122"/>
              </a:rPr>
              <a:t>：</a:t>
            </a:r>
            <a:r>
              <a:rPr kumimoji="1" lang="zh-CN" altLang="en-US" sz="2100" b="1">
                <a:latin typeface="Arial" panose="020B0604020202020204" pitchFamily="34" charset="0"/>
                <a:ea typeface="宋体" panose="02010600030101010101" pitchFamily="2" charset="-122"/>
              </a:rPr>
              <a:t>声中心频率  </a:t>
            </a:r>
          </a:p>
        </p:txBody>
      </p:sp>
      <p:sp>
        <p:nvSpPr>
          <p:cNvPr id="58374" name="Rectangle 8"/>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声光体调制器</a:t>
            </a:r>
          </a:p>
        </p:txBody>
      </p:sp>
      <p:sp>
        <p:nvSpPr>
          <p:cNvPr id="7" name="Rectangle 5"/>
          <p:cNvSpPr txBox="1">
            <a:spLocks noChangeArrowheads="1"/>
          </p:cNvSpPr>
          <p:nvPr/>
        </p:nvSpPr>
        <p:spPr>
          <a:xfrm>
            <a:off x="1143000" y="457200"/>
            <a:ext cx="7391400" cy="487363"/>
          </a:xfrm>
          <a:prstGeom prst="rect">
            <a:avLst/>
          </a:prstGeom>
          <a:noFill/>
        </p:spPr>
        <p:txBody>
          <a:bodyPr/>
          <a:lst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a:lstStyle>
          <a:p>
            <a:r>
              <a:rPr lang="zh-CN" altLang="en-US" smtClean="0">
                <a:ea typeface="宋体" panose="02010600030101010101" pitchFamily="2" charset="-122"/>
              </a:rPr>
              <a:t>声光体调制器</a:t>
            </a:r>
            <a:endParaRPr lang="zh-CN" altLang="en-US" dirty="0" smtClean="0">
              <a:ea typeface="宋体" panose="02010600030101010101" pitchFamily="2" charset="-122"/>
            </a:endParaRPr>
          </a:p>
        </p:txBody>
      </p:sp>
    </p:spTree>
    <p:extLst>
      <p:ext uri="{BB962C8B-B14F-4D97-AF65-F5344CB8AC3E}">
        <p14:creationId xmlns:p14="http://schemas.microsoft.com/office/powerpoint/2010/main" val="14256749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1942"/>
                                        </p:tgtEl>
                                        <p:attrNameLst>
                                          <p:attrName>style.visibility</p:attrName>
                                        </p:attrNameLst>
                                      </p:cBhvr>
                                      <p:to>
                                        <p:strVal val="visible"/>
                                      </p:to>
                                    </p:set>
                                    <p:animEffect transition="in" filter="dissolve">
                                      <p:cBhvr>
                                        <p:cTn id="7" dur="500"/>
                                        <p:tgtEl>
                                          <p:spTgt spid="551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4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oup 55"/>
          <p:cNvGrpSpPr>
            <a:grpSpLocks/>
          </p:cNvGrpSpPr>
          <p:nvPr/>
        </p:nvGrpSpPr>
        <p:grpSpPr bwMode="auto">
          <a:xfrm>
            <a:off x="2549128" y="2000250"/>
            <a:ext cx="4137422" cy="3314700"/>
            <a:chOff x="1344" y="768"/>
            <a:chExt cx="3475" cy="2784"/>
          </a:xfrm>
        </p:grpSpPr>
        <p:sp>
          <p:nvSpPr>
            <p:cNvPr id="59397" name="Text Box 43"/>
            <p:cNvSpPr txBox="1">
              <a:spLocks noChangeArrowheads="1"/>
            </p:cNvSpPr>
            <p:nvPr/>
          </p:nvSpPr>
          <p:spPr bwMode="auto">
            <a:xfrm>
              <a:off x="2493" y="935"/>
              <a:ext cx="480"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en-US" altLang="zh-CN" sz="1350" b="1" i="1">
                  <a:latin typeface="Times New Roman" panose="02020603050405020304" pitchFamily="18" charset="0"/>
                  <a:ea typeface="楷体_GB2312" pitchFamily="49" charset="-122"/>
                </a:rPr>
                <a:t>k</a:t>
              </a:r>
              <a:r>
                <a:rPr lang="en-US" altLang="zh-CN" sz="1350" b="1" i="1" baseline="-25000">
                  <a:latin typeface="Times New Roman" panose="02020603050405020304" pitchFamily="18" charset="0"/>
                  <a:ea typeface="楷体_GB2312" pitchFamily="49" charset="-122"/>
                </a:rPr>
                <a:t>s</a:t>
              </a:r>
            </a:p>
          </p:txBody>
        </p:sp>
        <p:grpSp>
          <p:nvGrpSpPr>
            <p:cNvPr id="59398" name="Group 54"/>
            <p:cNvGrpSpPr>
              <a:grpSpLocks/>
            </p:cNvGrpSpPr>
            <p:nvPr/>
          </p:nvGrpSpPr>
          <p:grpSpPr bwMode="auto">
            <a:xfrm>
              <a:off x="1344" y="768"/>
              <a:ext cx="3371" cy="2736"/>
              <a:chOff x="1429" y="1271"/>
              <a:chExt cx="2840" cy="2011"/>
            </a:xfrm>
          </p:grpSpPr>
          <p:sp>
            <p:nvSpPr>
              <p:cNvPr id="59400" name="Line 2"/>
              <p:cNvSpPr>
                <a:spLocks noChangeShapeType="1"/>
              </p:cNvSpPr>
              <p:nvPr/>
            </p:nvSpPr>
            <p:spPr bwMode="auto">
              <a:xfrm flipH="1">
                <a:off x="1429" y="1346"/>
                <a:ext cx="2" cy="14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1" name="Line 3"/>
              <p:cNvSpPr>
                <a:spLocks noChangeShapeType="1"/>
              </p:cNvSpPr>
              <p:nvPr/>
            </p:nvSpPr>
            <p:spPr bwMode="auto">
              <a:xfrm>
                <a:off x="1431" y="1346"/>
                <a:ext cx="22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2" name="Line 4"/>
              <p:cNvSpPr>
                <a:spLocks noChangeShapeType="1"/>
              </p:cNvSpPr>
              <p:nvPr/>
            </p:nvSpPr>
            <p:spPr bwMode="auto">
              <a:xfrm>
                <a:off x="3656" y="1346"/>
                <a:ext cx="482" cy="14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3" name="Line 5"/>
              <p:cNvSpPr>
                <a:spLocks noChangeShapeType="1"/>
              </p:cNvSpPr>
              <p:nvPr/>
            </p:nvSpPr>
            <p:spPr bwMode="auto">
              <a:xfrm>
                <a:off x="1431" y="2800"/>
                <a:ext cx="270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4" name="Line 6"/>
              <p:cNvSpPr>
                <a:spLocks noChangeShapeType="1"/>
              </p:cNvSpPr>
              <p:nvPr/>
            </p:nvSpPr>
            <p:spPr bwMode="auto">
              <a:xfrm>
                <a:off x="1431" y="2802"/>
                <a:ext cx="0" cy="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5" name="Line 7"/>
              <p:cNvSpPr>
                <a:spLocks noChangeShapeType="1"/>
              </p:cNvSpPr>
              <p:nvPr/>
            </p:nvSpPr>
            <p:spPr bwMode="auto">
              <a:xfrm>
                <a:off x="4136" y="2802"/>
                <a:ext cx="0" cy="43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6" name="Line 8"/>
              <p:cNvSpPr>
                <a:spLocks noChangeShapeType="1"/>
              </p:cNvSpPr>
              <p:nvPr/>
            </p:nvSpPr>
            <p:spPr bwMode="auto">
              <a:xfrm>
                <a:off x="1431" y="2913"/>
                <a:ext cx="27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7" name="Line 9"/>
              <p:cNvSpPr>
                <a:spLocks noChangeShapeType="1"/>
              </p:cNvSpPr>
              <p:nvPr/>
            </p:nvSpPr>
            <p:spPr bwMode="auto">
              <a:xfrm>
                <a:off x="1431" y="3234"/>
                <a:ext cx="27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8" name="Rectangle 10"/>
              <p:cNvSpPr>
                <a:spLocks noChangeArrowheads="1"/>
              </p:cNvSpPr>
              <p:nvPr/>
            </p:nvSpPr>
            <p:spPr bwMode="auto">
              <a:xfrm>
                <a:off x="2212" y="2267"/>
                <a:ext cx="119" cy="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59409" name="Rectangle 11"/>
              <p:cNvSpPr>
                <a:spLocks noChangeArrowheads="1"/>
              </p:cNvSpPr>
              <p:nvPr/>
            </p:nvSpPr>
            <p:spPr bwMode="auto">
              <a:xfrm>
                <a:off x="3035" y="2259"/>
                <a:ext cx="119" cy="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59410" name="Line 12"/>
              <p:cNvSpPr>
                <a:spLocks noChangeShapeType="1"/>
              </p:cNvSpPr>
              <p:nvPr/>
            </p:nvSpPr>
            <p:spPr bwMode="auto">
              <a:xfrm flipH="1">
                <a:off x="2425" y="2601"/>
                <a:ext cx="6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1" name="Line 13"/>
              <p:cNvSpPr>
                <a:spLocks noChangeShapeType="1"/>
              </p:cNvSpPr>
              <p:nvPr/>
            </p:nvSpPr>
            <p:spPr bwMode="auto">
              <a:xfrm flipH="1">
                <a:off x="2404" y="2507"/>
                <a:ext cx="6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2" name="Line 14"/>
              <p:cNvSpPr>
                <a:spLocks noChangeShapeType="1"/>
              </p:cNvSpPr>
              <p:nvPr/>
            </p:nvSpPr>
            <p:spPr bwMode="auto">
              <a:xfrm flipH="1">
                <a:off x="2429" y="2406"/>
                <a:ext cx="6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3" name="Line 15"/>
              <p:cNvSpPr>
                <a:spLocks noChangeShapeType="1"/>
              </p:cNvSpPr>
              <p:nvPr/>
            </p:nvSpPr>
            <p:spPr bwMode="auto">
              <a:xfrm flipH="1">
                <a:off x="2394" y="2316"/>
                <a:ext cx="6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4" name="Line 16"/>
              <p:cNvSpPr>
                <a:spLocks noChangeShapeType="1"/>
              </p:cNvSpPr>
              <p:nvPr/>
            </p:nvSpPr>
            <p:spPr bwMode="auto">
              <a:xfrm>
                <a:off x="2333" y="2556"/>
                <a:ext cx="6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5" name="Line 17"/>
              <p:cNvSpPr>
                <a:spLocks noChangeShapeType="1"/>
              </p:cNvSpPr>
              <p:nvPr/>
            </p:nvSpPr>
            <p:spPr bwMode="auto">
              <a:xfrm>
                <a:off x="2341" y="2460"/>
                <a:ext cx="6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6" name="Line 18"/>
              <p:cNvSpPr>
                <a:spLocks noChangeShapeType="1"/>
              </p:cNvSpPr>
              <p:nvPr/>
            </p:nvSpPr>
            <p:spPr bwMode="auto">
              <a:xfrm>
                <a:off x="2355" y="2366"/>
                <a:ext cx="6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7" name="Line 19"/>
              <p:cNvSpPr>
                <a:spLocks noChangeShapeType="1"/>
              </p:cNvSpPr>
              <p:nvPr/>
            </p:nvSpPr>
            <p:spPr bwMode="auto">
              <a:xfrm>
                <a:off x="2317" y="2272"/>
                <a:ext cx="6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8" name="Line 20"/>
              <p:cNvSpPr>
                <a:spLocks noChangeShapeType="1"/>
              </p:cNvSpPr>
              <p:nvPr/>
            </p:nvSpPr>
            <p:spPr bwMode="auto">
              <a:xfrm>
                <a:off x="2408" y="2601"/>
                <a:ext cx="0" cy="15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9" name="Line 21"/>
              <p:cNvSpPr>
                <a:spLocks noChangeShapeType="1"/>
              </p:cNvSpPr>
              <p:nvPr/>
            </p:nvSpPr>
            <p:spPr bwMode="auto">
              <a:xfrm>
                <a:off x="2979" y="2609"/>
                <a:ext cx="0" cy="15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0" name="Line 22"/>
              <p:cNvSpPr>
                <a:spLocks noChangeShapeType="1"/>
              </p:cNvSpPr>
              <p:nvPr/>
            </p:nvSpPr>
            <p:spPr bwMode="auto">
              <a:xfrm>
                <a:off x="2408" y="2665"/>
                <a:ext cx="571" cy="0"/>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9421" name="Line 23"/>
              <p:cNvSpPr>
                <a:spLocks noChangeShapeType="1"/>
              </p:cNvSpPr>
              <p:nvPr/>
            </p:nvSpPr>
            <p:spPr bwMode="auto">
              <a:xfrm>
                <a:off x="1642" y="2849"/>
                <a:ext cx="135" cy="1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2" name="Line 24"/>
              <p:cNvSpPr>
                <a:spLocks noChangeShapeType="1"/>
              </p:cNvSpPr>
              <p:nvPr/>
            </p:nvSpPr>
            <p:spPr bwMode="auto">
              <a:xfrm flipH="1" flipV="1">
                <a:off x="2387" y="1545"/>
                <a:ext cx="7" cy="67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3" name="Line 25"/>
              <p:cNvSpPr>
                <a:spLocks noChangeShapeType="1"/>
              </p:cNvSpPr>
              <p:nvPr/>
            </p:nvSpPr>
            <p:spPr bwMode="auto">
              <a:xfrm flipV="1">
                <a:off x="2946" y="1540"/>
                <a:ext cx="0" cy="67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4" name="Line 26"/>
              <p:cNvSpPr>
                <a:spLocks noChangeShapeType="1"/>
              </p:cNvSpPr>
              <p:nvPr/>
            </p:nvSpPr>
            <p:spPr bwMode="auto">
              <a:xfrm>
                <a:off x="2429" y="1656"/>
                <a:ext cx="52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25" name="Line 27"/>
              <p:cNvSpPr>
                <a:spLocks noChangeShapeType="1"/>
              </p:cNvSpPr>
              <p:nvPr/>
            </p:nvSpPr>
            <p:spPr bwMode="auto">
              <a:xfrm>
                <a:off x="2429" y="1767"/>
                <a:ext cx="52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26" name="Line 28"/>
              <p:cNvSpPr>
                <a:spLocks noChangeShapeType="1"/>
              </p:cNvSpPr>
              <p:nvPr/>
            </p:nvSpPr>
            <p:spPr bwMode="auto">
              <a:xfrm>
                <a:off x="2429" y="1878"/>
                <a:ext cx="52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27" name="Line 29"/>
              <p:cNvSpPr>
                <a:spLocks noChangeShapeType="1"/>
              </p:cNvSpPr>
              <p:nvPr/>
            </p:nvSpPr>
            <p:spPr bwMode="auto">
              <a:xfrm>
                <a:off x="2189" y="1989"/>
                <a:ext cx="76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28" name="Line 30"/>
              <p:cNvSpPr>
                <a:spLocks noChangeShapeType="1"/>
              </p:cNvSpPr>
              <p:nvPr/>
            </p:nvSpPr>
            <p:spPr bwMode="auto">
              <a:xfrm>
                <a:off x="2429" y="2101"/>
                <a:ext cx="52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29" name="Line 31"/>
              <p:cNvSpPr>
                <a:spLocks noChangeShapeType="1"/>
              </p:cNvSpPr>
              <p:nvPr/>
            </p:nvSpPr>
            <p:spPr bwMode="auto">
              <a:xfrm>
                <a:off x="2429" y="2212"/>
                <a:ext cx="526"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0" name="Line 32"/>
              <p:cNvSpPr>
                <a:spLocks noChangeShapeType="1"/>
              </p:cNvSpPr>
              <p:nvPr/>
            </p:nvSpPr>
            <p:spPr bwMode="auto">
              <a:xfrm flipV="1">
                <a:off x="2679" y="1271"/>
                <a:ext cx="6" cy="340"/>
              </a:xfrm>
              <a:prstGeom prst="line">
                <a:avLst/>
              </a:prstGeom>
              <a:noFill/>
              <a:ln w="2857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59431" name="Line 33"/>
              <p:cNvSpPr>
                <a:spLocks noChangeShapeType="1"/>
              </p:cNvSpPr>
              <p:nvPr/>
            </p:nvSpPr>
            <p:spPr bwMode="auto">
              <a:xfrm>
                <a:off x="1672" y="1654"/>
                <a:ext cx="1924" cy="34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432" name="Line 34"/>
              <p:cNvSpPr>
                <a:spLocks noChangeShapeType="1"/>
              </p:cNvSpPr>
              <p:nvPr/>
            </p:nvSpPr>
            <p:spPr bwMode="auto">
              <a:xfrm>
                <a:off x="1646" y="1791"/>
                <a:ext cx="1924" cy="33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3" name="Line 35"/>
              <p:cNvSpPr>
                <a:spLocks noChangeShapeType="1"/>
              </p:cNvSpPr>
              <p:nvPr/>
            </p:nvSpPr>
            <p:spPr bwMode="auto">
              <a:xfrm flipV="1">
                <a:off x="2679" y="1602"/>
                <a:ext cx="706" cy="221"/>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4" name="Line 36"/>
              <p:cNvSpPr>
                <a:spLocks noChangeShapeType="1"/>
              </p:cNvSpPr>
              <p:nvPr/>
            </p:nvSpPr>
            <p:spPr bwMode="auto">
              <a:xfrm flipV="1">
                <a:off x="2705" y="1754"/>
                <a:ext cx="706" cy="22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5" name="Arc 37"/>
              <p:cNvSpPr>
                <a:spLocks/>
              </p:cNvSpPr>
              <p:nvPr/>
            </p:nvSpPr>
            <p:spPr bwMode="auto">
              <a:xfrm flipH="1" flipV="1">
                <a:off x="2259" y="1895"/>
                <a:ext cx="60" cy="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36" name="Arc 38"/>
              <p:cNvSpPr>
                <a:spLocks/>
              </p:cNvSpPr>
              <p:nvPr/>
            </p:nvSpPr>
            <p:spPr bwMode="auto">
              <a:xfrm>
                <a:off x="2845" y="1932"/>
                <a:ext cx="45" cy="5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37" name="Line 39"/>
              <p:cNvSpPr>
                <a:spLocks noChangeShapeType="1"/>
              </p:cNvSpPr>
              <p:nvPr/>
            </p:nvSpPr>
            <p:spPr bwMode="auto">
              <a:xfrm flipH="1" flipV="1">
                <a:off x="1777" y="1519"/>
                <a:ext cx="91" cy="1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8" name="Line 40"/>
              <p:cNvSpPr>
                <a:spLocks noChangeShapeType="1"/>
              </p:cNvSpPr>
              <p:nvPr/>
            </p:nvSpPr>
            <p:spPr bwMode="auto">
              <a:xfrm flipV="1">
                <a:off x="3236" y="1510"/>
                <a:ext cx="121" cy="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Text Box 41"/>
              <p:cNvSpPr txBox="1">
                <a:spLocks noChangeArrowheads="1"/>
              </p:cNvSpPr>
              <p:nvPr/>
            </p:nvSpPr>
            <p:spPr bwMode="auto">
              <a:xfrm>
                <a:off x="2061" y="1847"/>
                <a:ext cx="573"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200" b="1" i="1">
                    <a:latin typeface="Times New Roman" panose="02020603050405020304" pitchFamily="18" charset="0"/>
                    <a:ea typeface="楷体_GB2312" pitchFamily="49" charset="-122"/>
                    <a:sym typeface="Symbol" panose="05050102010706020507" pitchFamily="18" charset="2"/>
                  </a:rPr>
                  <a:t></a:t>
                </a:r>
                <a:r>
                  <a:rPr lang="en-US" altLang="zh-CN" sz="1200" b="1" i="1" baseline="-25000">
                    <a:latin typeface="Times New Roman" panose="02020603050405020304" pitchFamily="18" charset="0"/>
                    <a:ea typeface="楷体_GB2312" pitchFamily="49" charset="-122"/>
                  </a:rPr>
                  <a:t>i</a:t>
                </a:r>
              </a:p>
            </p:txBody>
          </p:sp>
          <p:sp>
            <p:nvSpPr>
              <p:cNvPr id="59440" name="Text Box 42"/>
              <p:cNvSpPr txBox="1">
                <a:spLocks noChangeArrowheads="1"/>
              </p:cNvSpPr>
              <p:nvPr/>
            </p:nvSpPr>
            <p:spPr bwMode="auto">
              <a:xfrm>
                <a:off x="2822" y="1847"/>
                <a:ext cx="57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200" b="1" i="1">
                    <a:latin typeface="Times New Roman" panose="02020603050405020304" pitchFamily="18" charset="0"/>
                    <a:ea typeface="楷体_GB2312" pitchFamily="49" charset="-122"/>
                    <a:sym typeface="Symbol" panose="05050102010706020507" pitchFamily="18" charset="2"/>
                  </a:rPr>
                  <a:t></a:t>
                </a:r>
                <a:r>
                  <a:rPr lang="en-US" altLang="zh-CN" sz="1200" b="1" i="1" baseline="-25000">
                    <a:latin typeface="Times New Roman" panose="02020603050405020304" pitchFamily="18" charset="0"/>
                    <a:ea typeface="楷体_GB2312" pitchFamily="49" charset="-122"/>
                  </a:rPr>
                  <a:t>d</a:t>
                </a:r>
              </a:p>
            </p:txBody>
          </p:sp>
          <p:sp>
            <p:nvSpPr>
              <p:cNvPr id="59441" name="Line 44"/>
              <p:cNvSpPr>
                <a:spLocks noChangeShapeType="1"/>
              </p:cNvSpPr>
              <p:nvPr/>
            </p:nvSpPr>
            <p:spPr bwMode="auto">
              <a:xfrm flipH="1">
                <a:off x="1852" y="2060"/>
                <a:ext cx="797" cy="9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Text Box 45"/>
              <p:cNvSpPr txBox="1">
                <a:spLocks noChangeArrowheads="1"/>
              </p:cNvSpPr>
              <p:nvPr/>
            </p:nvSpPr>
            <p:spPr bwMode="auto">
              <a:xfrm>
                <a:off x="1485" y="1319"/>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200" b="1">
                    <a:latin typeface="Times New Roman" panose="02020603050405020304" pitchFamily="18" charset="0"/>
                    <a:ea typeface="楷体_GB2312" pitchFamily="49" charset="-122"/>
                  </a:rPr>
                  <a:t>入射光</a:t>
                </a:r>
              </a:p>
            </p:txBody>
          </p:sp>
          <p:sp>
            <p:nvSpPr>
              <p:cNvPr id="59443" name="Text Box 46"/>
              <p:cNvSpPr txBox="1">
                <a:spLocks noChangeArrowheads="1"/>
              </p:cNvSpPr>
              <p:nvPr/>
            </p:nvSpPr>
            <p:spPr bwMode="auto">
              <a:xfrm>
                <a:off x="3069" y="1319"/>
                <a:ext cx="72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200" b="1">
                    <a:latin typeface="Times New Roman" panose="02020603050405020304" pitchFamily="18" charset="0"/>
                    <a:ea typeface="楷体_GB2312" pitchFamily="49" charset="-122"/>
                  </a:rPr>
                  <a:t>衍射光</a:t>
                </a:r>
              </a:p>
            </p:txBody>
          </p:sp>
          <p:sp>
            <p:nvSpPr>
              <p:cNvPr id="59444" name="Text Box 47"/>
              <p:cNvSpPr txBox="1">
                <a:spLocks noChangeArrowheads="1"/>
              </p:cNvSpPr>
              <p:nvPr/>
            </p:nvSpPr>
            <p:spPr bwMode="auto">
              <a:xfrm>
                <a:off x="2637" y="2615"/>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en-US" altLang="zh-CN" sz="1200" b="1" i="1">
                    <a:latin typeface="Times New Roman" panose="02020603050405020304" pitchFamily="18" charset="0"/>
                    <a:ea typeface="楷体_GB2312" pitchFamily="49" charset="-122"/>
                  </a:rPr>
                  <a:t>L</a:t>
                </a:r>
              </a:p>
            </p:txBody>
          </p:sp>
          <p:sp>
            <p:nvSpPr>
              <p:cNvPr id="59445" name="Text Box 48"/>
              <p:cNvSpPr txBox="1">
                <a:spLocks noChangeArrowheads="1"/>
              </p:cNvSpPr>
              <p:nvPr/>
            </p:nvSpPr>
            <p:spPr bwMode="auto">
              <a:xfrm>
                <a:off x="1485" y="1943"/>
                <a:ext cx="289"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200" b="1">
                    <a:latin typeface="Times New Roman" panose="02020603050405020304" pitchFamily="18" charset="0"/>
                    <a:ea typeface="楷体_GB2312" pitchFamily="49" charset="-122"/>
                  </a:rPr>
                  <a:t>声表面波</a:t>
                </a:r>
              </a:p>
            </p:txBody>
          </p:sp>
          <p:sp>
            <p:nvSpPr>
              <p:cNvPr id="59446" name="Text Box 49"/>
              <p:cNvSpPr txBox="1">
                <a:spLocks noChangeArrowheads="1"/>
              </p:cNvSpPr>
              <p:nvPr/>
            </p:nvSpPr>
            <p:spPr bwMode="auto">
              <a:xfrm>
                <a:off x="3117" y="2375"/>
                <a:ext cx="115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200" b="1">
                    <a:latin typeface="Times New Roman" panose="02020603050405020304" pitchFamily="18" charset="0"/>
                    <a:ea typeface="楷体_GB2312" pitchFamily="49" charset="-122"/>
                  </a:rPr>
                  <a:t>电声换能器</a:t>
                </a:r>
              </a:p>
            </p:txBody>
          </p:sp>
          <p:sp>
            <p:nvSpPr>
              <p:cNvPr id="59447" name="Text Box 50"/>
              <p:cNvSpPr txBox="1">
                <a:spLocks noChangeArrowheads="1"/>
              </p:cNvSpPr>
              <p:nvPr/>
            </p:nvSpPr>
            <p:spPr bwMode="auto">
              <a:xfrm>
                <a:off x="1533" y="2951"/>
                <a:ext cx="108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zh-CN" altLang="en-US" sz="1200" b="1">
                    <a:latin typeface="Times New Roman" panose="02020603050405020304" pitchFamily="18" charset="0"/>
                    <a:ea typeface="楷体_GB2312" pitchFamily="49" charset="-122"/>
                  </a:rPr>
                  <a:t>波导层</a:t>
                </a:r>
              </a:p>
            </p:txBody>
          </p:sp>
        </p:grpSp>
        <p:sp>
          <p:nvSpPr>
            <p:cNvPr id="59399" name="Text Box 51"/>
            <p:cNvSpPr txBox="1">
              <a:spLocks noChangeArrowheads="1"/>
            </p:cNvSpPr>
            <p:nvPr/>
          </p:nvSpPr>
          <p:spPr bwMode="auto">
            <a:xfrm>
              <a:off x="2685" y="3167"/>
              <a:ext cx="213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lang="en-US" altLang="zh-CN" sz="1200" b="1" i="1">
                  <a:latin typeface="Times New Roman" panose="02020603050405020304" pitchFamily="18" charset="0"/>
                  <a:ea typeface="楷体_GB2312" pitchFamily="49" charset="-122"/>
                </a:rPr>
                <a:t>y</a:t>
              </a:r>
              <a:r>
                <a:rPr lang="zh-CN" altLang="en-US" sz="1200" b="1">
                  <a:latin typeface="Times New Roman" panose="02020603050405020304" pitchFamily="18" charset="0"/>
                  <a:ea typeface="楷体_GB2312" pitchFamily="49" charset="-122"/>
                </a:rPr>
                <a:t>切割</a:t>
              </a:r>
              <a:r>
                <a:rPr lang="en-US" altLang="zh-CN" sz="1200" b="1">
                  <a:latin typeface="Times New Roman" panose="02020603050405020304" pitchFamily="18" charset="0"/>
                  <a:ea typeface="楷体_GB2312" pitchFamily="49" charset="-122"/>
                </a:rPr>
                <a:t>LiNbO</a:t>
              </a:r>
              <a:r>
                <a:rPr lang="en-US" altLang="zh-CN" sz="1200" b="1" baseline="-25000">
                  <a:latin typeface="Times New Roman" panose="02020603050405020304" pitchFamily="18" charset="0"/>
                  <a:ea typeface="楷体_GB2312" pitchFamily="49" charset="-122"/>
                </a:rPr>
                <a:t>3</a:t>
              </a:r>
              <a:r>
                <a:rPr lang="zh-CN" altLang="en-US" sz="1200" b="1">
                  <a:latin typeface="Times New Roman" panose="02020603050405020304" pitchFamily="18" charset="0"/>
                  <a:ea typeface="楷体_GB2312" pitchFamily="49" charset="-122"/>
                </a:rPr>
                <a:t>衬底</a:t>
              </a:r>
            </a:p>
          </p:txBody>
        </p:sp>
      </p:grpSp>
      <p:sp>
        <p:nvSpPr>
          <p:cNvPr id="59395" name="Text Box 52"/>
          <p:cNvSpPr txBox="1">
            <a:spLocks noChangeArrowheads="1"/>
          </p:cNvSpPr>
          <p:nvPr/>
        </p:nvSpPr>
        <p:spPr bwMode="auto">
          <a:xfrm>
            <a:off x="3059908" y="5372101"/>
            <a:ext cx="2593181" cy="27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zh-CN" altLang="en-US" sz="1500" b="1">
                <a:latin typeface="Times New Roman" panose="02020603050405020304" pitchFamily="18" charset="0"/>
                <a:ea typeface="楷体_GB2312" pitchFamily="49" charset="-122"/>
              </a:rPr>
              <a:t>声光波喇格波导调制器</a:t>
            </a:r>
          </a:p>
        </p:txBody>
      </p:sp>
      <p:sp>
        <p:nvSpPr>
          <p:cNvPr id="59396" name="Rectangle 53"/>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声波导调制器</a:t>
            </a:r>
          </a:p>
        </p:txBody>
      </p:sp>
      <p:sp>
        <p:nvSpPr>
          <p:cNvPr id="56" name="Rectangle 5"/>
          <p:cNvSpPr txBox="1">
            <a:spLocks noChangeArrowheads="1"/>
          </p:cNvSpPr>
          <p:nvPr/>
        </p:nvSpPr>
        <p:spPr>
          <a:xfrm>
            <a:off x="1143000" y="457200"/>
            <a:ext cx="7391400" cy="487363"/>
          </a:xfrm>
          <a:prstGeom prst="rect">
            <a:avLst/>
          </a:prstGeom>
          <a:noFill/>
        </p:spPr>
        <p:txBody>
          <a:bodyPr/>
          <a:lstStyle>
            <a:lvl1pPr algn="l" rtl="0" fontAlgn="base">
              <a:spcBef>
                <a:spcPct val="0"/>
              </a:spcBef>
              <a:spcAft>
                <a:spcPct val="0"/>
              </a:spcAft>
              <a:defRPr sz="2800" b="1" kern="1200">
                <a:solidFill>
                  <a:schemeClr val="bg1"/>
                </a:solidFill>
                <a:latin typeface="+mj-lt"/>
                <a:ea typeface="+mj-ea"/>
                <a:cs typeface="+mj-cs"/>
              </a:defRPr>
            </a:lvl1pPr>
            <a:lvl2pPr algn="l" rtl="0" fontAlgn="base">
              <a:spcBef>
                <a:spcPct val="0"/>
              </a:spcBef>
              <a:spcAft>
                <a:spcPct val="0"/>
              </a:spcAft>
              <a:defRPr sz="2800" b="1">
                <a:solidFill>
                  <a:schemeClr val="bg1"/>
                </a:solidFill>
                <a:latin typeface="Arial" panose="020B0604020202020204" pitchFamily="34" charset="0"/>
              </a:defRPr>
            </a:lvl2pPr>
            <a:lvl3pPr algn="l" rtl="0" fontAlgn="base">
              <a:spcBef>
                <a:spcPct val="0"/>
              </a:spcBef>
              <a:spcAft>
                <a:spcPct val="0"/>
              </a:spcAft>
              <a:defRPr sz="2800" b="1">
                <a:solidFill>
                  <a:schemeClr val="bg1"/>
                </a:solidFill>
                <a:latin typeface="Arial" panose="020B0604020202020204" pitchFamily="34" charset="0"/>
              </a:defRPr>
            </a:lvl3pPr>
            <a:lvl4pPr algn="l" rtl="0" fontAlgn="base">
              <a:spcBef>
                <a:spcPct val="0"/>
              </a:spcBef>
              <a:spcAft>
                <a:spcPct val="0"/>
              </a:spcAft>
              <a:defRPr sz="2800" b="1">
                <a:solidFill>
                  <a:schemeClr val="bg1"/>
                </a:solidFill>
                <a:latin typeface="Arial" panose="020B0604020202020204" pitchFamily="34" charset="0"/>
              </a:defRPr>
            </a:lvl4pPr>
            <a:lvl5pPr algn="l" rtl="0" fontAlgn="base">
              <a:spcBef>
                <a:spcPct val="0"/>
              </a:spcBef>
              <a:spcAft>
                <a:spcPct val="0"/>
              </a:spcAft>
              <a:defRPr sz="2800" b="1">
                <a:solidFill>
                  <a:schemeClr val="bg1"/>
                </a:solidFill>
                <a:latin typeface="Arial" panose="020B0604020202020204" pitchFamily="34" charset="0"/>
              </a:defRPr>
            </a:lvl5pPr>
            <a:lvl6pPr marL="457200" algn="l" rtl="0" fontAlgn="base">
              <a:spcBef>
                <a:spcPct val="0"/>
              </a:spcBef>
              <a:spcAft>
                <a:spcPct val="0"/>
              </a:spcAft>
              <a:defRPr sz="2800" b="1">
                <a:solidFill>
                  <a:schemeClr val="bg1"/>
                </a:solidFill>
                <a:latin typeface="Arial" panose="020B0604020202020204" pitchFamily="34" charset="0"/>
              </a:defRPr>
            </a:lvl6pPr>
            <a:lvl7pPr marL="914400" algn="l" rtl="0" fontAlgn="base">
              <a:spcBef>
                <a:spcPct val="0"/>
              </a:spcBef>
              <a:spcAft>
                <a:spcPct val="0"/>
              </a:spcAft>
              <a:defRPr sz="2800" b="1">
                <a:solidFill>
                  <a:schemeClr val="bg1"/>
                </a:solidFill>
                <a:latin typeface="Arial" panose="020B0604020202020204" pitchFamily="34" charset="0"/>
              </a:defRPr>
            </a:lvl7pPr>
            <a:lvl8pPr marL="1371600" algn="l" rtl="0" fontAlgn="base">
              <a:spcBef>
                <a:spcPct val="0"/>
              </a:spcBef>
              <a:spcAft>
                <a:spcPct val="0"/>
              </a:spcAft>
              <a:defRPr sz="2800" b="1">
                <a:solidFill>
                  <a:schemeClr val="bg1"/>
                </a:solidFill>
                <a:latin typeface="Arial" panose="020B0604020202020204" pitchFamily="34" charset="0"/>
              </a:defRPr>
            </a:lvl8pPr>
            <a:lvl9pPr marL="1828800" algn="l" rtl="0" fontAlgn="base">
              <a:spcBef>
                <a:spcPct val="0"/>
              </a:spcBef>
              <a:spcAft>
                <a:spcPct val="0"/>
              </a:spcAft>
              <a:defRPr sz="2800" b="1">
                <a:solidFill>
                  <a:schemeClr val="bg1"/>
                </a:solidFill>
                <a:latin typeface="Arial" panose="020B0604020202020204" pitchFamily="34" charset="0"/>
              </a:defRPr>
            </a:lvl9pPr>
          </a:lstStyle>
          <a:p>
            <a:r>
              <a:rPr lang="zh-CN" altLang="en-US" smtClean="0">
                <a:ea typeface="宋体" panose="02010600030101010101" pitchFamily="2" charset="-122"/>
              </a:rPr>
              <a:t>声光体调制器</a:t>
            </a:r>
            <a:endParaRPr lang="zh-CN" altLang="en-US" dirty="0" smtClean="0">
              <a:ea typeface="宋体" panose="02010600030101010101" pitchFamily="2" charset="-122"/>
            </a:endParaRPr>
          </a:p>
        </p:txBody>
      </p:sp>
    </p:spTree>
    <p:extLst>
      <p:ext uri="{BB962C8B-B14F-4D97-AF65-F5344CB8AC3E}">
        <p14:creationId xmlns:p14="http://schemas.microsoft.com/office/powerpoint/2010/main" val="3978027833"/>
      </p:ext>
    </p:extLst>
  </p:cSld>
  <p:clrMapOvr>
    <a:masterClrMapping/>
  </p:clrMapOvr>
  <p:transition>
    <p:blinds dir="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声光偏转</a:t>
            </a:r>
            <a:endParaRPr lang="en-US" altLang="zh-CN" sz="2100" b="1">
              <a:solidFill>
                <a:schemeClr val="bg1"/>
              </a:solidFill>
              <a:latin typeface="Arial" panose="020B0604020202020204" pitchFamily="34" charset="0"/>
              <a:ea typeface="宋体" panose="02010600030101010101" pitchFamily="2" charset="-122"/>
            </a:endParaRPr>
          </a:p>
        </p:txBody>
      </p:sp>
      <p:sp>
        <p:nvSpPr>
          <p:cNvPr id="60419" name="Rectangle 5"/>
          <p:cNvSpPr>
            <a:spLocks noChangeArrowheads="1"/>
          </p:cNvSpPr>
          <p:nvPr/>
        </p:nvSpPr>
        <p:spPr bwMode="auto">
          <a:xfrm>
            <a:off x="1257300" y="1657350"/>
            <a:ext cx="668655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tabLst>
                <a:tab pos="1428750" algn="l"/>
              </a:tabLst>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tabLst>
                <a:tab pos="1428750" algn="l"/>
              </a:tabLst>
              <a:defRPr sz="2800">
                <a:solidFill>
                  <a:schemeClr val="tx1"/>
                </a:solidFill>
                <a:latin typeface="Arial" panose="020B0604020202020204" pitchFamily="34" charset="0"/>
              </a:defRPr>
            </a:lvl2pPr>
            <a:lvl3pPr marL="1143000" indent="-228600">
              <a:spcBef>
                <a:spcPct val="20000"/>
              </a:spcBef>
              <a:buClr>
                <a:schemeClr val="tx1"/>
              </a:buClr>
              <a:buChar char="•"/>
              <a:tabLst>
                <a:tab pos="1428750" algn="l"/>
              </a:tabLst>
              <a:defRPr sz="2400">
                <a:solidFill>
                  <a:schemeClr val="tx1"/>
                </a:solidFill>
                <a:latin typeface="Arial" panose="020B0604020202020204" pitchFamily="34" charset="0"/>
              </a:defRPr>
            </a:lvl3pPr>
            <a:lvl4pPr marL="1600200" indent="-228600">
              <a:spcBef>
                <a:spcPct val="20000"/>
              </a:spcBef>
              <a:buChar char="–"/>
              <a:tabLst>
                <a:tab pos="1428750" algn="l"/>
              </a:tabLst>
              <a:defRPr sz="2000">
                <a:solidFill>
                  <a:schemeClr val="tx1"/>
                </a:solidFill>
                <a:latin typeface="Arial" panose="020B0604020202020204" pitchFamily="34" charset="0"/>
              </a:defRPr>
            </a:lvl4pPr>
            <a:lvl5pPr marL="2057400" indent="-228600">
              <a:spcBef>
                <a:spcPct val="20000"/>
              </a:spcBef>
              <a:buChar char="»"/>
              <a:tabLst>
                <a:tab pos="142875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42875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42875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42875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428750" algn="l"/>
              </a:tabLst>
              <a:defRPr sz="2000">
                <a:solidFill>
                  <a:schemeClr val="tx1"/>
                </a:solidFill>
                <a:latin typeface="Arial" panose="020B0604020202020204" pitchFamily="34" charset="0"/>
              </a:defRPr>
            </a:lvl9pPr>
          </a:lstStyle>
          <a:p>
            <a:pPr eaLnBrk="1" hangingPunct="1">
              <a:lnSpc>
                <a:spcPct val="110000"/>
              </a:lnSpc>
              <a:spcBef>
                <a:spcPct val="0"/>
              </a:spcBef>
              <a:buClrTx/>
              <a:buFontTx/>
              <a:buNone/>
            </a:pPr>
            <a:r>
              <a:rPr kumimoji="1" lang="zh-CN" altLang="en-US" sz="1800">
                <a:latin typeface="Times New Roman" panose="02020603050405020304" pitchFamily="18" charset="0"/>
                <a:ea typeface="宋体" panose="02010600030101010101" pitchFamily="2" charset="-122"/>
              </a:rPr>
              <a:t>        声光效应的另一个重要用途是用来使</a:t>
            </a:r>
            <a:r>
              <a:rPr kumimoji="1" lang="zh-CN" altLang="en-US" sz="1800" b="1">
                <a:solidFill>
                  <a:srgbClr val="FF0000"/>
                </a:solidFill>
                <a:latin typeface="Times New Roman" panose="02020603050405020304" pitchFamily="18" charset="0"/>
                <a:ea typeface="宋体" panose="02010600030101010101" pitchFamily="2" charset="-122"/>
              </a:rPr>
              <a:t>光束偏转</a:t>
            </a:r>
            <a:r>
              <a:rPr kumimoji="1" lang="zh-CN" altLang="en-US" sz="1800">
                <a:latin typeface="Times New Roman" panose="02020603050405020304" pitchFamily="18" charset="0"/>
                <a:ea typeface="宋体" panose="02010600030101010101" pitchFamily="2" charset="-122"/>
              </a:rPr>
              <a:t>。声光偏转器的结构与布拉格声光调制器基本相同，所不同之处在于声光调制器是改变衍射光的</a:t>
            </a:r>
            <a:r>
              <a:rPr kumimoji="1" lang="zh-CN" altLang="en-US" sz="1800" b="1">
                <a:solidFill>
                  <a:srgbClr val="FF0000"/>
                </a:solidFill>
                <a:latin typeface="Times New Roman" panose="02020603050405020304" pitchFamily="18" charset="0"/>
                <a:ea typeface="宋体" panose="02010600030101010101" pitchFamily="2" charset="-122"/>
              </a:rPr>
              <a:t>强度</a:t>
            </a:r>
            <a:r>
              <a:rPr kumimoji="1" lang="zh-CN" altLang="en-US" sz="1800">
                <a:latin typeface="Times New Roman" panose="02020603050405020304" pitchFamily="18" charset="0"/>
                <a:ea typeface="宋体" panose="02010600030101010101" pitchFamily="2" charset="-122"/>
              </a:rPr>
              <a:t>，而声光偏转器则是利用改变声波频率来改变衍射光的</a:t>
            </a:r>
            <a:r>
              <a:rPr kumimoji="1" lang="zh-CN" altLang="en-US" sz="1800" b="1">
                <a:solidFill>
                  <a:srgbClr val="FF0000"/>
                </a:solidFill>
                <a:latin typeface="Times New Roman" panose="02020603050405020304" pitchFamily="18" charset="0"/>
                <a:ea typeface="宋体" panose="02010600030101010101" pitchFamily="2" charset="-122"/>
              </a:rPr>
              <a:t>方向</a:t>
            </a:r>
            <a:r>
              <a:rPr kumimoji="1" lang="zh-CN" altLang="en-US" sz="1800">
                <a:latin typeface="Times New Roman" panose="02020603050405020304" pitchFamily="18" charset="0"/>
                <a:ea typeface="宋体" panose="02010600030101010101" pitchFamily="2" charset="-122"/>
              </a:rPr>
              <a:t>，使之发生偏转，既可以使光束连续偏转，也可以是分离的光点扫描偏转。</a:t>
            </a:r>
          </a:p>
        </p:txBody>
      </p:sp>
      <p:graphicFrame>
        <p:nvGraphicFramePr>
          <p:cNvPr id="556038" name="Object 6"/>
          <p:cNvGraphicFramePr>
            <a:graphicFrameLocks noChangeAspect="1"/>
          </p:cNvGraphicFramePr>
          <p:nvPr/>
        </p:nvGraphicFramePr>
        <p:xfrm>
          <a:off x="4994673" y="5143501"/>
          <a:ext cx="2777728" cy="736997"/>
        </p:xfrm>
        <a:graphic>
          <a:graphicData uri="http://schemas.openxmlformats.org/presentationml/2006/ole">
            <mc:AlternateContent xmlns:mc="http://schemas.openxmlformats.org/markup-compatibility/2006">
              <mc:Choice xmlns:v="urn:schemas-microsoft-com:vml" Requires="v">
                <p:oleObj spid="_x0000_s549892" name="Equation" r:id="rId3" imgW="1625600" imgH="431800" progId="Equation.DSMT4">
                  <p:embed/>
                </p:oleObj>
              </mc:Choice>
              <mc:Fallback>
                <p:oleObj name="Equation" r:id="rId3" imgW="16256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673" y="5143501"/>
                        <a:ext cx="2777728" cy="736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6039" name="Rectangle 7"/>
          <p:cNvSpPr>
            <a:spLocks noChangeArrowheads="1"/>
          </p:cNvSpPr>
          <p:nvPr/>
        </p:nvSpPr>
        <p:spPr bwMode="auto">
          <a:xfrm>
            <a:off x="1257300" y="4800600"/>
            <a:ext cx="6686550" cy="81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tabLst>
                <a:tab pos="1428750" algn="l"/>
              </a:tabLst>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tabLst>
                <a:tab pos="1428750" algn="l"/>
              </a:tabLst>
              <a:defRPr sz="2800">
                <a:solidFill>
                  <a:schemeClr val="tx1"/>
                </a:solidFill>
                <a:latin typeface="Arial" panose="020B0604020202020204" pitchFamily="34" charset="0"/>
              </a:defRPr>
            </a:lvl2pPr>
            <a:lvl3pPr marL="1143000" indent="-228600">
              <a:spcBef>
                <a:spcPct val="20000"/>
              </a:spcBef>
              <a:buClr>
                <a:schemeClr val="tx1"/>
              </a:buClr>
              <a:buChar char="•"/>
              <a:tabLst>
                <a:tab pos="1428750" algn="l"/>
              </a:tabLst>
              <a:defRPr sz="2400">
                <a:solidFill>
                  <a:schemeClr val="tx1"/>
                </a:solidFill>
                <a:latin typeface="Arial" panose="020B0604020202020204" pitchFamily="34" charset="0"/>
              </a:defRPr>
            </a:lvl3pPr>
            <a:lvl4pPr marL="1600200" indent="-228600">
              <a:spcBef>
                <a:spcPct val="20000"/>
              </a:spcBef>
              <a:buChar char="–"/>
              <a:tabLst>
                <a:tab pos="1428750" algn="l"/>
              </a:tabLst>
              <a:defRPr sz="2000">
                <a:solidFill>
                  <a:schemeClr val="tx1"/>
                </a:solidFill>
                <a:latin typeface="Arial" panose="020B0604020202020204" pitchFamily="34" charset="0"/>
              </a:defRPr>
            </a:lvl4pPr>
            <a:lvl5pPr marL="2057400" indent="-228600">
              <a:spcBef>
                <a:spcPct val="20000"/>
              </a:spcBef>
              <a:buChar char="»"/>
              <a:tabLst>
                <a:tab pos="142875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42875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42875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42875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428750" algn="l"/>
              </a:tabLst>
              <a:defRPr sz="2000">
                <a:solidFill>
                  <a:schemeClr val="tx1"/>
                </a:solidFill>
                <a:latin typeface="Arial" panose="020B0604020202020204" pitchFamily="34" charset="0"/>
              </a:defRPr>
            </a:lvl9pPr>
          </a:lstStyle>
          <a:p>
            <a:pPr eaLnBrk="1" hangingPunct="1">
              <a:lnSpc>
                <a:spcPct val="130000"/>
              </a:lnSpc>
              <a:spcBef>
                <a:spcPct val="50000"/>
              </a:spcBef>
              <a:buClrTx/>
              <a:buFontTx/>
              <a:buNone/>
            </a:pPr>
            <a:r>
              <a:rPr kumimoji="1" lang="zh-CN" altLang="en-US" sz="1800">
                <a:latin typeface="Times New Roman" panose="02020603050405020304" pitchFamily="18" charset="0"/>
                <a:ea typeface="宋体" panose="02010600030101010101" pitchFamily="2" charset="-122"/>
              </a:rPr>
              <a:t>        从前面的声光布拉格衍射理论 分析可知，光束以</a:t>
            </a:r>
            <a:r>
              <a:rPr kumimoji="1" lang="en-US" altLang="zh-CN" sz="1800" i="1">
                <a:latin typeface="Times New Roman" panose="02020603050405020304" pitchFamily="18" charset="0"/>
                <a:ea typeface="宋体" panose="02010600030101010101" pitchFamily="2" charset="-122"/>
                <a:cs typeface="Times New Roman" panose="02020603050405020304" pitchFamily="18" charset="0"/>
              </a:rPr>
              <a:t>θ</a:t>
            </a:r>
            <a:r>
              <a:rPr kumimoji="1" lang="en-US" altLang="zh-CN" sz="1800" i="1" baseline="-25000">
                <a:latin typeface="Times New Roman" panose="02020603050405020304" pitchFamily="18" charset="0"/>
                <a:ea typeface="宋体" panose="02010600030101010101" pitchFamily="2" charset="-122"/>
                <a:cs typeface="Times New Roman" panose="02020603050405020304" pitchFamily="18" charset="0"/>
              </a:rPr>
              <a:t>i</a:t>
            </a:r>
            <a:r>
              <a:rPr kumimoji="1" lang="zh-CN" altLang="en-US" sz="1800">
                <a:latin typeface="Times New Roman" panose="02020603050405020304" pitchFamily="18" charset="0"/>
                <a:ea typeface="宋体" panose="02010600030101010101" pitchFamily="2" charset="-122"/>
              </a:rPr>
              <a:t>角入射介质产 生衍射极值应满足布拉格条件：                                       </a:t>
            </a:r>
          </a:p>
        </p:txBody>
      </p:sp>
      <p:pic>
        <p:nvPicPr>
          <p:cNvPr id="60422" name="Picture 1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4625" y="3257550"/>
            <a:ext cx="3571875"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Grp="1" noChangeArrowheads="1"/>
          </p:cNvSpPr>
          <p:nvPr>
            <p:ph type="title"/>
          </p:nvPr>
        </p:nvSpPr>
        <p:spPr>
          <a:xfrm>
            <a:off x="1143000" y="457200"/>
            <a:ext cx="7391400" cy="487363"/>
          </a:xfrm>
          <a:noFill/>
        </p:spPr>
        <p:txBody>
          <a:bodyPr/>
          <a:lstStyle/>
          <a:p>
            <a:pPr eaLnBrk="1" hangingPunct="1"/>
            <a:r>
              <a:rPr lang="zh-CN" altLang="en-US" dirty="0" smtClean="0">
                <a:ea typeface="宋体" panose="02010600030101010101" pitchFamily="2" charset="-122"/>
              </a:rPr>
              <a:t>声光体调制器</a:t>
            </a:r>
          </a:p>
        </p:txBody>
      </p:sp>
    </p:spTree>
    <p:extLst>
      <p:ext uri="{BB962C8B-B14F-4D97-AF65-F5344CB8AC3E}">
        <p14:creationId xmlns:p14="http://schemas.microsoft.com/office/powerpoint/2010/main" val="13360672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6039"/>
                                        </p:tgtEl>
                                        <p:attrNameLst>
                                          <p:attrName>style.visibility</p:attrName>
                                        </p:attrNameLst>
                                      </p:cBhvr>
                                      <p:to>
                                        <p:strVal val="visible"/>
                                      </p:to>
                                    </p:set>
                                    <p:anim calcmode="lin" valueType="num">
                                      <p:cBhvr additive="base">
                                        <p:cTn id="7" dur="500" fill="hold"/>
                                        <p:tgtEl>
                                          <p:spTgt spid="556039"/>
                                        </p:tgtEl>
                                        <p:attrNameLst>
                                          <p:attrName>ppt_x</p:attrName>
                                        </p:attrNameLst>
                                      </p:cBhvr>
                                      <p:tavLst>
                                        <p:tav tm="0">
                                          <p:val>
                                            <p:strVal val="0-#ppt_w/2"/>
                                          </p:val>
                                        </p:tav>
                                        <p:tav tm="100000">
                                          <p:val>
                                            <p:strVal val="#ppt_x"/>
                                          </p:val>
                                        </p:tav>
                                      </p:tavLst>
                                    </p:anim>
                                    <p:anim calcmode="lin" valueType="num">
                                      <p:cBhvr additive="base">
                                        <p:cTn id="8" dur="500" fill="hold"/>
                                        <p:tgtEl>
                                          <p:spTgt spid="55603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56038"/>
                                        </p:tgtEl>
                                        <p:attrNameLst>
                                          <p:attrName>style.visibility</p:attrName>
                                        </p:attrNameLst>
                                      </p:cBhvr>
                                      <p:to>
                                        <p:strVal val="visible"/>
                                      </p:to>
                                    </p:set>
                                    <p:anim calcmode="lin" valueType="num">
                                      <p:cBhvr additive="base">
                                        <p:cTn id="13" dur="500" fill="hold"/>
                                        <p:tgtEl>
                                          <p:spTgt spid="556038"/>
                                        </p:tgtEl>
                                        <p:attrNameLst>
                                          <p:attrName>ppt_x</p:attrName>
                                        </p:attrNameLst>
                                      </p:cBhvr>
                                      <p:tavLst>
                                        <p:tav tm="0">
                                          <p:val>
                                            <p:strVal val="0-#ppt_w/2"/>
                                          </p:val>
                                        </p:tav>
                                        <p:tav tm="100000">
                                          <p:val>
                                            <p:strVal val="#ppt_x"/>
                                          </p:val>
                                        </p:tav>
                                      </p:tavLst>
                                    </p:anim>
                                    <p:anim calcmode="lin" valueType="num">
                                      <p:cBhvr additive="base">
                                        <p:cTn id="14" dur="500" fill="hold"/>
                                        <p:tgtEl>
                                          <p:spTgt spid="5560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9"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3"/>
          <p:cNvGrpSpPr>
            <a:grpSpLocks/>
          </p:cNvGrpSpPr>
          <p:nvPr/>
        </p:nvGrpSpPr>
        <p:grpSpPr bwMode="auto">
          <a:xfrm>
            <a:off x="2195514" y="1828800"/>
            <a:ext cx="4699397" cy="2591991"/>
            <a:chOff x="2894" y="7473"/>
            <a:chExt cx="5362" cy="2967"/>
          </a:xfrm>
        </p:grpSpPr>
        <p:sp>
          <p:nvSpPr>
            <p:cNvPr id="61446" name="AutoShape 4"/>
            <p:cNvSpPr>
              <a:spLocks noChangeArrowheads="1"/>
            </p:cNvSpPr>
            <p:nvPr/>
          </p:nvSpPr>
          <p:spPr bwMode="auto">
            <a:xfrm rot="-5400000">
              <a:off x="5427" y="7896"/>
              <a:ext cx="372" cy="1362"/>
            </a:xfrm>
            <a:prstGeom prst="can">
              <a:avLst>
                <a:gd name="adj" fmla="val 91532"/>
              </a:avLst>
            </a:prstGeom>
            <a:solidFill>
              <a:srgbClr val="00FFFF"/>
            </a:solidFill>
            <a:ln w="9525">
              <a:solidFill>
                <a:srgbClr val="000000"/>
              </a:solidFill>
              <a:round/>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61447" name="Line 5"/>
            <p:cNvSpPr>
              <a:spLocks noChangeShapeType="1"/>
            </p:cNvSpPr>
            <p:nvPr/>
          </p:nvSpPr>
          <p:spPr bwMode="auto">
            <a:xfrm>
              <a:off x="3024" y="8568"/>
              <a:ext cx="205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8" name="Line 6"/>
            <p:cNvSpPr>
              <a:spLocks noChangeShapeType="1"/>
            </p:cNvSpPr>
            <p:nvPr/>
          </p:nvSpPr>
          <p:spPr bwMode="auto">
            <a:xfrm>
              <a:off x="3024" y="8568"/>
              <a:ext cx="720" cy="0"/>
            </a:xfrm>
            <a:prstGeom prst="line">
              <a:avLst/>
            </a:prstGeom>
            <a:noFill/>
            <a:ln w="9525">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1449" name="Rectangle 7"/>
            <p:cNvSpPr>
              <a:spLocks noChangeArrowheads="1"/>
            </p:cNvSpPr>
            <p:nvPr/>
          </p:nvSpPr>
          <p:spPr bwMode="auto">
            <a:xfrm>
              <a:off x="4104" y="8100"/>
              <a:ext cx="180" cy="936"/>
            </a:xfrm>
            <a:prstGeom prst="rect">
              <a:avLst/>
            </a:prstGeom>
            <a:solidFill>
              <a:srgbClr val="99CCFF"/>
            </a:solidFill>
            <a:ln w="9525">
              <a:solidFill>
                <a:srgbClr val="99CCFF"/>
              </a:solidFill>
              <a:miter lim="800000"/>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61450" name="Line 8"/>
            <p:cNvSpPr>
              <a:spLocks noChangeShapeType="1"/>
            </p:cNvSpPr>
            <p:nvPr/>
          </p:nvSpPr>
          <p:spPr bwMode="auto">
            <a:xfrm flipV="1">
              <a:off x="4194" y="7788"/>
              <a:ext cx="0" cy="624"/>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1451" name="AutoShape 9"/>
            <p:cNvSpPr>
              <a:spLocks noChangeArrowheads="1"/>
            </p:cNvSpPr>
            <p:nvPr/>
          </p:nvSpPr>
          <p:spPr bwMode="auto">
            <a:xfrm>
              <a:off x="5522" y="7947"/>
              <a:ext cx="194" cy="294"/>
            </a:xfrm>
            <a:prstGeom prst="upArrow">
              <a:avLst>
                <a:gd name="adj1" fmla="val 50000"/>
                <a:gd name="adj2" fmla="val 37887"/>
              </a:avLst>
            </a:prstGeom>
            <a:solidFill>
              <a:srgbClr val="99CC00"/>
            </a:solidFill>
            <a:ln w="9525">
              <a:solidFill>
                <a:srgbClr val="FFFF00"/>
              </a:solidFill>
              <a:miter lim="800000"/>
              <a:headEnd/>
              <a:tailEnd/>
            </a:ln>
          </p:spPr>
          <p:txBody>
            <a:bodyPr vert="eaVert"/>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61452" name="Freeform 10"/>
            <p:cNvSpPr>
              <a:spLocks/>
            </p:cNvSpPr>
            <p:nvPr/>
          </p:nvSpPr>
          <p:spPr bwMode="auto">
            <a:xfrm>
              <a:off x="5376" y="8319"/>
              <a:ext cx="128" cy="78"/>
            </a:xfrm>
            <a:custGeom>
              <a:avLst/>
              <a:gdLst>
                <a:gd name="T0" fmla="*/ 0 w 128"/>
                <a:gd name="T1" fmla="*/ 78 h 78"/>
                <a:gd name="T2" fmla="*/ 78 w 128"/>
                <a:gd name="T3" fmla="*/ 0 h 78"/>
                <a:gd name="T4" fmla="*/ 128 w 128"/>
                <a:gd name="T5" fmla="*/ 78 h 78"/>
                <a:gd name="T6" fmla="*/ 0 60000 65536"/>
                <a:gd name="T7" fmla="*/ 0 60000 65536"/>
                <a:gd name="T8" fmla="*/ 0 60000 65536"/>
              </a:gdLst>
              <a:ahLst/>
              <a:cxnLst>
                <a:cxn ang="T6">
                  <a:pos x="T0" y="T1"/>
                </a:cxn>
                <a:cxn ang="T7">
                  <a:pos x="T2" y="T3"/>
                </a:cxn>
                <a:cxn ang="T8">
                  <a:pos x="T4" y="T5"/>
                </a:cxn>
              </a:cxnLst>
              <a:rect l="0" t="0" r="r" b="b"/>
              <a:pathLst>
                <a:path w="128" h="78">
                  <a:moveTo>
                    <a:pt x="0" y="78"/>
                  </a:moveTo>
                  <a:cubicBezTo>
                    <a:pt x="28" y="39"/>
                    <a:pt x="57" y="0"/>
                    <a:pt x="78" y="0"/>
                  </a:cubicBezTo>
                  <a:cubicBezTo>
                    <a:pt x="99" y="0"/>
                    <a:pt x="120" y="65"/>
                    <a:pt x="128" y="78"/>
                  </a:cubicBezTo>
                </a:path>
              </a:pathLst>
            </a:cu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3" name="Line 11"/>
            <p:cNvSpPr>
              <a:spLocks noChangeShapeType="1"/>
            </p:cNvSpPr>
            <p:nvPr/>
          </p:nvSpPr>
          <p:spPr bwMode="auto">
            <a:xfrm>
              <a:off x="5376" y="8385"/>
              <a:ext cx="0" cy="819"/>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Freeform 12"/>
            <p:cNvSpPr>
              <a:spLocks/>
            </p:cNvSpPr>
            <p:nvPr/>
          </p:nvSpPr>
          <p:spPr bwMode="auto">
            <a:xfrm>
              <a:off x="5480" y="8312"/>
              <a:ext cx="270" cy="516"/>
            </a:xfrm>
            <a:custGeom>
              <a:avLst/>
              <a:gdLst>
                <a:gd name="T0" fmla="*/ 0 w 270"/>
                <a:gd name="T1" fmla="*/ 433 h 516"/>
                <a:gd name="T2" fmla="*/ 50 w 270"/>
                <a:gd name="T3" fmla="*/ 496 h 516"/>
                <a:gd name="T4" fmla="*/ 102 w 270"/>
                <a:gd name="T5" fmla="*/ 445 h 516"/>
                <a:gd name="T6" fmla="*/ 166 w 270"/>
                <a:gd name="T7" fmla="*/ 73 h 516"/>
                <a:gd name="T8" fmla="*/ 230 w 270"/>
                <a:gd name="T9" fmla="*/ 7 h 516"/>
                <a:gd name="T10" fmla="*/ 270 w 270"/>
                <a:gd name="T11" fmla="*/ 85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0" h="516">
                  <a:moveTo>
                    <a:pt x="0" y="433"/>
                  </a:moveTo>
                  <a:cubicBezTo>
                    <a:pt x="16" y="463"/>
                    <a:pt x="33" y="494"/>
                    <a:pt x="50" y="496"/>
                  </a:cubicBezTo>
                  <a:cubicBezTo>
                    <a:pt x="67" y="498"/>
                    <a:pt x="83" y="516"/>
                    <a:pt x="102" y="445"/>
                  </a:cubicBezTo>
                  <a:cubicBezTo>
                    <a:pt x="121" y="374"/>
                    <a:pt x="145" y="146"/>
                    <a:pt x="166" y="73"/>
                  </a:cubicBezTo>
                  <a:cubicBezTo>
                    <a:pt x="187" y="0"/>
                    <a:pt x="213" y="5"/>
                    <a:pt x="230" y="7"/>
                  </a:cubicBezTo>
                  <a:cubicBezTo>
                    <a:pt x="247" y="9"/>
                    <a:pt x="261" y="72"/>
                    <a:pt x="270" y="85"/>
                  </a:cubicBezTo>
                </a:path>
              </a:pathLst>
            </a:cu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5" name="Freeform 13"/>
            <p:cNvSpPr>
              <a:spLocks/>
            </p:cNvSpPr>
            <p:nvPr/>
          </p:nvSpPr>
          <p:spPr bwMode="auto">
            <a:xfrm>
              <a:off x="5720" y="8313"/>
              <a:ext cx="270" cy="516"/>
            </a:xfrm>
            <a:custGeom>
              <a:avLst/>
              <a:gdLst>
                <a:gd name="T0" fmla="*/ 0 w 270"/>
                <a:gd name="T1" fmla="*/ 433 h 516"/>
                <a:gd name="T2" fmla="*/ 50 w 270"/>
                <a:gd name="T3" fmla="*/ 496 h 516"/>
                <a:gd name="T4" fmla="*/ 102 w 270"/>
                <a:gd name="T5" fmla="*/ 445 h 516"/>
                <a:gd name="T6" fmla="*/ 166 w 270"/>
                <a:gd name="T7" fmla="*/ 73 h 516"/>
                <a:gd name="T8" fmla="*/ 230 w 270"/>
                <a:gd name="T9" fmla="*/ 7 h 516"/>
                <a:gd name="T10" fmla="*/ 270 w 270"/>
                <a:gd name="T11" fmla="*/ 85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0" h="516">
                  <a:moveTo>
                    <a:pt x="0" y="433"/>
                  </a:moveTo>
                  <a:cubicBezTo>
                    <a:pt x="16" y="463"/>
                    <a:pt x="33" y="494"/>
                    <a:pt x="50" y="496"/>
                  </a:cubicBezTo>
                  <a:cubicBezTo>
                    <a:pt x="67" y="498"/>
                    <a:pt x="83" y="516"/>
                    <a:pt x="102" y="445"/>
                  </a:cubicBezTo>
                  <a:cubicBezTo>
                    <a:pt x="121" y="374"/>
                    <a:pt x="145" y="146"/>
                    <a:pt x="166" y="73"/>
                  </a:cubicBezTo>
                  <a:cubicBezTo>
                    <a:pt x="187" y="0"/>
                    <a:pt x="213" y="5"/>
                    <a:pt x="230" y="7"/>
                  </a:cubicBezTo>
                  <a:cubicBezTo>
                    <a:pt x="247" y="9"/>
                    <a:pt x="261" y="72"/>
                    <a:pt x="270" y="85"/>
                  </a:cubicBezTo>
                </a:path>
              </a:pathLst>
            </a:cu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56" name="Line 14"/>
            <p:cNvSpPr>
              <a:spLocks noChangeShapeType="1"/>
            </p:cNvSpPr>
            <p:nvPr/>
          </p:nvSpPr>
          <p:spPr bwMode="auto">
            <a:xfrm>
              <a:off x="5994" y="8745"/>
              <a:ext cx="0" cy="462"/>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7" name="Line 15"/>
            <p:cNvSpPr>
              <a:spLocks noChangeShapeType="1"/>
            </p:cNvSpPr>
            <p:nvPr/>
          </p:nvSpPr>
          <p:spPr bwMode="auto">
            <a:xfrm>
              <a:off x="6278" y="8565"/>
              <a:ext cx="1978" cy="0"/>
            </a:xfrm>
            <a:prstGeom prst="line">
              <a:avLst/>
            </a:prstGeom>
            <a:noFill/>
            <a:ln w="9525">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1458" name="Line 16"/>
            <p:cNvSpPr>
              <a:spLocks noChangeShapeType="1"/>
            </p:cNvSpPr>
            <p:nvPr/>
          </p:nvSpPr>
          <p:spPr bwMode="auto">
            <a:xfrm flipV="1">
              <a:off x="4400" y="8331"/>
              <a:ext cx="0" cy="234"/>
            </a:xfrm>
            <a:prstGeom prst="line">
              <a:avLst/>
            </a:prstGeom>
            <a:noFill/>
            <a:ln w="9525">
              <a:solidFill>
                <a:srgbClr val="00FF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59" name="Line 17"/>
            <p:cNvSpPr>
              <a:spLocks noChangeShapeType="1"/>
            </p:cNvSpPr>
            <p:nvPr/>
          </p:nvSpPr>
          <p:spPr bwMode="auto">
            <a:xfrm flipV="1">
              <a:off x="4550" y="8241"/>
              <a:ext cx="0" cy="324"/>
            </a:xfrm>
            <a:prstGeom prst="line">
              <a:avLst/>
            </a:prstGeom>
            <a:noFill/>
            <a:ln w="9525">
              <a:solidFill>
                <a:srgbClr val="00FF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60" name="Line 18"/>
            <p:cNvSpPr>
              <a:spLocks noChangeShapeType="1"/>
            </p:cNvSpPr>
            <p:nvPr/>
          </p:nvSpPr>
          <p:spPr bwMode="auto">
            <a:xfrm flipV="1">
              <a:off x="4714" y="8166"/>
              <a:ext cx="0" cy="390"/>
            </a:xfrm>
            <a:prstGeom prst="line">
              <a:avLst/>
            </a:prstGeom>
            <a:noFill/>
            <a:ln w="9525">
              <a:solidFill>
                <a:srgbClr val="00FF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61" name="Line 19"/>
            <p:cNvSpPr>
              <a:spLocks noChangeShapeType="1"/>
            </p:cNvSpPr>
            <p:nvPr/>
          </p:nvSpPr>
          <p:spPr bwMode="auto">
            <a:xfrm flipH="1">
              <a:off x="5440" y="8949"/>
              <a:ext cx="490"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62" name="Rectangle 20"/>
            <p:cNvSpPr>
              <a:spLocks noChangeArrowheads="1"/>
            </p:cNvSpPr>
            <p:nvPr/>
          </p:nvSpPr>
          <p:spPr bwMode="auto">
            <a:xfrm>
              <a:off x="7180" y="8097"/>
              <a:ext cx="180" cy="936"/>
            </a:xfrm>
            <a:prstGeom prst="rect">
              <a:avLst/>
            </a:prstGeom>
            <a:solidFill>
              <a:srgbClr val="99CCFF"/>
            </a:solidFill>
            <a:ln w="9525">
              <a:solidFill>
                <a:srgbClr val="99CCFF"/>
              </a:solidFill>
              <a:miter lim="800000"/>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61463" name="Line 21"/>
            <p:cNvSpPr>
              <a:spLocks noChangeShapeType="1"/>
            </p:cNvSpPr>
            <p:nvPr/>
          </p:nvSpPr>
          <p:spPr bwMode="auto">
            <a:xfrm flipH="1" flipV="1">
              <a:off x="7274" y="7641"/>
              <a:ext cx="0" cy="924"/>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1464" name="Line 22"/>
            <p:cNvSpPr>
              <a:spLocks noChangeShapeType="1"/>
            </p:cNvSpPr>
            <p:nvPr/>
          </p:nvSpPr>
          <p:spPr bwMode="auto">
            <a:xfrm flipH="1" flipV="1">
              <a:off x="6888" y="7857"/>
              <a:ext cx="386" cy="7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5" name="Line 23"/>
            <p:cNvSpPr>
              <a:spLocks noChangeShapeType="1"/>
            </p:cNvSpPr>
            <p:nvPr/>
          </p:nvSpPr>
          <p:spPr bwMode="auto">
            <a:xfrm flipV="1">
              <a:off x="6670" y="8229"/>
              <a:ext cx="0" cy="3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6" name="Line 24"/>
            <p:cNvSpPr>
              <a:spLocks noChangeShapeType="1"/>
            </p:cNvSpPr>
            <p:nvPr/>
          </p:nvSpPr>
          <p:spPr bwMode="auto">
            <a:xfrm flipV="1">
              <a:off x="6498" y="8232"/>
              <a:ext cx="0" cy="3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7" name="Line 25"/>
            <p:cNvSpPr>
              <a:spLocks noChangeShapeType="1"/>
            </p:cNvSpPr>
            <p:nvPr/>
          </p:nvSpPr>
          <p:spPr bwMode="auto">
            <a:xfrm flipV="1">
              <a:off x="6866" y="8232"/>
              <a:ext cx="0" cy="3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8" name="Line 26"/>
            <p:cNvSpPr>
              <a:spLocks noChangeShapeType="1"/>
            </p:cNvSpPr>
            <p:nvPr/>
          </p:nvSpPr>
          <p:spPr bwMode="auto">
            <a:xfrm flipH="1" flipV="1">
              <a:off x="6366" y="8385"/>
              <a:ext cx="128" cy="180"/>
            </a:xfrm>
            <a:prstGeom prst="line">
              <a:avLst/>
            </a:prstGeom>
            <a:noFill/>
            <a:ln w="9525">
              <a:solidFill>
                <a:srgbClr val="00FF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69" name="Line 27"/>
            <p:cNvSpPr>
              <a:spLocks noChangeShapeType="1"/>
            </p:cNvSpPr>
            <p:nvPr/>
          </p:nvSpPr>
          <p:spPr bwMode="auto">
            <a:xfrm flipV="1">
              <a:off x="6671" y="8370"/>
              <a:ext cx="0" cy="195"/>
            </a:xfrm>
            <a:prstGeom prst="line">
              <a:avLst/>
            </a:prstGeom>
            <a:noFill/>
            <a:ln w="9525">
              <a:solidFill>
                <a:srgbClr val="00FF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70" name="Line 28"/>
            <p:cNvSpPr>
              <a:spLocks noChangeShapeType="1"/>
            </p:cNvSpPr>
            <p:nvPr/>
          </p:nvSpPr>
          <p:spPr bwMode="auto">
            <a:xfrm flipV="1">
              <a:off x="6868" y="8385"/>
              <a:ext cx="194" cy="180"/>
            </a:xfrm>
            <a:prstGeom prst="line">
              <a:avLst/>
            </a:prstGeom>
            <a:noFill/>
            <a:ln w="9525">
              <a:solidFill>
                <a:srgbClr val="00FF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71" name="Line 29"/>
            <p:cNvSpPr>
              <a:spLocks noChangeShapeType="1"/>
            </p:cNvSpPr>
            <p:nvPr/>
          </p:nvSpPr>
          <p:spPr bwMode="auto">
            <a:xfrm flipV="1">
              <a:off x="7524" y="8190"/>
              <a:ext cx="0" cy="375"/>
            </a:xfrm>
            <a:prstGeom prst="line">
              <a:avLst/>
            </a:prstGeom>
            <a:noFill/>
            <a:ln w="9525">
              <a:solidFill>
                <a:srgbClr val="00FF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72" name="Line 30"/>
            <p:cNvSpPr>
              <a:spLocks noChangeShapeType="1"/>
            </p:cNvSpPr>
            <p:nvPr/>
          </p:nvSpPr>
          <p:spPr bwMode="auto">
            <a:xfrm flipH="1" flipV="1">
              <a:off x="7672" y="8262"/>
              <a:ext cx="2" cy="288"/>
            </a:xfrm>
            <a:prstGeom prst="line">
              <a:avLst/>
            </a:prstGeom>
            <a:noFill/>
            <a:ln w="9525">
              <a:solidFill>
                <a:srgbClr val="00FF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73" name="Line 31"/>
            <p:cNvSpPr>
              <a:spLocks noChangeShapeType="1"/>
            </p:cNvSpPr>
            <p:nvPr/>
          </p:nvSpPr>
          <p:spPr bwMode="auto">
            <a:xfrm flipH="1" flipV="1">
              <a:off x="7836" y="8346"/>
              <a:ext cx="2" cy="222"/>
            </a:xfrm>
            <a:prstGeom prst="line">
              <a:avLst/>
            </a:prstGeom>
            <a:noFill/>
            <a:ln w="9525">
              <a:solidFill>
                <a:srgbClr val="00FF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61474" name="Text Box 32"/>
            <p:cNvSpPr txBox="1">
              <a:spLocks noChangeArrowheads="1"/>
            </p:cNvSpPr>
            <p:nvPr/>
          </p:nvSpPr>
          <p:spPr bwMode="auto">
            <a:xfrm>
              <a:off x="7228" y="7473"/>
              <a:ext cx="516"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500" b="1" i="1">
                  <a:latin typeface="Times New Roman" panose="02020603050405020304" pitchFamily="18" charset="0"/>
                  <a:ea typeface="楷体_GB2312" pitchFamily="49" charset="-122"/>
                </a:rPr>
                <a:t>z</a:t>
              </a:r>
              <a:endParaRPr kumimoji="1" lang="en-US" altLang="zh-CN" sz="3300" b="1">
                <a:latin typeface="Times New Roman" panose="02020603050405020304" pitchFamily="18" charset="0"/>
                <a:ea typeface="楷体_GB2312" pitchFamily="49" charset="-122"/>
              </a:endParaRPr>
            </a:p>
          </p:txBody>
        </p:sp>
        <p:sp>
          <p:nvSpPr>
            <p:cNvPr id="61475" name="Text Box 33"/>
            <p:cNvSpPr txBox="1">
              <a:spLocks noChangeArrowheads="1"/>
            </p:cNvSpPr>
            <p:nvPr/>
          </p:nvSpPr>
          <p:spPr bwMode="auto">
            <a:xfrm>
              <a:off x="4148" y="7608"/>
              <a:ext cx="516"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500" b="1" i="1">
                  <a:latin typeface="Times New Roman" panose="02020603050405020304" pitchFamily="18" charset="0"/>
                  <a:ea typeface="楷体_GB2312" pitchFamily="49" charset="-122"/>
                </a:rPr>
                <a:t>z</a:t>
              </a:r>
              <a:endParaRPr kumimoji="1" lang="en-US" altLang="zh-CN" sz="3300" b="1">
                <a:latin typeface="Times New Roman" panose="02020603050405020304" pitchFamily="18" charset="0"/>
                <a:ea typeface="楷体_GB2312" pitchFamily="49" charset="-122"/>
              </a:endParaRPr>
            </a:p>
          </p:txBody>
        </p:sp>
        <p:sp>
          <p:nvSpPr>
            <p:cNvPr id="61476" name="Text Box 34"/>
            <p:cNvSpPr txBox="1">
              <a:spLocks noChangeArrowheads="1"/>
            </p:cNvSpPr>
            <p:nvPr/>
          </p:nvSpPr>
          <p:spPr bwMode="auto">
            <a:xfrm>
              <a:off x="5338" y="7560"/>
              <a:ext cx="822"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500" b="1" i="1">
                  <a:latin typeface="Times New Roman" panose="02020603050405020304" pitchFamily="18" charset="0"/>
                  <a:ea typeface="楷体_GB2312" pitchFamily="49" charset="-122"/>
                </a:rPr>
                <a:t>H</a:t>
              </a:r>
              <a:r>
                <a:rPr kumimoji="1" lang="en-US" altLang="zh-CN" sz="1500" b="1" i="1" baseline="-25000">
                  <a:latin typeface="Times New Roman" panose="02020603050405020304" pitchFamily="18" charset="0"/>
                  <a:ea typeface="楷体_GB2312" pitchFamily="49" charset="-122"/>
                </a:rPr>
                <a:t>dc</a:t>
              </a:r>
              <a:endParaRPr kumimoji="1" lang="en-US" altLang="zh-CN" sz="3300" b="1">
                <a:latin typeface="Times New Roman" panose="02020603050405020304" pitchFamily="18" charset="0"/>
                <a:ea typeface="楷体_GB2312" pitchFamily="49" charset="-122"/>
              </a:endParaRPr>
            </a:p>
          </p:txBody>
        </p:sp>
        <p:sp>
          <p:nvSpPr>
            <p:cNvPr id="61477" name="Rectangle 35"/>
            <p:cNvSpPr>
              <a:spLocks noChangeArrowheads="1"/>
            </p:cNvSpPr>
            <p:nvPr/>
          </p:nvSpPr>
          <p:spPr bwMode="auto">
            <a:xfrm>
              <a:off x="5234" y="9222"/>
              <a:ext cx="914" cy="47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61478" name="Arc 36"/>
            <p:cNvSpPr>
              <a:spLocks/>
            </p:cNvSpPr>
            <p:nvPr/>
          </p:nvSpPr>
          <p:spPr bwMode="auto">
            <a:xfrm flipH="1">
              <a:off x="6996" y="7881"/>
              <a:ext cx="28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79" name="Text Box 37"/>
            <p:cNvSpPr txBox="1">
              <a:spLocks noChangeArrowheads="1"/>
            </p:cNvSpPr>
            <p:nvPr/>
          </p:nvSpPr>
          <p:spPr bwMode="auto">
            <a:xfrm>
              <a:off x="6828" y="7575"/>
              <a:ext cx="604"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500" b="1">
                  <a:latin typeface="Times New Roman" panose="02020603050405020304" pitchFamily="18" charset="0"/>
                  <a:ea typeface="楷体_GB2312" pitchFamily="49" charset="-122"/>
                </a:rPr>
                <a:t>45</a:t>
              </a:r>
              <a:r>
                <a:rPr kumimoji="1" lang="en-US" altLang="zh-CN" sz="1500" b="1">
                  <a:latin typeface="Times New Roman" panose="02020603050405020304" pitchFamily="18" charset="0"/>
                  <a:ea typeface="楷体_GB2312" pitchFamily="49" charset="-122"/>
                  <a:sym typeface="Symbol" panose="05050102010706020507" pitchFamily="18" charset="2"/>
                </a:rPr>
                <a:t></a:t>
              </a:r>
              <a:endParaRPr kumimoji="1" lang="en-US" altLang="zh-CN" sz="3300" b="1">
                <a:latin typeface="Times New Roman" panose="02020603050405020304" pitchFamily="18" charset="0"/>
                <a:ea typeface="楷体_GB2312" pitchFamily="49" charset="-122"/>
              </a:endParaRPr>
            </a:p>
          </p:txBody>
        </p:sp>
        <p:sp>
          <p:nvSpPr>
            <p:cNvPr id="61480" name="Text Box 38"/>
            <p:cNvSpPr txBox="1">
              <a:spLocks noChangeArrowheads="1"/>
            </p:cNvSpPr>
            <p:nvPr/>
          </p:nvSpPr>
          <p:spPr bwMode="auto">
            <a:xfrm>
              <a:off x="2894" y="8163"/>
              <a:ext cx="1054"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350" b="1">
                  <a:latin typeface="Times New Roman" panose="02020603050405020304" pitchFamily="18" charset="0"/>
                  <a:ea typeface="楷体_GB2312" pitchFamily="49" charset="-122"/>
                </a:rPr>
                <a:t>入射光</a:t>
              </a:r>
              <a:endParaRPr kumimoji="1" lang="zh-CN" altLang="en-US" sz="3000" b="1">
                <a:latin typeface="Times New Roman" panose="02020603050405020304" pitchFamily="18" charset="0"/>
                <a:ea typeface="楷体_GB2312" pitchFamily="49" charset="-122"/>
              </a:endParaRPr>
            </a:p>
          </p:txBody>
        </p:sp>
        <p:sp>
          <p:nvSpPr>
            <p:cNvPr id="61481" name="Text Box 39"/>
            <p:cNvSpPr txBox="1">
              <a:spLocks noChangeArrowheads="1"/>
            </p:cNvSpPr>
            <p:nvPr/>
          </p:nvSpPr>
          <p:spPr bwMode="auto">
            <a:xfrm>
              <a:off x="3744" y="8964"/>
              <a:ext cx="1118"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350" b="1">
                  <a:latin typeface="Times New Roman" panose="02020603050405020304" pitchFamily="18" charset="0"/>
                  <a:ea typeface="楷体_GB2312" pitchFamily="49" charset="-122"/>
                </a:rPr>
                <a:t>起偏器</a:t>
              </a:r>
              <a:endParaRPr kumimoji="1" lang="zh-CN" altLang="en-US" sz="3000" b="1">
                <a:latin typeface="Times New Roman" panose="02020603050405020304" pitchFamily="18" charset="0"/>
                <a:ea typeface="楷体_GB2312" pitchFamily="49" charset="-122"/>
              </a:endParaRPr>
            </a:p>
          </p:txBody>
        </p:sp>
        <p:sp>
          <p:nvSpPr>
            <p:cNvPr id="61482" name="Text Box 40"/>
            <p:cNvSpPr txBox="1">
              <a:spLocks noChangeArrowheads="1"/>
            </p:cNvSpPr>
            <p:nvPr/>
          </p:nvSpPr>
          <p:spPr bwMode="auto">
            <a:xfrm>
              <a:off x="5158" y="9219"/>
              <a:ext cx="126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350" b="1">
                  <a:latin typeface="Times New Roman" panose="02020603050405020304" pitchFamily="18" charset="0"/>
                  <a:ea typeface="楷体_GB2312" pitchFamily="49" charset="-122"/>
                </a:rPr>
                <a:t>调制信号</a:t>
              </a:r>
              <a:endParaRPr kumimoji="1" lang="zh-CN" altLang="en-US" sz="3000" b="1">
                <a:latin typeface="Times New Roman" panose="02020603050405020304" pitchFamily="18" charset="0"/>
                <a:ea typeface="楷体_GB2312" pitchFamily="49" charset="-122"/>
              </a:endParaRPr>
            </a:p>
          </p:txBody>
        </p:sp>
        <p:sp>
          <p:nvSpPr>
            <p:cNvPr id="61483" name="Text Box 41"/>
            <p:cNvSpPr txBox="1">
              <a:spLocks noChangeArrowheads="1"/>
            </p:cNvSpPr>
            <p:nvPr/>
          </p:nvSpPr>
          <p:spPr bwMode="auto">
            <a:xfrm>
              <a:off x="6842" y="8976"/>
              <a:ext cx="1054"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500" b="1">
                  <a:latin typeface="Times New Roman" panose="02020603050405020304" pitchFamily="18" charset="0"/>
                  <a:ea typeface="楷体_GB2312" pitchFamily="49" charset="-122"/>
                </a:rPr>
                <a:t>检偏器</a:t>
              </a:r>
              <a:endParaRPr kumimoji="1" lang="zh-CN" altLang="en-US" sz="3300" b="1">
                <a:latin typeface="Times New Roman" panose="02020603050405020304" pitchFamily="18" charset="0"/>
                <a:ea typeface="楷体_GB2312" pitchFamily="49" charset="-122"/>
              </a:endParaRPr>
            </a:p>
          </p:txBody>
        </p:sp>
        <p:sp>
          <p:nvSpPr>
            <p:cNvPr id="61484" name="Text Box 42"/>
            <p:cNvSpPr txBox="1">
              <a:spLocks noChangeArrowheads="1"/>
            </p:cNvSpPr>
            <p:nvPr/>
          </p:nvSpPr>
          <p:spPr bwMode="auto">
            <a:xfrm>
              <a:off x="5956" y="8640"/>
              <a:ext cx="97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en-US" altLang="zh-CN" sz="1350" b="1">
                  <a:latin typeface="Times New Roman" panose="02020603050405020304" pitchFamily="18" charset="0"/>
                  <a:ea typeface="楷体_GB2312" pitchFamily="49" charset="-122"/>
                </a:rPr>
                <a:t>YIG</a:t>
              </a:r>
              <a:r>
                <a:rPr kumimoji="1" lang="zh-CN" altLang="en-US" sz="1350" b="1">
                  <a:latin typeface="Times New Roman" panose="02020603050405020304" pitchFamily="18" charset="0"/>
                  <a:ea typeface="楷体_GB2312" pitchFamily="49" charset="-122"/>
                </a:rPr>
                <a:t>棒</a:t>
              </a:r>
              <a:endParaRPr kumimoji="1" lang="zh-CN" altLang="en-US" sz="3000" b="1">
                <a:latin typeface="Times New Roman" panose="02020603050405020304" pitchFamily="18" charset="0"/>
                <a:ea typeface="楷体_GB2312" pitchFamily="49" charset="-122"/>
              </a:endParaRPr>
            </a:p>
          </p:txBody>
        </p:sp>
        <p:sp>
          <p:nvSpPr>
            <p:cNvPr id="61485" name="Text Box 43"/>
            <p:cNvSpPr txBox="1">
              <a:spLocks noChangeArrowheads="1"/>
            </p:cNvSpPr>
            <p:nvPr/>
          </p:nvSpPr>
          <p:spPr bwMode="auto">
            <a:xfrm>
              <a:off x="4374" y="9888"/>
              <a:ext cx="2698"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ClrTx/>
                <a:buFontTx/>
                <a:buNone/>
              </a:pPr>
              <a:r>
                <a:rPr kumimoji="1" lang="zh-CN" altLang="en-US" sz="1500" b="1">
                  <a:latin typeface="Times New Roman" panose="02020603050405020304" pitchFamily="18" charset="0"/>
                  <a:ea typeface="楷体_GB2312" pitchFamily="49" charset="-122"/>
                </a:rPr>
                <a:t>磁光调制示意图</a:t>
              </a:r>
              <a:endParaRPr kumimoji="1" lang="zh-CN" altLang="en-US" sz="3000" b="1">
                <a:latin typeface="Times New Roman" panose="02020603050405020304" pitchFamily="18" charset="0"/>
                <a:ea typeface="楷体_GB2312" pitchFamily="49" charset="-122"/>
              </a:endParaRPr>
            </a:p>
          </p:txBody>
        </p:sp>
      </p:grpSp>
      <p:sp>
        <p:nvSpPr>
          <p:cNvPr id="560172" name="Text Box 44"/>
          <p:cNvSpPr txBox="1">
            <a:spLocks noChangeArrowheads="1"/>
          </p:cNvSpPr>
          <p:nvPr/>
        </p:nvSpPr>
        <p:spPr bwMode="auto">
          <a:xfrm>
            <a:off x="1547813" y="5269708"/>
            <a:ext cx="58864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solidFill>
                  <a:schemeClr val="tx2"/>
                </a:solidFill>
                <a:latin typeface="Times New Roman" panose="02020603050405020304" pitchFamily="18" charset="0"/>
                <a:ea typeface="楷体_GB2312" pitchFamily="49" charset="-122"/>
              </a:rPr>
              <a:t>    为了获得线性调制，在垂直于光传播的方向上加一恒定磁场</a:t>
            </a:r>
            <a:r>
              <a:rPr kumimoji="1" lang="en-US" altLang="zh-CN" sz="1800" b="1" i="1">
                <a:solidFill>
                  <a:schemeClr val="tx2"/>
                </a:solidFill>
                <a:latin typeface="Times New Roman" panose="02020603050405020304" pitchFamily="18" charset="0"/>
                <a:ea typeface="楷体_GB2312" pitchFamily="49" charset="-122"/>
              </a:rPr>
              <a:t>H</a:t>
            </a:r>
            <a:r>
              <a:rPr kumimoji="1" lang="en-US" altLang="zh-CN" sz="1800" b="1" baseline="-25000">
                <a:solidFill>
                  <a:schemeClr val="tx2"/>
                </a:solidFill>
                <a:latin typeface="Times New Roman" panose="02020603050405020304" pitchFamily="18" charset="0"/>
                <a:ea typeface="楷体_GB2312" pitchFamily="49" charset="-122"/>
              </a:rPr>
              <a:t>dc</a:t>
            </a:r>
            <a:r>
              <a:rPr kumimoji="1" lang="zh-CN" altLang="en-US" sz="1800" b="1">
                <a:solidFill>
                  <a:schemeClr val="tx2"/>
                </a:solidFill>
                <a:latin typeface="Times New Roman" panose="02020603050405020304" pitchFamily="18" charset="0"/>
                <a:ea typeface="楷体_GB2312" pitchFamily="49" charset="-122"/>
              </a:rPr>
              <a:t>，其强度足以使晶体饱和磁化。</a:t>
            </a:r>
            <a:r>
              <a:rPr kumimoji="1" lang="zh-CN" altLang="en-US" sz="1800" b="1">
                <a:solidFill>
                  <a:schemeClr val="accent2"/>
                </a:solidFill>
                <a:latin typeface="Times New Roman" panose="02020603050405020304" pitchFamily="18" charset="0"/>
                <a:ea typeface="楷体_GB2312" pitchFamily="49" charset="-122"/>
              </a:rPr>
              <a:t> </a:t>
            </a:r>
          </a:p>
        </p:txBody>
      </p:sp>
      <p:sp>
        <p:nvSpPr>
          <p:cNvPr id="560173" name="Text Box 45"/>
          <p:cNvSpPr txBox="1">
            <a:spLocks noChangeArrowheads="1"/>
          </p:cNvSpPr>
          <p:nvPr/>
        </p:nvSpPr>
        <p:spPr bwMode="auto">
          <a:xfrm>
            <a:off x="1385889" y="4367213"/>
            <a:ext cx="615672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solidFill>
                  <a:schemeClr val="accent2"/>
                </a:solidFill>
                <a:latin typeface="Times New Roman" panose="02020603050405020304" pitchFamily="18" charset="0"/>
                <a:ea typeface="楷体_GB2312" pitchFamily="49" charset="-122"/>
              </a:rPr>
              <a:t>        </a:t>
            </a:r>
            <a:r>
              <a:rPr kumimoji="1" lang="zh-CN" altLang="en-US" sz="1800" b="1">
                <a:solidFill>
                  <a:schemeClr val="tx2"/>
                </a:solidFill>
                <a:latin typeface="Times New Roman" panose="02020603050405020304" pitchFamily="18" charset="0"/>
                <a:ea typeface="楷体_GB2312" pitchFamily="49" charset="-122"/>
              </a:rPr>
              <a:t>工作时，高频信号电流通过线圈就会感生出平行于光传播方向的磁场，入射光通过</a:t>
            </a:r>
            <a:r>
              <a:rPr kumimoji="1" lang="en-US" altLang="zh-CN" sz="1800" b="1">
                <a:solidFill>
                  <a:schemeClr val="tx2"/>
                </a:solidFill>
                <a:latin typeface="Times New Roman" panose="02020603050405020304" pitchFamily="18" charset="0"/>
                <a:ea typeface="楷体_GB2312" pitchFamily="49" charset="-122"/>
              </a:rPr>
              <a:t>YIG</a:t>
            </a:r>
            <a:r>
              <a:rPr kumimoji="1" lang="zh-CN" altLang="en-US" sz="1800" b="1">
                <a:solidFill>
                  <a:schemeClr val="tx2"/>
                </a:solidFill>
                <a:latin typeface="Times New Roman" panose="02020603050405020304" pitchFamily="18" charset="0"/>
                <a:ea typeface="楷体_GB2312" pitchFamily="49" charset="-122"/>
              </a:rPr>
              <a:t>晶体时，由于法拉第旋转效应，其偏振面发生旋转，旋转角正比于磁场强度</a:t>
            </a:r>
            <a:r>
              <a:rPr kumimoji="1" lang="en-US" altLang="zh-CN" sz="1800" b="1">
                <a:solidFill>
                  <a:schemeClr val="tx2"/>
                </a:solidFill>
                <a:latin typeface="Times New Roman" panose="02020603050405020304" pitchFamily="18" charset="0"/>
                <a:ea typeface="楷体_GB2312" pitchFamily="49" charset="-122"/>
              </a:rPr>
              <a:t>H</a:t>
            </a:r>
            <a:r>
              <a:rPr kumimoji="1" lang="zh-CN" altLang="en-US" sz="1800" b="1">
                <a:solidFill>
                  <a:schemeClr val="tx2"/>
                </a:solidFill>
                <a:latin typeface="Times New Roman" panose="02020603050405020304" pitchFamily="18" charset="0"/>
                <a:ea typeface="楷体_GB2312" pitchFamily="49" charset="-122"/>
              </a:rPr>
              <a:t>。</a:t>
            </a:r>
          </a:p>
        </p:txBody>
      </p:sp>
      <p:sp>
        <p:nvSpPr>
          <p:cNvPr id="61445" name="Rectangle 46"/>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磁光调制</a:t>
            </a:r>
          </a:p>
        </p:txBody>
      </p:sp>
      <p:sp>
        <p:nvSpPr>
          <p:cNvPr id="46" name="Rectangle 5"/>
          <p:cNvSpPr>
            <a:spLocks noGrp="1" noChangeArrowheads="1"/>
          </p:cNvSpPr>
          <p:nvPr>
            <p:ph type="title"/>
          </p:nvPr>
        </p:nvSpPr>
        <p:spPr>
          <a:xfrm>
            <a:off x="1143000" y="457200"/>
            <a:ext cx="7391400" cy="487363"/>
          </a:xfrm>
          <a:noFill/>
        </p:spPr>
        <p:txBody>
          <a:bodyPr/>
          <a:lstStyle/>
          <a:p>
            <a:pPr eaLnBrk="1" hangingPunct="1"/>
            <a:r>
              <a:rPr lang="zh-CN" altLang="en-US" dirty="0" smtClean="0">
                <a:ea typeface="宋体" panose="02010600030101010101" pitchFamily="2" charset="-122"/>
              </a:rPr>
              <a:t>声光体调制器</a:t>
            </a:r>
          </a:p>
        </p:txBody>
      </p:sp>
    </p:spTree>
    <p:extLst>
      <p:ext uri="{BB962C8B-B14F-4D97-AF65-F5344CB8AC3E}">
        <p14:creationId xmlns:p14="http://schemas.microsoft.com/office/powerpoint/2010/main" val="407896570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0173"/>
                                        </p:tgtEl>
                                        <p:attrNameLst>
                                          <p:attrName>style.visibility</p:attrName>
                                        </p:attrNameLst>
                                      </p:cBhvr>
                                      <p:to>
                                        <p:strVal val="visible"/>
                                      </p:to>
                                    </p:set>
                                    <p:anim calcmode="lin" valueType="num">
                                      <p:cBhvr additive="base">
                                        <p:cTn id="7" dur="500" fill="hold"/>
                                        <p:tgtEl>
                                          <p:spTgt spid="560173"/>
                                        </p:tgtEl>
                                        <p:attrNameLst>
                                          <p:attrName>ppt_x</p:attrName>
                                        </p:attrNameLst>
                                      </p:cBhvr>
                                      <p:tavLst>
                                        <p:tav tm="0">
                                          <p:val>
                                            <p:strVal val="#ppt_x"/>
                                          </p:val>
                                        </p:tav>
                                        <p:tav tm="100000">
                                          <p:val>
                                            <p:strVal val="#ppt_x"/>
                                          </p:val>
                                        </p:tav>
                                      </p:tavLst>
                                    </p:anim>
                                    <p:anim calcmode="lin" valueType="num">
                                      <p:cBhvr additive="base">
                                        <p:cTn id="8" dur="500" fill="hold"/>
                                        <p:tgtEl>
                                          <p:spTgt spid="56017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0172"/>
                                        </p:tgtEl>
                                        <p:attrNameLst>
                                          <p:attrName>style.visibility</p:attrName>
                                        </p:attrNameLst>
                                      </p:cBhvr>
                                      <p:to>
                                        <p:strVal val="visible"/>
                                      </p:to>
                                    </p:set>
                                    <p:anim calcmode="lin" valueType="num">
                                      <p:cBhvr additive="base">
                                        <p:cTn id="13" dur="500" fill="hold"/>
                                        <p:tgtEl>
                                          <p:spTgt spid="560172"/>
                                        </p:tgtEl>
                                        <p:attrNameLst>
                                          <p:attrName>ppt_x</p:attrName>
                                        </p:attrNameLst>
                                      </p:cBhvr>
                                      <p:tavLst>
                                        <p:tav tm="0">
                                          <p:val>
                                            <p:strVal val="#ppt_x"/>
                                          </p:val>
                                        </p:tav>
                                        <p:tav tm="100000">
                                          <p:val>
                                            <p:strVal val="#ppt_x"/>
                                          </p:val>
                                        </p:tav>
                                      </p:tavLst>
                                    </p:anim>
                                    <p:anim calcmode="lin" valueType="num">
                                      <p:cBhvr additive="base">
                                        <p:cTn id="14" dur="500" fill="hold"/>
                                        <p:tgtEl>
                                          <p:spTgt spid="560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72" grpId="0"/>
      <p:bldP spid="56017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3"/>
          <p:cNvSpPr>
            <a:spLocks noChangeArrowheads="1"/>
          </p:cNvSpPr>
          <p:nvPr/>
        </p:nvSpPr>
        <p:spPr bwMode="auto">
          <a:xfrm>
            <a:off x="2743200" y="1828800"/>
            <a:ext cx="3486150" cy="2000250"/>
          </a:xfrm>
          <a:prstGeom prst="rect">
            <a:avLst/>
          </a:prstGeom>
          <a:solidFill>
            <a:schemeClr val="hlink"/>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563203" name="Text Box 3"/>
          <p:cNvSpPr txBox="1">
            <a:spLocks noChangeArrowheads="1"/>
          </p:cNvSpPr>
          <p:nvPr/>
        </p:nvSpPr>
        <p:spPr bwMode="auto">
          <a:xfrm>
            <a:off x="1714501" y="4343401"/>
            <a:ext cx="589835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solidFill>
                  <a:schemeClr val="accent2"/>
                </a:solidFill>
                <a:latin typeface="Times New Roman" panose="02020603050405020304" pitchFamily="18" charset="0"/>
                <a:ea typeface="楷体_GB2312" pitchFamily="49" charset="-122"/>
              </a:rPr>
              <a:t>        </a:t>
            </a:r>
            <a:r>
              <a:rPr kumimoji="1" lang="zh-CN" altLang="en-US" sz="2100" b="1">
                <a:solidFill>
                  <a:srgbClr val="FF0000"/>
                </a:solidFill>
                <a:latin typeface="Times New Roman" panose="02020603050405020304" pitchFamily="18" charset="0"/>
                <a:ea typeface="楷体_GB2312" pitchFamily="49" charset="-122"/>
              </a:rPr>
              <a:t>直接调制</a:t>
            </a:r>
            <a:r>
              <a:rPr kumimoji="1" lang="zh-CN" altLang="en-US" sz="2100" b="1">
                <a:latin typeface="Times New Roman" panose="02020603050405020304" pitchFamily="18" charset="0"/>
                <a:ea typeface="楷体_GB2312" pitchFamily="49" charset="-122"/>
              </a:rPr>
              <a:t>是把要传递的信息转变为电流信号注入半导体光源（激光二极管</a:t>
            </a:r>
            <a:r>
              <a:rPr kumimoji="1" lang="en-US" altLang="zh-CN" sz="2100" b="1">
                <a:latin typeface="Times New Roman" panose="02020603050405020304" pitchFamily="18" charset="0"/>
                <a:ea typeface="楷体_GB2312" pitchFamily="49" charset="-122"/>
              </a:rPr>
              <a:t>LD</a:t>
            </a:r>
            <a:r>
              <a:rPr kumimoji="1" lang="zh-CN" altLang="en-US" sz="2100" b="1">
                <a:latin typeface="Times New Roman" panose="02020603050405020304" pitchFamily="18" charset="0"/>
                <a:ea typeface="楷体_GB2312" pitchFamily="49" charset="-122"/>
              </a:rPr>
              <a:t>或半导体发光二极管</a:t>
            </a:r>
            <a:r>
              <a:rPr kumimoji="1" lang="en-US" altLang="zh-CN" sz="2100" b="1">
                <a:latin typeface="Times New Roman" panose="02020603050405020304" pitchFamily="18" charset="0"/>
                <a:ea typeface="楷体_GB2312" pitchFamily="49" charset="-122"/>
              </a:rPr>
              <a:t>LED</a:t>
            </a:r>
            <a:r>
              <a:rPr kumimoji="1" lang="zh-CN" altLang="en-US" sz="2100" b="1">
                <a:latin typeface="Times New Roman" panose="02020603050405020304" pitchFamily="18" charset="0"/>
                <a:ea typeface="楷体_GB2312" pitchFamily="49" charset="-122"/>
              </a:rPr>
              <a:t>），从而获得调制光信号。由于它是在光源内部进行的，因此又称为内调制。</a:t>
            </a:r>
          </a:p>
        </p:txBody>
      </p:sp>
      <p:grpSp>
        <p:nvGrpSpPr>
          <p:cNvPr id="62468" name="Group 7"/>
          <p:cNvGrpSpPr>
            <a:grpSpLocks/>
          </p:cNvGrpSpPr>
          <p:nvPr/>
        </p:nvGrpSpPr>
        <p:grpSpPr bwMode="auto">
          <a:xfrm>
            <a:off x="2858950" y="1995489"/>
            <a:ext cx="3322878" cy="2244095"/>
            <a:chOff x="3067" y="815"/>
            <a:chExt cx="2293" cy="1556"/>
          </a:xfrm>
        </p:grpSpPr>
        <p:sp>
          <p:nvSpPr>
            <p:cNvPr id="62470" name="Rectangle 8"/>
            <p:cNvSpPr>
              <a:spLocks noChangeArrowheads="1"/>
            </p:cNvSpPr>
            <p:nvPr/>
          </p:nvSpPr>
          <p:spPr bwMode="auto">
            <a:xfrm>
              <a:off x="3795" y="815"/>
              <a:ext cx="841" cy="344"/>
            </a:xfrm>
            <a:prstGeom prst="rect">
              <a:avLst/>
            </a:prstGeom>
            <a:solidFill>
              <a:srgbClr val="FFFFFF"/>
            </a:solidFill>
            <a:ln w="11113">
              <a:solidFill>
                <a:srgbClr val="000000"/>
              </a:solidFill>
              <a:miter lim="800000"/>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62471" name="Rectangle 9"/>
            <p:cNvSpPr>
              <a:spLocks noChangeArrowheads="1"/>
            </p:cNvSpPr>
            <p:nvPr/>
          </p:nvSpPr>
          <p:spPr bwMode="auto">
            <a:xfrm>
              <a:off x="3973" y="902"/>
              <a:ext cx="39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1500" b="1">
                  <a:solidFill>
                    <a:srgbClr val="FF3300"/>
                  </a:solidFill>
                  <a:latin typeface="宋体" panose="02010600030101010101" pitchFamily="2" charset="-122"/>
                  <a:ea typeface="楷体_GB2312" pitchFamily="49" charset="-122"/>
                </a:rPr>
                <a:t>激光源</a:t>
              </a:r>
              <a:endParaRPr kumimoji="1" lang="zh-CN" altLang="en-US" sz="2700" b="1">
                <a:solidFill>
                  <a:srgbClr val="FF3300"/>
                </a:solidFill>
                <a:latin typeface="Times New Roman" panose="02020603050405020304" pitchFamily="18" charset="0"/>
                <a:ea typeface="楷体_GB2312" pitchFamily="49" charset="-122"/>
              </a:endParaRPr>
            </a:p>
          </p:txBody>
        </p:sp>
        <p:sp>
          <p:nvSpPr>
            <p:cNvPr id="62472" name="Line 10"/>
            <p:cNvSpPr>
              <a:spLocks noChangeShapeType="1"/>
            </p:cNvSpPr>
            <p:nvPr/>
          </p:nvSpPr>
          <p:spPr bwMode="auto">
            <a:xfrm>
              <a:off x="4215" y="1159"/>
              <a:ext cx="1" cy="46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3" name="Freeform 11"/>
            <p:cNvSpPr>
              <a:spLocks/>
            </p:cNvSpPr>
            <p:nvPr/>
          </p:nvSpPr>
          <p:spPr bwMode="auto">
            <a:xfrm>
              <a:off x="4190" y="1159"/>
              <a:ext cx="62" cy="159"/>
            </a:xfrm>
            <a:custGeom>
              <a:avLst/>
              <a:gdLst>
                <a:gd name="T0" fmla="*/ 0 w 35"/>
                <a:gd name="T1" fmla="*/ 475 h 92"/>
                <a:gd name="T2" fmla="*/ 78 w 35"/>
                <a:gd name="T3" fmla="*/ 368 h 92"/>
                <a:gd name="T4" fmla="*/ 195 w 35"/>
                <a:gd name="T5" fmla="*/ 475 h 92"/>
                <a:gd name="T6" fmla="*/ 78 w 35"/>
                <a:gd name="T7" fmla="*/ 0 h 92"/>
                <a:gd name="T8" fmla="*/ 0 w 35"/>
                <a:gd name="T9" fmla="*/ 475 h 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92">
                  <a:moveTo>
                    <a:pt x="0" y="92"/>
                  </a:moveTo>
                  <a:lnTo>
                    <a:pt x="14" y="71"/>
                  </a:lnTo>
                  <a:lnTo>
                    <a:pt x="35" y="92"/>
                  </a:lnTo>
                  <a:lnTo>
                    <a:pt x="14" y="0"/>
                  </a:lnTo>
                  <a:lnTo>
                    <a:pt x="0" y="92"/>
                  </a:lnTo>
                  <a:close/>
                </a:path>
              </a:pathLst>
            </a:custGeom>
            <a:solidFill>
              <a:srgbClr val="000000"/>
            </a:solidFill>
            <a:ln w="11113">
              <a:solidFill>
                <a:srgbClr val="000000"/>
              </a:solidFill>
              <a:prstDash val="solid"/>
              <a:round/>
              <a:headEnd/>
              <a:tailEnd/>
            </a:ln>
          </p:spPr>
          <p:txBody>
            <a:bodyPr/>
            <a:lstStyle/>
            <a:p>
              <a:endParaRPr lang="zh-CN" altLang="en-US"/>
            </a:p>
          </p:txBody>
        </p:sp>
        <p:sp>
          <p:nvSpPr>
            <p:cNvPr id="62474" name="Rectangle 12"/>
            <p:cNvSpPr>
              <a:spLocks noChangeArrowheads="1"/>
            </p:cNvSpPr>
            <p:nvPr/>
          </p:nvSpPr>
          <p:spPr bwMode="auto">
            <a:xfrm>
              <a:off x="3795" y="1626"/>
              <a:ext cx="841" cy="357"/>
            </a:xfrm>
            <a:prstGeom prst="rect">
              <a:avLst/>
            </a:prstGeom>
            <a:solidFill>
              <a:srgbClr val="FFFFFF"/>
            </a:solidFill>
            <a:ln w="11113">
              <a:solidFill>
                <a:srgbClr val="000000"/>
              </a:solidFill>
              <a:miter lim="800000"/>
              <a:headEnd/>
              <a:tailEnd/>
            </a:ln>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62475" name="Rectangle 13"/>
            <p:cNvSpPr>
              <a:spLocks noChangeArrowheads="1"/>
            </p:cNvSpPr>
            <p:nvPr/>
          </p:nvSpPr>
          <p:spPr bwMode="auto">
            <a:xfrm>
              <a:off x="3971" y="1712"/>
              <a:ext cx="39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1500" b="1">
                  <a:solidFill>
                    <a:srgbClr val="FF3300"/>
                  </a:solidFill>
                  <a:latin typeface="宋体" panose="02010600030101010101" pitchFamily="2" charset="-122"/>
                  <a:ea typeface="楷体_GB2312" pitchFamily="49" charset="-122"/>
                </a:rPr>
                <a:t>驱动器</a:t>
              </a:r>
              <a:endParaRPr kumimoji="1" lang="zh-CN" altLang="en-US" sz="2700" b="1">
                <a:solidFill>
                  <a:srgbClr val="FF3300"/>
                </a:solidFill>
                <a:latin typeface="Times New Roman" panose="02020603050405020304" pitchFamily="18" charset="0"/>
                <a:ea typeface="楷体_GB2312" pitchFamily="49" charset="-122"/>
              </a:endParaRPr>
            </a:p>
          </p:txBody>
        </p:sp>
        <p:sp>
          <p:nvSpPr>
            <p:cNvPr id="62476" name="Freeform 14"/>
            <p:cNvSpPr>
              <a:spLocks/>
            </p:cNvSpPr>
            <p:nvPr/>
          </p:nvSpPr>
          <p:spPr bwMode="auto">
            <a:xfrm>
              <a:off x="4991" y="974"/>
              <a:ext cx="155" cy="61"/>
            </a:xfrm>
            <a:custGeom>
              <a:avLst/>
              <a:gdLst>
                <a:gd name="T0" fmla="*/ 0 w 86"/>
                <a:gd name="T1" fmla="*/ 185 h 35"/>
                <a:gd name="T2" fmla="*/ 88 w 86"/>
                <a:gd name="T3" fmla="*/ 73 h 35"/>
                <a:gd name="T4" fmla="*/ 0 w 86"/>
                <a:gd name="T5" fmla="*/ 0 h 35"/>
                <a:gd name="T6" fmla="*/ 503 w 86"/>
                <a:gd name="T7" fmla="*/ 73 h 35"/>
                <a:gd name="T8" fmla="*/ 0 w 86"/>
                <a:gd name="T9" fmla="*/ 185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35">
                  <a:moveTo>
                    <a:pt x="0" y="35"/>
                  </a:moveTo>
                  <a:lnTo>
                    <a:pt x="15" y="14"/>
                  </a:lnTo>
                  <a:lnTo>
                    <a:pt x="0" y="0"/>
                  </a:lnTo>
                  <a:lnTo>
                    <a:pt x="86" y="14"/>
                  </a:lnTo>
                  <a:lnTo>
                    <a:pt x="0" y="35"/>
                  </a:lnTo>
                  <a:close/>
                </a:path>
              </a:pathLst>
            </a:custGeom>
            <a:solidFill>
              <a:srgbClr val="000000"/>
            </a:solidFill>
            <a:ln w="11113">
              <a:solidFill>
                <a:srgbClr val="000000"/>
              </a:solidFill>
              <a:prstDash val="solid"/>
              <a:round/>
              <a:headEnd/>
              <a:tailEnd/>
            </a:ln>
          </p:spPr>
          <p:txBody>
            <a:bodyPr/>
            <a:lstStyle/>
            <a:p>
              <a:endParaRPr lang="zh-CN" altLang="en-US"/>
            </a:p>
          </p:txBody>
        </p:sp>
        <p:sp>
          <p:nvSpPr>
            <p:cNvPr id="62477" name="Rectangle 15"/>
            <p:cNvSpPr>
              <a:spLocks noChangeArrowheads="1"/>
            </p:cNvSpPr>
            <p:nvPr/>
          </p:nvSpPr>
          <p:spPr bwMode="auto">
            <a:xfrm>
              <a:off x="4696" y="1071"/>
              <a:ext cx="664"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1500" b="1">
                  <a:solidFill>
                    <a:srgbClr val="FF3300"/>
                  </a:solidFill>
                  <a:latin typeface="宋体" panose="02010600030101010101" pitchFamily="2" charset="-122"/>
                  <a:ea typeface="楷体_GB2312" pitchFamily="49" charset="-122"/>
                </a:rPr>
                <a:t>光信号输出</a:t>
              </a:r>
              <a:endParaRPr kumimoji="1" lang="zh-CN" altLang="en-US" sz="2700" b="1">
                <a:solidFill>
                  <a:srgbClr val="FF3300"/>
                </a:solidFill>
                <a:latin typeface="Times New Roman" panose="02020603050405020304" pitchFamily="18" charset="0"/>
                <a:ea typeface="楷体_GB2312" pitchFamily="49" charset="-122"/>
              </a:endParaRPr>
            </a:p>
          </p:txBody>
        </p:sp>
        <p:sp>
          <p:nvSpPr>
            <p:cNvPr id="62478" name="Line 16"/>
            <p:cNvSpPr>
              <a:spLocks noChangeShapeType="1"/>
            </p:cNvSpPr>
            <p:nvPr/>
          </p:nvSpPr>
          <p:spPr bwMode="auto">
            <a:xfrm>
              <a:off x="3080" y="1799"/>
              <a:ext cx="715" cy="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9" name="Freeform 17"/>
            <p:cNvSpPr>
              <a:spLocks/>
            </p:cNvSpPr>
            <p:nvPr/>
          </p:nvSpPr>
          <p:spPr bwMode="auto">
            <a:xfrm>
              <a:off x="3640" y="1773"/>
              <a:ext cx="155" cy="63"/>
            </a:xfrm>
            <a:custGeom>
              <a:avLst/>
              <a:gdLst>
                <a:gd name="T0" fmla="*/ 0 w 86"/>
                <a:gd name="T1" fmla="*/ 0 h 36"/>
                <a:gd name="T2" fmla="*/ 81 w 86"/>
                <a:gd name="T3" fmla="*/ 81 h 36"/>
                <a:gd name="T4" fmla="*/ 0 w 86"/>
                <a:gd name="T5" fmla="*/ 193 h 36"/>
                <a:gd name="T6" fmla="*/ 503 w 86"/>
                <a:gd name="T7" fmla="*/ 81 h 36"/>
                <a:gd name="T8" fmla="*/ 0 w 86"/>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36">
                  <a:moveTo>
                    <a:pt x="0" y="0"/>
                  </a:moveTo>
                  <a:lnTo>
                    <a:pt x="14" y="15"/>
                  </a:lnTo>
                  <a:lnTo>
                    <a:pt x="0" y="36"/>
                  </a:lnTo>
                  <a:lnTo>
                    <a:pt x="86" y="15"/>
                  </a:lnTo>
                  <a:lnTo>
                    <a:pt x="0" y="0"/>
                  </a:lnTo>
                  <a:close/>
                </a:path>
              </a:pathLst>
            </a:custGeom>
            <a:solidFill>
              <a:srgbClr val="000000"/>
            </a:solidFill>
            <a:ln w="11113">
              <a:solidFill>
                <a:srgbClr val="000000"/>
              </a:solidFill>
              <a:prstDash val="solid"/>
              <a:round/>
              <a:headEnd/>
              <a:tailEnd/>
            </a:ln>
          </p:spPr>
          <p:txBody>
            <a:bodyPr/>
            <a:lstStyle/>
            <a:p>
              <a:endParaRPr lang="zh-CN" altLang="en-US"/>
            </a:p>
          </p:txBody>
        </p:sp>
        <p:sp>
          <p:nvSpPr>
            <p:cNvPr id="62480" name="Rectangle 18"/>
            <p:cNvSpPr>
              <a:spLocks noChangeArrowheads="1"/>
            </p:cNvSpPr>
            <p:nvPr/>
          </p:nvSpPr>
          <p:spPr bwMode="auto">
            <a:xfrm>
              <a:off x="3067" y="1577"/>
              <a:ext cx="39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1500" b="1">
                  <a:solidFill>
                    <a:srgbClr val="FF3300"/>
                  </a:solidFill>
                  <a:latin typeface="宋体" panose="02010600030101010101" pitchFamily="2" charset="-122"/>
                  <a:ea typeface="楷体_GB2312" pitchFamily="49" charset="-122"/>
                </a:rPr>
                <a:t>电信号</a:t>
              </a:r>
              <a:endParaRPr kumimoji="1" lang="zh-CN" altLang="en-US" sz="2700" b="1">
                <a:solidFill>
                  <a:srgbClr val="FF3300"/>
                </a:solidFill>
                <a:latin typeface="Times New Roman" panose="02020603050405020304" pitchFamily="18" charset="0"/>
                <a:ea typeface="楷体_GB2312" pitchFamily="49" charset="-122"/>
              </a:endParaRPr>
            </a:p>
          </p:txBody>
        </p:sp>
        <p:sp>
          <p:nvSpPr>
            <p:cNvPr id="62481" name="Rectangle 19"/>
            <p:cNvSpPr>
              <a:spLocks noChangeArrowheads="1"/>
            </p:cNvSpPr>
            <p:nvPr/>
          </p:nvSpPr>
          <p:spPr bwMode="auto">
            <a:xfrm>
              <a:off x="3143" y="1860"/>
              <a:ext cx="26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1500" b="1">
                  <a:solidFill>
                    <a:srgbClr val="FF3300"/>
                  </a:solidFill>
                  <a:latin typeface="宋体" panose="02010600030101010101" pitchFamily="2" charset="-122"/>
                  <a:ea typeface="楷体_GB2312" pitchFamily="49" charset="-122"/>
                </a:rPr>
                <a:t>输入</a:t>
              </a:r>
              <a:endParaRPr kumimoji="1" lang="zh-CN" altLang="en-US" sz="2700" b="1">
                <a:solidFill>
                  <a:srgbClr val="FF3300"/>
                </a:solidFill>
                <a:latin typeface="Times New Roman" panose="02020603050405020304" pitchFamily="18" charset="0"/>
                <a:ea typeface="楷体_GB2312" pitchFamily="49" charset="-122"/>
              </a:endParaRPr>
            </a:p>
          </p:txBody>
        </p:sp>
        <p:sp>
          <p:nvSpPr>
            <p:cNvPr id="62482" name="Line 20"/>
            <p:cNvSpPr>
              <a:spLocks noChangeShapeType="1"/>
            </p:cNvSpPr>
            <p:nvPr/>
          </p:nvSpPr>
          <p:spPr bwMode="auto">
            <a:xfrm>
              <a:off x="4649" y="996"/>
              <a:ext cx="358" cy="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3" name="Rectangle 21"/>
            <p:cNvSpPr>
              <a:spLocks noChangeArrowheads="1"/>
            </p:cNvSpPr>
            <p:nvPr/>
          </p:nvSpPr>
          <p:spPr bwMode="auto">
            <a:xfrm>
              <a:off x="3696" y="2115"/>
              <a:ext cx="953" cy="25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1800" b="1">
                  <a:latin typeface="Times New Roman" panose="02020603050405020304" pitchFamily="18" charset="0"/>
                  <a:ea typeface="楷体_GB2312" pitchFamily="49" charset="-122"/>
                  <a:hlinkClick r:id="rId2" action="ppaction://hlinkfile"/>
                </a:rPr>
                <a:t>直接调制</a:t>
              </a:r>
              <a:endParaRPr kumimoji="1" lang="zh-CN" altLang="en-US" sz="1800" b="1">
                <a:latin typeface="Times New Roman" panose="02020603050405020304" pitchFamily="18" charset="0"/>
                <a:ea typeface="楷体_GB2312" pitchFamily="49" charset="-122"/>
              </a:endParaRPr>
            </a:p>
          </p:txBody>
        </p:sp>
      </p:grpSp>
      <p:sp>
        <p:nvSpPr>
          <p:cNvPr id="62469" name="Rectangle 22"/>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直接调制</a:t>
            </a:r>
          </a:p>
        </p:txBody>
      </p:sp>
      <p:sp>
        <p:nvSpPr>
          <p:cNvPr id="20" name="Rectangle 5"/>
          <p:cNvSpPr txBox="1">
            <a:spLocks noChangeArrowheads="1"/>
          </p:cNvSpPr>
          <p:nvPr/>
        </p:nvSpPr>
        <p:spPr bwMode="auto">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fontAlgn="base">
              <a:spcBef>
                <a:spcPct val="20000"/>
              </a:spcBef>
              <a:spcAft>
                <a:spcPct val="0"/>
              </a:spcAft>
              <a:buChar char="–"/>
              <a:defRPr sz="2000" kern="1200">
                <a:solidFill>
                  <a:schemeClr val="tx1"/>
                </a:solidFill>
                <a:latin typeface="+mj-lt"/>
                <a:ea typeface="+mn-ea"/>
                <a:cs typeface="+mn-cs"/>
              </a:defRPr>
            </a:lvl4pPr>
            <a:lvl5pPr marL="2057400" indent="-228600" algn="l" rtl="0" fontAlgn="base">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smtClean="0">
                <a:solidFill>
                  <a:schemeClr val="bg1"/>
                </a:solidFill>
                <a:ea typeface="宋体" panose="02010600030101010101" pitchFamily="2" charset="-122"/>
              </a:rPr>
              <a:t>声光体调制器</a:t>
            </a:r>
            <a:endParaRPr lang="zh-CN" altLang="en-US" b="1" dirty="0" smtClean="0">
              <a:solidFill>
                <a:schemeClr val="bg1"/>
              </a:solidFill>
              <a:ea typeface="宋体" panose="02010600030101010101" pitchFamily="2" charset="-122"/>
            </a:endParaRPr>
          </a:p>
        </p:txBody>
      </p:sp>
    </p:spTree>
    <p:extLst>
      <p:ext uri="{BB962C8B-B14F-4D97-AF65-F5344CB8AC3E}">
        <p14:creationId xmlns:p14="http://schemas.microsoft.com/office/powerpoint/2010/main" val="3166193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03"/>
                                        </p:tgtEl>
                                        <p:attrNameLst>
                                          <p:attrName>style.visibility</p:attrName>
                                        </p:attrNameLst>
                                      </p:cBhvr>
                                      <p:to>
                                        <p:strVal val="visible"/>
                                      </p:to>
                                    </p:set>
                                    <p:anim calcmode="lin" valueType="num">
                                      <p:cBhvr additive="base">
                                        <p:cTn id="7" dur="500" fill="hold"/>
                                        <p:tgtEl>
                                          <p:spTgt spid="563203"/>
                                        </p:tgtEl>
                                        <p:attrNameLst>
                                          <p:attrName>ppt_x</p:attrName>
                                        </p:attrNameLst>
                                      </p:cBhvr>
                                      <p:tavLst>
                                        <p:tav tm="0">
                                          <p:val>
                                            <p:strVal val="#ppt_x"/>
                                          </p:val>
                                        </p:tav>
                                        <p:tav tm="100000">
                                          <p:val>
                                            <p:strVal val="#ppt_x"/>
                                          </p:val>
                                        </p:tav>
                                      </p:tavLst>
                                    </p:anim>
                                    <p:anim calcmode="lin" valueType="num">
                                      <p:cBhvr additive="base">
                                        <p:cTn id="8" dur="500" fill="hold"/>
                                        <p:tgtEl>
                                          <p:spTgt spid="563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3"/>
          <p:cNvGrpSpPr>
            <a:grpSpLocks/>
          </p:cNvGrpSpPr>
          <p:nvPr/>
        </p:nvGrpSpPr>
        <p:grpSpPr bwMode="auto">
          <a:xfrm>
            <a:off x="6057900" y="3314700"/>
            <a:ext cx="1200150" cy="1314450"/>
            <a:chOff x="4513" y="1419"/>
            <a:chExt cx="1008" cy="1104"/>
          </a:xfrm>
        </p:grpSpPr>
        <p:sp>
          <p:nvSpPr>
            <p:cNvPr id="63495" name="Oval 4"/>
            <p:cNvSpPr>
              <a:spLocks noChangeArrowheads="1"/>
            </p:cNvSpPr>
            <p:nvPr/>
          </p:nvSpPr>
          <p:spPr bwMode="auto">
            <a:xfrm>
              <a:off x="4513" y="1755"/>
              <a:ext cx="768" cy="76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sp>
          <p:nvSpPr>
            <p:cNvPr id="63496" name="Line 5"/>
            <p:cNvSpPr>
              <a:spLocks noChangeShapeType="1"/>
            </p:cNvSpPr>
            <p:nvPr/>
          </p:nvSpPr>
          <p:spPr bwMode="auto">
            <a:xfrm flipV="1">
              <a:off x="4897" y="1611"/>
              <a:ext cx="0"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7" name="Line 6"/>
            <p:cNvSpPr>
              <a:spLocks noChangeShapeType="1"/>
            </p:cNvSpPr>
            <p:nvPr/>
          </p:nvSpPr>
          <p:spPr bwMode="auto">
            <a:xfrm>
              <a:off x="4897" y="2139"/>
              <a:ext cx="57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498" name="Text Box 7"/>
            <p:cNvSpPr txBox="1">
              <a:spLocks noChangeArrowheads="1"/>
            </p:cNvSpPr>
            <p:nvPr/>
          </p:nvSpPr>
          <p:spPr bwMode="auto">
            <a:xfrm>
              <a:off x="4945" y="1419"/>
              <a:ext cx="24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b="1" i="1">
                  <a:latin typeface="Times New Roman" panose="02020603050405020304" pitchFamily="18" charset="0"/>
                  <a:ea typeface="楷体_GB2312" pitchFamily="49" charset="-122"/>
                </a:rPr>
                <a:t>y</a:t>
              </a:r>
            </a:p>
          </p:txBody>
        </p:sp>
        <p:sp>
          <p:nvSpPr>
            <p:cNvPr id="63499" name="Text Box 8"/>
            <p:cNvSpPr txBox="1">
              <a:spLocks noChangeArrowheads="1"/>
            </p:cNvSpPr>
            <p:nvPr/>
          </p:nvSpPr>
          <p:spPr bwMode="auto">
            <a:xfrm>
              <a:off x="5281" y="2139"/>
              <a:ext cx="24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800" b="1" i="1">
                  <a:latin typeface="Times New Roman" panose="02020603050405020304" pitchFamily="18" charset="0"/>
                  <a:ea typeface="楷体_GB2312" pitchFamily="49" charset="-122"/>
                </a:rPr>
                <a:t>x</a:t>
              </a:r>
            </a:p>
          </p:txBody>
        </p:sp>
      </p:grpSp>
      <p:sp>
        <p:nvSpPr>
          <p:cNvPr id="63491" name="Rectangle 9"/>
          <p:cNvSpPr>
            <a:spLocks noChangeArrowheads="1"/>
          </p:cNvSpPr>
          <p:nvPr/>
        </p:nvSpPr>
        <p:spPr bwMode="auto">
          <a:xfrm>
            <a:off x="1143000" y="2080023"/>
            <a:ext cx="6615113" cy="15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spcBef>
                <a:spcPct val="50000"/>
              </a:spcBef>
              <a:buClrTx/>
              <a:buFontTx/>
              <a:buNone/>
            </a:pPr>
            <a:r>
              <a:rPr kumimoji="1" lang="zh-CN" altLang="en-US" sz="1800" b="1">
                <a:latin typeface="Times New Roman" panose="02020603050405020304" pitchFamily="18" charset="0"/>
                <a:ea typeface="楷体_GB2312" pitchFamily="49" charset="-122"/>
              </a:rPr>
              <a:t>        前面所介绍的各种调制器是对一束光的“整体”进行作用，而且对与光传播方向相垂直的</a:t>
            </a:r>
            <a:r>
              <a:rPr kumimoji="1" lang="en-US" altLang="zh-CN" sz="1800" b="1" i="1">
                <a:latin typeface="Times New Roman" panose="02020603050405020304" pitchFamily="18" charset="0"/>
                <a:ea typeface="楷体_GB2312" pitchFamily="49" charset="-122"/>
              </a:rPr>
              <a:t>xy</a:t>
            </a:r>
            <a:r>
              <a:rPr kumimoji="1" lang="zh-CN" altLang="en-US" sz="1800" b="1">
                <a:latin typeface="Times New Roman" panose="02020603050405020304" pitchFamily="18" charset="0"/>
                <a:ea typeface="楷体_GB2312" pitchFamily="49" charset="-122"/>
              </a:rPr>
              <a:t>平面上的每一点其效果是相同的。空间光调制器可以形成随</a:t>
            </a:r>
            <a:r>
              <a:rPr kumimoji="1" lang="en-US" altLang="zh-CN" sz="1800" b="1" i="1">
                <a:latin typeface="Times New Roman" panose="02020603050405020304" pitchFamily="18" charset="0"/>
                <a:ea typeface="楷体_GB2312" pitchFamily="49" charset="-122"/>
              </a:rPr>
              <a:t>xy</a:t>
            </a:r>
            <a:r>
              <a:rPr kumimoji="1" lang="zh-CN" altLang="en-US" sz="1800" b="1">
                <a:latin typeface="Times New Roman" panose="02020603050405020304" pitchFamily="18" charset="0"/>
                <a:ea typeface="楷体_GB2312" pitchFamily="49" charset="-122"/>
              </a:rPr>
              <a:t>坐标变化的振幅</a:t>
            </a:r>
            <a:r>
              <a:rPr kumimoji="1" lang="en-US" altLang="zh-CN" sz="1800" b="1">
                <a:latin typeface="Times New Roman" panose="02020603050405020304" pitchFamily="18" charset="0"/>
                <a:ea typeface="楷体_GB2312" pitchFamily="49" charset="-122"/>
              </a:rPr>
              <a:t>(</a:t>
            </a:r>
            <a:r>
              <a:rPr kumimoji="1" lang="zh-CN" altLang="en-US" sz="1800" b="1">
                <a:latin typeface="Times New Roman" panose="02020603050405020304" pitchFamily="18" charset="0"/>
                <a:ea typeface="楷体_GB2312" pitchFamily="49" charset="-122"/>
              </a:rPr>
              <a:t>或强度</a:t>
            </a:r>
            <a:r>
              <a:rPr kumimoji="1" lang="en-US" altLang="zh-CN" sz="1800" b="1">
                <a:latin typeface="Times New Roman" panose="02020603050405020304" pitchFamily="18" charset="0"/>
                <a:ea typeface="楷体_GB2312" pitchFamily="49" charset="-122"/>
              </a:rPr>
              <a:t>)</a:t>
            </a:r>
            <a:r>
              <a:rPr kumimoji="1" lang="zh-CN" altLang="en-US" sz="1800" b="1">
                <a:latin typeface="Times New Roman" panose="02020603050405020304" pitchFamily="18" charset="0"/>
                <a:ea typeface="楷体_GB2312" pitchFamily="49" charset="-122"/>
              </a:rPr>
              <a:t>透过率       </a:t>
            </a:r>
          </a:p>
          <a:p>
            <a:pPr eaLnBrk="1" hangingPunct="1">
              <a:lnSpc>
                <a:spcPct val="120000"/>
              </a:lnSpc>
              <a:spcBef>
                <a:spcPct val="50000"/>
              </a:spcBef>
              <a:buClrTx/>
              <a:buFontTx/>
              <a:buNone/>
            </a:pPr>
            <a:r>
              <a:rPr kumimoji="1" lang="zh-CN" altLang="en-US" sz="1800" b="1">
                <a:latin typeface="Times New Roman" panose="02020603050405020304" pitchFamily="18" charset="0"/>
                <a:ea typeface="楷体_GB2312" pitchFamily="49" charset="-122"/>
              </a:rPr>
              <a:t>                                        </a:t>
            </a:r>
            <a:r>
              <a:rPr kumimoji="1" lang="en-US" altLang="zh-CN" sz="1800" b="1" i="1">
                <a:latin typeface="Times New Roman" panose="02020603050405020304" pitchFamily="18" charset="0"/>
                <a:ea typeface="楷体_GB2312" pitchFamily="49" charset="-122"/>
              </a:rPr>
              <a:t>A</a:t>
            </a:r>
            <a:r>
              <a:rPr kumimoji="1" lang="en-US" altLang="zh-CN"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x</a:t>
            </a:r>
            <a:r>
              <a:rPr kumimoji="1" lang="en-US" altLang="zh-CN"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y</a:t>
            </a:r>
            <a:r>
              <a:rPr kumimoji="1" lang="en-US" altLang="zh-CN" sz="1800" b="1">
                <a:latin typeface="Times New Roman" panose="02020603050405020304" pitchFamily="18" charset="0"/>
                <a:ea typeface="楷体_GB2312" pitchFamily="49" charset="-122"/>
              </a:rPr>
              <a:t>)</a:t>
            </a:r>
            <a:r>
              <a:rPr kumimoji="1" lang="zh-CN" altLang="en-US"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A</a:t>
            </a:r>
            <a:r>
              <a:rPr kumimoji="1" lang="en-US" altLang="zh-CN" sz="1800" b="1" i="1" baseline="-25000">
                <a:latin typeface="Times New Roman" panose="02020603050405020304" pitchFamily="18" charset="0"/>
                <a:ea typeface="楷体_GB2312" pitchFamily="49" charset="-122"/>
              </a:rPr>
              <a:t>0</a:t>
            </a:r>
            <a:r>
              <a:rPr kumimoji="1" lang="en-US" altLang="zh-CN" sz="1800" b="1" i="1">
                <a:latin typeface="Times New Roman" panose="02020603050405020304" pitchFamily="18" charset="0"/>
                <a:ea typeface="楷体_GB2312" pitchFamily="49" charset="-122"/>
              </a:rPr>
              <a:t>T</a:t>
            </a:r>
            <a:r>
              <a:rPr kumimoji="1" lang="en-US" altLang="zh-CN"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x</a:t>
            </a:r>
            <a:r>
              <a:rPr kumimoji="1" lang="en-US" altLang="zh-CN"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y</a:t>
            </a:r>
            <a:r>
              <a:rPr kumimoji="1" lang="en-US" altLang="zh-CN" sz="1800" b="1">
                <a:latin typeface="Times New Roman" panose="02020603050405020304" pitchFamily="18" charset="0"/>
                <a:ea typeface="楷体_GB2312" pitchFamily="49" charset="-122"/>
              </a:rPr>
              <a:t>)</a:t>
            </a:r>
          </a:p>
        </p:txBody>
      </p:sp>
      <p:sp>
        <p:nvSpPr>
          <p:cNvPr id="63492" name="Rectangle 10"/>
          <p:cNvSpPr>
            <a:spLocks noChangeArrowheads="1"/>
          </p:cNvSpPr>
          <p:nvPr/>
        </p:nvSpPr>
        <p:spPr bwMode="auto">
          <a:xfrm>
            <a:off x="1547814" y="3880248"/>
            <a:ext cx="4779169" cy="89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0000"/>
              </a:lnSpc>
              <a:spcBef>
                <a:spcPct val="50000"/>
              </a:spcBef>
              <a:buClrTx/>
              <a:buFontTx/>
              <a:buNone/>
            </a:pPr>
            <a:r>
              <a:rPr kumimoji="1" lang="zh-CN" altLang="en-US" sz="1800" b="1">
                <a:latin typeface="Times New Roman" panose="02020603050405020304" pitchFamily="18" charset="0"/>
                <a:ea typeface="楷体_GB2312" pitchFamily="49" charset="-122"/>
              </a:rPr>
              <a:t>或者是形成随坐标变化的相位分布</a:t>
            </a:r>
          </a:p>
          <a:p>
            <a:pPr eaLnBrk="1" hangingPunct="1">
              <a:lnSpc>
                <a:spcPct val="120000"/>
              </a:lnSpc>
              <a:spcBef>
                <a:spcPct val="50000"/>
              </a:spcBef>
              <a:buClrTx/>
              <a:buFontTx/>
              <a:buNone/>
            </a:pPr>
            <a:r>
              <a:rPr kumimoji="1" lang="zh-CN" altLang="en-US" sz="1800" b="1">
                <a:latin typeface="Times New Roman" panose="02020603050405020304" pitchFamily="18" charset="0"/>
                <a:ea typeface="楷体_GB2312" pitchFamily="49" charset="-122"/>
              </a:rPr>
              <a:t>                        </a:t>
            </a:r>
            <a:r>
              <a:rPr kumimoji="1" lang="en-US" altLang="zh-CN" sz="1800" b="1" i="1">
                <a:latin typeface="Times New Roman" panose="02020603050405020304" pitchFamily="18" charset="0"/>
                <a:ea typeface="楷体_GB2312" pitchFamily="49" charset="-122"/>
              </a:rPr>
              <a:t>A</a:t>
            </a:r>
            <a:r>
              <a:rPr kumimoji="1" lang="en-US" altLang="zh-CN"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x</a:t>
            </a:r>
            <a:r>
              <a:rPr kumimoji="1" lang="en-US" altLang="zh-CN"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y</a:t>
            </a:r>
            <a:r>
              <a:rPr kumimoji="1" lang="en-US" altLang="zh-CN" sz="1800" b="1">
                <a:latin typeface="Times New Roman" panose="02020603050405020304" pitchFamily="18" charset="0"/>
                <a:ea typeface="楷体_GB2312" pitchFamily="49" charset="-122"/>
              </a:rPr>
              <a:t>)</a:t>
            </a:r>
            <a:r>
              <a:rPr kumimoji="1" lang="zh-CN" altLang="en-US"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A</a:t>
            </a:r>
            <a:r>
              <a:rPr kumimoji="1" lang="en-US" altLang="zh-CN" sz="1800" b="1" i="1" baseline="-25000">
                <a:latin typeface="Times New Roman" panose="02020603050405020304" pitchFamily="18" charset="0"/>
                <a:ea typeface="楷体_GB2312" pitchFamily="49" charset="-122"/>
              </a:rPr>
              <a:t>0</a:t>
            </a:r>
            <a:r>
              <a:rPr kumimoji="1" lang="en-US" altLang="zh-CN" sz="1800" b="1" i="1">
                <a:latin typeface="Times New Roman" panose="02020603050405020304" pitchFamily="18" charset="0"/>
                <a:ea typeface="楷体_GB2312" pitchFamily="49" charset="-122"/>
              </a:rPr>
              <a:t>Texp</a:t>
            </a:r>
            <a:r>
              <a:rPr kumimoji="1" lang="en-US" altLang="zh-CN"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i</a:t>
            </a:r>
            <a:r>
              <a:rPr kumimoji="1" lang="en-US" altLang="zh-CN" sz="1800" b="1" i="1">
                <a:latin typeface="Times New Roman" panose="02020603050405020304" pitchFamily="18" charset="0"/>
                <a:ea typeface="楷体_GB2312" pitchFamily="49" charset="-122"/>
                <a:cs typeface="Times New Roman" panose="02020603050405020304" pitchFamily="18" charset="0"/>
              </a:rPr>
              <a:t>θ</a:t>
            </a:r>
            <a:r>
              <a:rPr kumimoji="1" lang="en-US" altLang="zh-CN"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x</a:t>
            </a:r>
            <a:r>
              <a:rPr kumimoji="1" lang="en-US" altLang="zh-CN" sz="1800" b="1">
                <a:latin typeface="Times New Roman" panose="02020603050405020304" pitchFamily="18" charset="0"/>
                <a:ea typeface="楷体_GB2312" pitchFamily="49" charset="-122"/>
              </a:rPr>
              <a:t>,</a:t>
            </a:r>
            <a:r>
              <a:rPr kumimoji="1" lang="en-US" altLang="zh-CN" sz="1800" b="1" i="1">
                <a:latin typeface="Times New Roman" panose="02020603050405020304" pitchFamily="18" charset="0"/>
                <a:ea typeface="楷体_GB2312" pitchFamily="49" charset="-122"/>
              </a:rPr>
              <a:t>y</a:t>
            </a:r>
            <a:r>
              <a:rPr kumimoji="1" lang="en-US" altLang="zh-CN" sz="1800" b="1">
                <a:latin typeface="Times New Roman" panose="02020603050405020304" pitchFamily="18" charset="0"/>
                <a:ea typeface="楷体_GB2312" pitchFamily="49" charset="-122"/>
              </a:rPr>
              <a:t>)]</a:t>
            </a:r>
          </a:p>
        </p:txBody>
      </p:sp>
      <p:sp>
        <p:nvSpPr>
          <p:cNvPr id="63493" name="Rectangle 11"/>
          <p:cNvSpPr>
            <a:spLocks noChangeArrowheads="1"/>
          </p:cNvSpPr>
          <p:nvPr/>
        </p:nvSpPr>
        <p:spPr bwMode="white">
          <a:xfrm>
            <a:off x="2000250" y="1200151"/>
            <a:ext cx="5543550" cy="36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chemeClr val="bg1"/>
                </a:solidFill>
                <a:latin typeface="Arial" panose="020B0604020202020204" pitchFamily="34" charset="0"/>
                <a:ea typeface="宋体" panose="02010600030101010101" pitchFamily="2" charset="-122"/>
              </a:rPr>
              <a:t>空间调制器</a:t>
            </a:r>
          </a:p>
        </p:txBody>
      </p:sp>
      <p:sp>
        <p:nvSpPr>
          <p:cNvPr id="63494" name="Text Box 12"/>
          <p:cNvSpPr txBox="1">
            <a:spLocks noChangeArrowheads="1"/>
          </p:cNvSpPr>
          <p:nvPr/>
        </p:nvSpPr>
        <p:spPr bwMode="auto">
          <a:xfrm>
            <a:off x="1622316" y="5005388"/>
            <a:ext cx="55707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a:solidFill>
                  <a:schemeClr val="tx2"/>
                </a:solidFill>
                <a:latin typeface="Arial" panose="020B0604020202020204" pitchFamily="34" charset="0"/>
                <a:ea typeface="宋体" panose="02010600030101010101" pitchFamily="2" charset="-122"/>
              </a:rPr>
              <a:t>普克尔斯读出光调制器、液晶空间光调制器、</a:t>
            </a:r>
          </a:p>
          <a:p>
            <a:pPr eaLnBrk="1" hangingPunct="1">
              <a:spcBef>
                <a:spcPct val="0"/>
              </a:spcBef>
              <a:buClrTx/>
              <a:buFontTx/>
              <a:buNone/>
            </a:pPr>
            <a:r>
              <a:rPr lang="zh-CN" altLang="en-US" sz="2100">
                <a:solidFill>
                  <a:schemeClr val="tx2"/>
                </a:solidFill>
                <a:latin typeface="Arial" panose="020B0604020202020204" pitchFamily="34" charset="0"/>
                <a:ea typeface="宋体" panose="02010600030101010101" pitchFamily="2" charset="-122"/>
              </a:rPr>
              <a:t>声光空间光调制器、磁光空间光调制器等</a:t>
            </a:r>
          </a:p>
        </p:txBody>
      </p:sp>
      <p:sp>
        <p:nvSpPr>
          <p:cNvPr id="12" name="Rectangle 5"/>
          <p:cNvSpPr txBox="1">
            <a:spLocks noChangeArrowheads="1"/>
          </p:cNvSpPr>
          <p:nvPr/>
        </p:nvSpPr>
        <p:spPr bwMode="auto">
          <a:xfrm>
            <a:off x="1143000" y="457200"/>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v"/>
              <a:defRPr sz="28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anose="05000000000000000000" pitchFamily="2" charset="2"/>
              <a:buChar char="§"/>
              <a:defRPr sz="2800" kern="1200">
                <a:solidFill>
                  <a:schemeClr val="tx1"/>
                </a:solidFill>
                <a:latin typeface="+mj-lt"/>
                <a:ea typeface="+mn-ea"/>
                <a:cs typeface="+mn-cs"/>
              </a:defRPr>
            </a:lvl2pPr>
            <a:lvl3pPr marL="1143000" indent="-228600" algn="l" rtl="0" fontAlgn="base">
              <a:spcBef>
                <a:spcPct val="20000"/>
              </a:spcBef>
              <a:spcAft>
                <a:spcPct val="0"/>
              </a:spcAft>
              <a:buClr>
                <a:schemeClr val="tx1"/>
              </a:buClr>
              <a:buChar char="•"/>
              <a:defRPr sz="2400" kern="1200">
                <a:solidFill>
                  <a:schemeClr val="tx1"/>
                </a:solidFill>
                <a:latin typeface="+mj-lt"/>
                <a:ea typeface="+mn-ea"/>
                <a:cs typeface="+mn-cs"/>
              </a:defRPr>
            </a:lvl3pPr>
            <a:lvl4pPr marL="1600200" indent="-228600" algn="l" rtl="0" fontAlgn="base">
              <a:spcBef>
                <a:spcPct val="20000"/>
              </a:spcBef>
              <a:spcAft>
                <a:spcPct val="0"/>
              </a:spcAft>
              <a:buChar char="–"/>
              <a:defRPr sz="2000" kern="1200">
                <a:solidFill>
                  <a:schemeClr val="tx1"/>
                </a:solidFill>
                <a:latin typeface="+mj-lt"/>
                <a:ea typeface="+mn-ea"/>
                <a:cs typeface="+mn-cs"/>
              </a:defRPr>
            </a:lvl4pPr>
            <a:lvl5pPr marL="2057400" indent="-228600" algn="l" rtl="0" fontAlgn="base">
              <a:spcBef>
                <a:spcPct val="20000"/>
              </a:spcBef>
              <a:spcAft>
                <a:spcPct val="0"/>
              </a:spcAft>
              <a:buChar char="»"/>
              <a:defRPr sz="2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smtClean="0">
                <a:solidFill>
                  <a:schemeClr val="bg1"/>
                </a:solidFill>
                <a:ea typeface="宋体" panose="02010600030101010101" pitchFamily="2" charset="-122"/>
              </a:rPr>
              <a:t>空间光调制器</a:t>
            </a:r>
            <a:endParaRPr lang="zh-CN" altLang="en-US" b="1" dirty="0" smtClean="0">
              <a:solidFill>
                <a:schemeClr val="bg1"/>
              </a:solidFill>
              <a:ea typeface="宋体" panose="02010600030101010101" pitchFamily="2" charset="-122"/>
            </a:endParaRPr>
          </a:p>
        </p:txBody>
      </p:sp>
    </p:spTree>
    <p:extLst>
      <p:ext uri="{BB962C8B-B14F-4D97-AF65-F5344CB8AC3E}">
        <p14:creationId xmlns:p14="http://schemas.microsoft.com/office/powerpoint/2010/main" val="3067280057"/>
      </p:ext>
    </p:extLst>
  </p:cSld>
  <p:clrMapOvr>
    <a:masterClrMapping/>
  </p:clrMapOvr>
  <p:transition>
    <p:blinds dir="ver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714500" y="1200151"/>
            <a:ext cx="5543550" cy="365522"/>
          </a:xfrm>
        </p:spPr>
        <p:txBody>
          <a:bodyPr/>
          <a:lstStyle/>
          <a:p>
            <a:pPr algn="ctr" eaLnBrk="1" hangingPunct="1"/>
            <a:r>
              <a:rPr lang="zh-CN" altLang="en-US" sz="3300" b="0">
                <a:ea typeface="隶书" panose="02010509060101010101" pitchFamily="49" charset="-122"/>
              </a:rPr>
              <a:t>小结</a:t>
            </a:r>
          </a:p>
        </p:txBody>
      </p:sp>
      <p:sp>
        <p:nvSpPr>
          <p:cNvPr id="65539" name="Rectangle 3"/>
          <p:cNvSpPr>
            <a:spLocks noGrp="1" noChangeArrowheads="1"/>
          </p:cNvSpPr>
          <p:nvPr>
            <p:ph type="body" idx="1"/>
          </p:nvPr>
        </p:nvSpPr>
        <p:spPr>
          <a:xfrm>
            <a:off x="2743200" y="1771650"/>
            <a:ext cx="2971800" cy="3371850"/>
          </a:xfrm>
        </p:spPr>
        <p:txBody>
          <a:bodyPr/>
          <a:lstStyle/>
          <a:p>
            <a:pPr eaLnBrk="1" hangingPunct="1">
              <a:lnSpc>
                <a:spcPct val="130000"/>
              </a:lnSpc>
            </a:pPr>
            <a:r>
              <a:rPr lang="zh-CN" altLang="en-US" sz="2400" i="1">
                <a:ea typeface="宋体" panose="02010600030101010101" pitchFamily="2" charset="-122"/>
              </a:rPr>
              <a:t>调制的基本概念</a:t>
            </a:r>
          </a:p>
          <a:p>
            <a:pPr eaLnBrk="1" hangingPunct="1">
              <a:lnSpc>
                <a:spcPct val="130000"/>
              </a:lnSpc>
            </a:pPr>
            <a:r>
              <a:rPr lang="zh-CN" altLang="en-US" sz="2400" i="1">
                <a:ea typeface="宋体" panose="02010600030101010101" pitchFamily="2" charset="-122"/>
              </a:rPr>
              <a:t>电光调制</a:t>
            </a:r>
          </a:p>
          <a:p>
            <a:pPr eaLnBrk="1" hangingPunct="1">
              <a:lnSpc>
                <a:spcPct val="130000"/>
              </a:lnSpc>
            </a:pPr>
            <a:r>
              <a:rPr lang="zh-CN" altLang="en-US" sz="2400" b="1" u="sng">
                <a:solidFill>
                  <a:srgbClr val="FF0000"/>
                </a:solidFill>
                <a:ea typeface="宋体" panose="02010600030101010101" pitchFamily="2" charset="-122"/>
              </a:rPr>
              <a:t>声光调制</a:t>
            </a:r>
          </a:p>
          <a:p>
            <a:pPr eaLnBrk="1" hangingPunct="1">
              <a:lnSpc>
                <a:spcPct val="130000"/>
              </a:lnSpc>
            </a:pPr>
            <a:r>
              <a:rPr lang="zh-CN" altLang="en-US" sz="2400">
                <a:ea typeface="宋体" panose="02010600030101010101" pitchFamily="2" charset="-122"/>
              </a:rPr>
              <a:t>磁光调制</a:t>
            </a:r>
          </a:p>
          <a:p>
            <a:pPr eaLnBrk="1" hangingPunct="1">
              <a:lnSpc>
                <a:spcPct val="130000"/>
              </a:lnSpc>
            </a:pPr>
            <a:r>
              <a:rPr lang="zh-CN" altLang="en-US" sz="2400">
                <a:ea typeface="宋体" panose="02010600030101010101" pitchFamily="2" charset="-122"/>
              </a:rPr>
              <a:t>直接调制</a:t>
            </a:r>
          </a:p>
          <a:p>
            <a:pPr eaLnBrk="1" hangingPunct="1">
              <a:lnSpc>
                <a:spcPct val="130000"/>
              </a:lnSpc>
            </a:pPr>
            <a:r>
              <a:rPr lang="zh-CN" altLang="en-US" sz="2400">
                <a:ea typeface="宋体" panose="02010600030101010101" pitchFamily="2" charset="-122"/>
              </a:rPr>
              <a:t>空间调制器</a:t>
            </a:r>
            <a:endParaRPr lang="en-US" altLang="zh-CN" sz="2400">
              <a:ea typeface="宋体" panose="02010600030101010101" pitchFamily="2" charset="-122"/>
            </a:endParaRPr>
          </a:p>
        </p:txBody>
      </p:sp>
      <p:grpSp>
        <p:nvGrpSpPr>
          <p:cNvPr id="65540" name="Group 9"/>
          <p:cNvGrpSpPr>
            <a:grpSpLocks/>
          </p:cNvGrpSpPr>
          <p:nvPr/>
        </p:nvGrpSpPr>
        <p:grpSpPr bwMode="auto">
          <a:xfrm>
            <a:off x="4514851" y="2286000"/>
            <a:ext cx="3034904" cy="2031206"/>
            <a:chOff x="2832" y="1344"/>
            <a:chExt cx="2549" cy="1706"/>
          </a:xfrm>
        </p:grpSpPr>
        <p:sp>
          <p:nvSpPr>
            <p:cNvPr id="65541" name="Text Box 5"/>
            <p:cNvSpPr txBox="1">
              <a:spLocks noChangeArrowheads="1"/>
            </p:cNvSpPr>
            <p:nvPr/>
          </p:nvSpPr>
          <p:spPr bwMode="auto">
            <a:xfrm>
              <a:off x="2887" y="1344"/>
              <a:ext cx="2494" cy="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100" b="1">
                  <a:solidFill>
                    <a:srgbClr val="FF0000"/>
                  </a:solidFill>
                  <a:latin typeface="Arial" panose="020B0604020202020204" pitchFamily="34" charset="0"/>
                  <a:ea typeface="宋体" panose="02010600030101010101" pitchFamily="2" charset="-122"/>
                </a:rPr>
                <a:t>物理基础</a:t>
              </a:r>
              <a:r>
                <a:rPr lang="zh-CN" altLang="en-US" sz="2100">
                  <a:solidFill>
                    <a:srgbClr val="FF0000"/>
                  </a:solidFill>
                  <a:latin typeface="Arial" panose="020B0604020202020204" pitchFamily="34" charset="0"/>
                  <a:ea typeface="宋体" panose="02010600030101010101" pitchFamily="2" charset="-122"/>
                </a:rPr>
                <a:t> </a:t>
              </a:r>
            </a:p>
            <a:p>
              <a:pPr eaLnBrk="1" hangingPunct="1">
                <a:spcBef>
                  <a:spcPct val="0"/>
                </a:spcBef>
                <a:buClrTx/>
                <a:buFontTx/>
                <a:buNone/>
              </a:pPr>
              <a:r>
                <a:rPr lang="zh-CN" altLang="en-US" sz="2100" b="1">
                  <a:solidFill>
                    <a:srgbClr val="FF0000"/>
                  </a:solidFill>
                  <a:latin typeface="Arial" panose="020B0604020202020204" pitchFamily="34" charset="0"/>
                  <a:ea typeface="宋体" panose="02010600030101010101" pitchFamily="2" charset="-122"/>
                </a:rPr>
                <a:t>声光互作用的两种类型</a:t>
              </a:r>
              <a:r>
                <a:rPr lang="zh-CN" altLang="en-US" sz="2100">
                  <a:latin typeface="Arial" panose="020B0604020202020204" pitchFamily="34" charset="0"/>
                  <a:ea typeface="宋体" panose="02010600030101010101" pitchFamily="2" charset="-122"/>
                </a:rPr>
                <a:t> </a:t>
              </a:r>
            </a:p>
            <a:p>
              <a:pPr eaLnBrk="1" hangingPunct="1">
                <a:spcBef>
                  <a:spcPct val="0"/>
                </a:spcBef>
                <a:buClrTx/>
                <a:buFontTx/>
                <a:buNone/>
              </a:pPr>
              <a:r>
                <a:rPr lang="zh-CN" altLang="en-US" sz="2100">
                  <a:latin typeface="Arial" panose="020B0604020202020204" pitchFamily="34" charset="0"/>
                  <a:ea typeface="宋体" panose="02010600030101010101" pitchFamily="2" charset="-122"/>
                </a:rPr>
                <a:t>声光体调制器</a:t>
              </a:r>
            </a:p>
            <a:p>
              <a:pPr eaLnBrk="1" hangingPunct="1">
                <a:spcBef>
                  <a:spcPct val="0"/>
                </a:spcBef>
                <a:buClrTx/>
                <a:buFontTx/>
                <a:buNone/>
              </a:pPr>
              <a:r>
                <a:rPr lang="en-US" altLang="zh-CN" sz="2100">
                  <a:latin typeface="Arial" panose="020B0604020202020204" pitchFamily="34" charset="0"/>
                  <a:ea typeface="宋体" panose="02010600030101010101" pitchFamily="2" charset="-122"/>
                </a:rPr>
                <a:t>(</a:t>
              </a:r>
              <a:r>
                <a:rPr lang="zh-CN" altLang="en-US" sz="2100">
                  <a:solidFill>
                    <a:srgbClr val="FF0000"/>
                  </a:solidFill>
                  <a:latin typeface="Arial" panose="020B0604020202020204" pitchFamily="34" charset="0"/>
                  <a:ea typeface="宋体" panose="02010600030101010101" pitchFamily="2" charset="-122"/>
                </a:rPr>
                <a:t>调制带宽，衍射效率</a:t>
              </a:r>
              <a:r>
                <a:rPr lang="en-US" altLang="zh-CN" sz="2100">
                  <a:latin typeface="Arial" panose="020B0604020202020204" pitchFamily="34" charset="0"/>
                  <a:ea typeface="宋体" panose="02010600030101010101" pitchFamily="2" charset="-122"/>
                </a:rPr>
                <a:t>) </a:t>
              </a:r>
            </a:p>
            <a:p>
              <a:pPr eaLnBrk="1" hangingPunct="1">
                <a:spcBef>
                  <a:spcPct val="0"/>
                </a:spcBef>
                <a:buClrTx/>
                <a:buFontTx/>
                <a:buNone/>
              </a:pPr>
              <a:r>
                <a:rPr lang="zh-CN" altLang="en-US" sz="2100">
                  <a:latin typeface="Arial" panose="020B0604020202020204" pitchFamily="34" charset="0"/>
                  <a:ea typeface="宋体" panose="02010600030101010101" pitchFamily="2" charset="-122"/>
                </a:rPr>
                <a:t>声光波导调制器 </a:t>
              </a:r>
            </a:p>
            <a:p>
              <a:pPr eaLnBrk="1" hangingPunct="1">
                <a:spcBef>
                  <a:spcPct val="0"/>
                </a:spcBef>
                <a:buClrTx/>
                <a:buFontTx/>
                <a:buNone/>
              </a:pPr>
              <a:r>
                <a:rPr lang="zh-CN" altLang="en-US" sz="2100">
                  <a:latin typeface="Arial" panose="020B0604020202020204" pitchFamily="34" charset="0"/>
                  <a:ea typeface="宋体" panose="02010600030101010101" pitchFamily="2" charset="-122"/>
                </a:rPr>
                <a:t>声光偏转</a:t>
              </a:r>
              <a:r>
                <a:rPr lang="zh-CN" altLang="en-US" sz="1800">
                  <a:latin typeface="Arial" panose="020B0604020202020204" pitchFamily="34" charset="0"/>
                  <a:ea typeface="宋体" panose="02010600030101010101" pitchFamily="2" charset="-122"/>
                </a:rPr>
                <a:t> </a:t>
              </a:r>
            </a:p>
          </p:txBody>
        </p:sp>
        <p:sp>
          <p:nvSpPr>
            <p:cNvPr id="65542" name="AutoShape 6"/>
            <p:cNvSpPr>
              <a:spLocks/>
            </p:cNvSpPr>
            <p:nvPr/>
          </p:nvSpPr>
          <p:spPr bwMode="auto">
            <a:xfrm>
              <a:off x="2832" y="1448"/>
              <a:ext cx="48" cy="1432"/>
            </a:xfrm>
            <a:prstGeom prst="leftBrace">
              <a:avLst>
                <a:gd name="adj1" fmla="val 248611"/>
                <a:gd name="adj2" fmla="val 50000"/>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35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926719712"/>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body" idx="1"/>
          </p:nvPr>
        </p:nvSpPr>
        <p:spPr>
          <a:xfrm>
            <a:off x="250825" y="1052513"/>
            <a:ext cx="8740775" cy="1385887"/>
          </a:xfrm>
        </p:spPr>
        <p:txBody>
          <a:bodyPr/>
          <a:lstStyle/>
          <a:p>
            <a:pPr>
              <a:lnSpc>
                <a:spcPct val="125000"/>
              </a:lnSpc>
              <a:spcBef>
                <a:spcPct val="0"/>
              </a:spcBef>
              <a:buFont typeface="Wingdings" panose="05000000000000000000" pitchFamily="2" charset="2"/>
              <a:buNone/>
            </a:pPr>
            <a:r>
              <a:rPr lang="zh-CN" altLang="en-US" sz="3600" b="1">
                <a:solidFill>
                  <a:srgbClr val="FF0000"/>
                </a:solidFill>
                <a:ea typeface="华文新魏" panose="02010800040101010101" pitchFamily="2" charset="-122"/>
              </a:rPr>
              <a:t>定义</a:t>
            </a:r>
            <a:r>
              <a:rPr lang="en-US" altLang="zh-CN" sz="3600">
                <a:solidFill>
                  <a:srgbClr val="FF0000"/>
                </a:solidFill>
                <a:ea typeface="华文新魏" panose="02010800040101010101" pitchFamily="2" charset="-122"/>
              </a:rPr>
              <a:t>:</a:t>
            </a:r>
            <a:r>
              <a:rPr lang="zh-CN" altLang="en-US">
                <a:ea typeface="宋体" panose="02010600030101010101" pitchFamily="2" charset="-122"/>
              </a:rPr>
              <a:t>以调制信号去改变激光的光强，使光强按着调  </a:t>
            </a:r>
          </a:p>
          <a:p>
            <a:pPr>
              <a:lnSpc>
                <a:spcPct val="125000"/>
              </a:lnSpc>
              <a:spcBef>
                <a:spcPct val="0"/>
              </a:spcBef>
              <a:buFont typeface="Wingdings" panose="05000000000000000000" pitchFamily="2" charset="2"/>
              <a:buNone/>
            </a:pPr>
            <a:r>
              <a:rPr lang="zh-CN" altLang="en-US">
                <a:ea typeface="宋体" panose="02010600030101010101" pitchFamily="2" charset="-122"/>
              </a:rPr>
              <a:t>         制信号的规律变化的过程。  </a:t>
            </a:r>
          </a:p>
        </p:txBody>
      </p:sp>
      <p:sp>
        <p:nvSpPr>
          <p:cNvPr id="475139" name="Rectangle 3"/>
          <p:cNvSpPr>
            <a:spLocks noChangeArrowheads="1"/>
          </p:cNvSpPr>
          <p:nvPr/>
        </p:nvSpPr>
        <p:spPr bwMode="auto">
          <a:xfrm>
            <a:off x="0" y="2681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75141" name="Text Box 5"/>
          <p:cNvSpPr txBox="1">
            <a:spLocks noChangeArrowheads="1"/>
          </p:cNvSpPr>
          <p:nvPr/>
        </p:nvSpPr>
        <p:spPr bwMode="auto">
          <a:xfrm>
            <a:off x="395288" y="6019800"/>
            <a:ext cx="85693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spcBef>
                <a:spcPct val="20000"/>
              </a:spcBef>
            </a:pPr>
            <a:r>
              <a:rPr lang="zh-CN" altLang="en-US" sz="2400" b="1">
                <a:solidFill>
                  <a:srgbClr val="FF0000"/>
                </a:solidFill>
                <a:ea typeface="宋体" panose="02010600030101010101" pitchFamily="2" charset="-122"/>
              </a:rPr>
              <a:t>     考虑经过光强调制以后，不失真，则平均光强选在 </a:t>
            </a:r>
            <a:r>
              <a:rPr lang="en-US" altLang="zh-CN" sz="2400" b="1">
                <a:solidFill>
                  <a:srgbClr val="FF0000"/>
                </a:solidFill>
                <a:latin typeface="Times New Roman" panose="02020603050405020304" pitchFamily="18" charset="0"/>
                <a:ea typeface="楷体_GB2312" pitchFamily="49" charset="-122"/>
              </a:rPr>
              <a:t>I</a:t>
            </a:r>
            <a:r>
              <a:rPr lang="en-US" altLang="zh-CN" sz="2400" b="1" baseline="-25000">
                <a:solidFill>
                  <a:srgbClr val="FF0000"/>
                </a:solidFill>
                <a:latin typeface="Times New Roman" panose="02020603050405020304" pitchFamily="18" charset="0"/>
                <a:ea typeface="楷体_GB2312" pitchFamily="49" charset="-122"/>
              </a:rPr>
              <a:t>0</a:t>
            </a:r>
            <a:r>
              <a:rPr lang="en-US" altLang="zh-CN" sz="2400" b="1">
                <a:solidFill>
                  <a:srgbClr val="FF0000"/>
                </a:solidFill>
                <a:latin typeface="Times New Roman" panose="02020603050405020304" pitchFamily="18" charset="0"/>
                <a:ea typeface="楷体_GB2312" pitchFamily="49" charset="-122"/>
              </a:rPr>
              <a:t>/2 </a:t>
            </a:r>
            <a:r>
              <a:rPr lang="zh-CN" altLang="en-US" sz="2400" b="1">
                <a:solidFill>
                  <a:srgbClr val="FF0000"/>
                </a:solidFill>
                <a:ea typeface="宋体" panose="02010600030101010101" pitchFamily="2" charset="-122"/>
              </a:rPr>
              <a:t>。</a:t>
            </a:r>
          </a:p>
        </p:txBody>
      </p:sp>
      <p:sp>
        <p:nvSpPr>
          <p:cNvPr id="475142" name="Rectangle 6"/>
          <p:cNvSpPr>
            <a:spLocks noGrp="1" noChangeArrowheads="1"/>
          </p:cNvSpPr>
          <p:nvPr>
            <p:ph type="title"/>
          </p:nvPr>
        </p:nvSpPr>
        <p:spPr>
          <a:noFill/>
          <a:ln/>
        </p:spPr>
        <p:txBody>
          <a:bodyPr/>
          <a:lstStyle/>
          <a:p>
            <a:r>
              <a:rPr lang="zh-CN" altLang="en-US">
                <a:ea typeface="宋体" panose="02010600030101010101" pitchFamily="2" charset="-122"/>
              </a:rPr>
              <a:t>强度调制</a:t>
            </a:r>
          </a:p>
        </p:txBody>
      </p:sp>
      <p:grpSp>
        <p:nvGrpSpPr>
          <p:cNvPr id="475167" name="Group 31"/>
          <p:cNvGrpSpPr>
            <a:grpSpLocks/>
          </p:cNvGrpSpPr>
          <p:nvPr/>
        </p:nvGrpSpPr>
        <p:grpSpPr bwMode="auto">
          <a:xfrm>
            <a:off x="1023938" y="2476500"/>
            <a:ext cx="7281862" cy="1333500"/>
            <a:chOff x="645" y="1560"/>
            <a:chExt cx="4587" cy="840"/>
          </a:xfrm>
        </p:grpSpPr>
        <p:grpSp>
          <p:nvGrpSpPr>
            <p:cNvPr id="475157" name="Group 21"/>
            <p:cNvGrpSpPr>
              <a:grpSpLocks/>
            </p:cNvGrpSpPr>
            <p:nvPr/>
          </p:nvGrpSpPr>
          <p:grpSpPr bwMode="auto">
            <a:xfrm>
              <a:off x="688" y="1560"/>
              <a:ext cx="4544" cy="408"/>
              <a:chOff x="688" y="1560"/>
              <a:chExt cx="4544" cy="408"/>
            </a:xfrm>
          </p:grpSpPr>
          <p:graphicFrame>
            <p:nvGraphicFramePr>
              <p:cNvPr id="475143" name="Object 7"/>
              <p:cNvGraphicFramePr>
                <a:graphicFrameLocks noChangeAspect="1"/>
              </p:cNvGraphicFramePr>
              <p:nvPr/>
            </p:nvGraphicFramePr>
            <p:xfrm>
              <a:off x="1968" y="1560"/>
              <a:ext cx="3264" cy="408"/>
            </p:xfrm>
            <a:graphic>
              <a:graphicData uri="http://schemas.openxmlformats.org/presentationml/2006/ole">
                <mc:AlternateContent xmlns:mc="http://schemas.openxmlformats.org/markup-compatibility/2006">
                  <mc:Choice xmlns:v="urn:schemas-microsoft-com:vml" Requires="v">
                    <p:oleObj spid="_x0000_s475294" name="Equation" r:id="rId3" imgW="1930320" imgH="241200" progId="Equation.DSMT4">
                      <p:embed/>
                    </p:oleObj>
                  </mc:Choice>
                  <mc:Fallback>
                    <p:oleObj name="Equation" r:id="rId3" imgW="1930320" imgH="241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1560"/>
                            <a:ext cx="3264"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5144" name="Text Box 8"/>
              <p:cNvSpPr txBox="1">
                <a:spLocks noChangeArrowheads="1"/>
              </p:cNvSpPr>
              <p:nvPr/>
            </p:nvSpPr>
            <p:spPr bwMode="auto">
              <a:xfrm>
                <a:off x="688" y="1584"/>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tx2"/>
                    </a:solidFill>
                    <a:ea typeface="楷体_GB2312" pitchFamily="49" charset="-122"/>
                  </a:rPr>
                  <a:t>激光光强：</a:t>
                </a:r>
              </a:p>
            </p:txBody>
          </p:sp>
        </p:grpSp>
        <p:grpSp>
          <p:nvGrpSpPr>
            <p:cNvPr id="475150" name="Group 14"/>
            <p:cNvGrpSpPr>
              <a:grpSpLocks/>
            </p:cNvGrpSpPr>
            <p:nvPr/>
          </p:nvGrpSpPr>
          <p:grpSpPr bwMode="auto">
            <a:xfrm>
              <a:off x="645" y="1992"/>
              <a:ext cx="2211" cy="408"/>
              <a:chOff x="568" y="1992"/>
              <a:chExt cx="2211" cy="408"/>
            </a:xfrm>
          </p:grpSpPr>
          <p:graphicFrame>
            <p:nvGraphicFramePr>
              <p:cNvPr id="475148" name="Object 12"/>
              <p:cNvGraphicFramePr>
                <a:graphicFrameLocks noChangeAspect="1"/>
              </p:cNvGraphicFramePr>
              <p:nvPr/>
            </p:nvGraphicFramePr>
            <p:xfrm>
              <a:off x="1920" y="1992"/>
              <a:ext cx="859" cy="408"/>
            </p:xfrm>
            <a:graphic>
              <a:graphicData uri="http://schemas.openxmlformats.org/presentationml/2006/ole">
                <mc:AlternateContent xmlns:mc="http://schemas.openxmlformats.org/markup-compatibility/2006">
                  <mc:Choice xmlns:v="urn:schemas-microsoft-com:vml" Requires="v">
                    <p:oleObj spid="_x0000_s475295" name="Equation" r:id="rId5" imgW="507960" imgH="241200" progId="Equation.DSMT4">
                      <p:embed/>
                    </p:oleObj>
                  </mc:Choice>
                  <mc:Fallback>
                    <p:oleObj name="Equation" r:id="rId5" imgW="507960" imgH="2412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 y="1992"/>
                            <a:ext cx="859"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5149" name="Text Box 13"/>
              <p:cNvSpPr txBox="1">
                <a:spLocks noChangeArrowheads="1"/>
              </p:cNvSpPr>
              <p:nvPr/>
            </p:nvSpPr>
            <p:spPr bwMode="auto">
              <a:xfrm>
                <a:off x="568" y="2016"/>
                <a:ext cx="146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tx2"/>
                    </a:solidFill>
                    <a:ea typeface="楷体_GB2312" pitchFamily="49" charset="-122"/>
                  </a:rPr>
                  <a:t>光强最大值：</a:t>
                </a:r>
              </a:p>
            </p:txBody>
          </p:sp>
        </p:grpSp>
      </p:grpSp>
      <p:grpSp>
        <p:nvGrpSpPr>
          <p:cNvPr id="475153" name="Group 17"/>
          <p:cNvGrpSpPr>
            <a:grpSpLocks/>
          </p:cNvGrpSpPr>
          <p:nvPr/>
        </p:nvGrpSpPr>
        <p:grpSpPr bwMode="auto">
          <a:xfrm>
            <a:off x="304800" y="3810000"/>
            <a:ext cx="5006975" cy="604838"/>
            <a:chOff x="302" y="2400"/>
            <a:chExt cx="3154" cy="381"/>
          </a:xfrm>
        </p:grpSpPr>
        <p:sp>
          <p:nvSpPr>
            <p:cNvPr id="475151" name="Text Box 15"/>
            <p:cNvSpPr txBox="1">
              <a:spLocks noChangeArrowheads="1"/>
            </p:cNvSpPr>
            <p:nvPr/>
          </p:nvSpPr>
          <p:spPr bwMode="auto">
            <a:xfrm>
              <a:off x="302" y="2424"/>
              <a:ext cx="195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solidFill>
                    <a:schemeClr val="tx2"/>
                  </a:solidFill>
                  <a:ea typeface="楷体_GB2312" pitchFamily="49" charset="-122"/>
                </a:rPr>
                <a:t>光强受到调制后，  </a:t>
              </a:r>
            </a:p>
          </p:txBody>
        </p:sp>
        <p:graphicFrame>
          <p:nvGraphicFramePr>
            <p:cNvPr id="475152" name="Object 16"/>
            <p:cNvGraphicFramePr>
              <a:graphicFrameLocks noChangeAspect="1"/>
            </p:cNvGraphicFramePr>
            <p:nvPr/>
          </p:nvGraphicFramePr>
          <p:xfrm>
            <a:off x="2112" y="2400"/>
            <a:ext cx="1344" cy="381"/>
          </p:xfrm>
          <a:graphic>
            <a:graphicData uri="http://schemas.openxmlformats.org/presentationml/2006/ole">
              <mc:AlternateContent xmlns:mc="http://schemas.openxmlformats.org/markup-compatibility/2006">
                <mc:Choice xmlns:v="urn:schemas-microsoft-com:vml" Requires="v">
                  <p:oleObj spid="_x0000_s475296" name="Equation" r:id="rId7" imgW="850680" imgH="241200" progId="Equation.DSMT4">
                    <p:embed/>
                  </p:oleObj>
                </mc:Choice>
                <mc:Fallback>
                  <p:oleObj name="Equation" r:id="rId7" imgW="850680" imgH="241200" progId="Equation.DSMT4">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 y="2400"/>
                          <a:ext cx="1344" cy="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75166" name="Group 30"/>
          <p:cNvGrpSpPr>
            <a:grpSpLocks/>
          </p:cNvGrpSpPr>
          <p:nvPr/>
        </p:nvGrpSpPr>
        <p:grpSpPr bwMode="auto">
          <a:xfrm>
            <a:off x="938213" y="4572000"/>
            <a:ext cx="5767387" cy="612775"/>
            <a:chOff x="500" y="2723"/>
            <a:chExt cx="3633" cy="386"/>
          </a:xfrm>
        </p:grpSpPr>
        <p:grpSp>
          <p:nvGrpSpPr>
            <p:cNvPr id="475159" name="Group 23"/>
            <p:cNvGrpSpPr>
              <a:grpSpLocks/>
            </p:cNvGrpSpPr>
            <p:nvPr/>
          </p:nvGrpSpPr>
          <p:grpSpPr bwMode="auto">
            <a:xfrm>
              <a:off x="500" y="2736"/>
              <a:ext cx="1660" cy="351"/>
              <a:chOff x="692" y="2736"/>
              <a:chExt cx="1660" cy="351"/>
            </a:xfrm>
          </p:grpSpPr>
          <p:graphicFrame>
            <p:nvGraphicFramePr>
              <p:cNvPr id="475155" name="Object 19"/>
              <p:cNvGraphicFramePr>
                <a:graphicFrameLocks noChangeAspect="1"/>
              </p:cNvGraphicFramePr>
              <p:nvPr/>
            </p:nvGraphicFramePr>
            <p:xfrm>
              <a:off x="1880" y="2744"/>
              <a:ext cx="472" cy="343"/>
            </p:xfrm>
            <a:graphic>
              <a:graphicData uri="http://schemas.openxmlformats.org/presentationml/2006/ole">
                <mc:AlternateContent xmlns:mc="http://schemas.openxmlformats.org/markup-compatibility/2006">
                  <mc:Choice xmlns:v="urn:schemas-microsoft-com:vml" Requires="v">
                    <p:oleObj spid="_x0000_s475297" name="Equation" r:id="rId9" imgW="279360" imgH="203040" progId="Equation.DSMT4">
                      <p:embed/>
                    </p:oleObj>
                  </mc:Choice>
                  <mc:Fallback>
                    <p:oleObj name="Equation" r:id="rId9" imgW="279360" imgH="203040"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0" y="2744"/>
                            <a:ext cx="472"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5156" name="Text Box 20"/>
              <p:cNvSpPr txBox="1">
                <a:spLocks noChangeArrowheads="1"/>
              </p:cNvSpPr>
              <p:nvPr/>
            </p:nvSpPr>
            <p:spPr bwMode="auto">
              <a:xfrm>
                <a:off x="692" y="2736"/>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tx2"/>
                    </a:solidFill>
                    <a:ea typeface="楷体_GB2312" pitchFamily="49" charset="-122"/>
                  </a:rPr>
                  <a:t>调制信号：</a:t>
                </a:r>
              </a:p>
            </p:txBody>
          </p:sp>
        </p:grpSp>
        <p:grpSp>
          <p:nvGrpSpPr>
            <p:cNvPr id="475160" name="Group 24"/>
            <p:cNvGrpSpPr>
              <a:grpSpLocks/>
            </p:cNvGrpSpPr>
            <p:nvPr/>
          </p:nvGrpSpPr>
          <p:grpSpPr bwMode="auto">
            <a:xfrm>
              <a:off x="2517" y="2723"/>
              <a:ext cx="1616" cy="386"/>
              <a:chOff x="693" y="2723"/>
              <a:chExt cx="1616" cy="386"/>
            </a:xfrm>
          </p:grpSpPr>
          <p:graphicFrame>
            <p:nvGraphicFramePr>
              <p:cNvPr id="475161" name="Object 25"/>
              <p:cNvGraphicFramePr>
                <a:graphicFrameLocks noChangeAspect="1"/>
              </p:cNvGraphicFramePr>
              <p:nvPr/>
            </p:nvGraphicFramePr>
            <p:xfrm>
              <a:off x="1923" y="2723"/>
              <a:ext cx="386" cy="386"/>
            </p:xfrm>
            <a:graphic>
              <a:graphicData uri="http://schemas.openxmlformats.org/presentationml/2006/ole">
                <mc:AlternateContent xmlns:mc="http://schemas.openxmlformats.org/markup-compatibility/2006">
                  <mc:Choice xmlns:v="urn:schemas-microsoft-com:vml" Requires="v">
                    <p:oleObj spid="_x0000_s475298" name="Equation" r:id="rId11" imgW="228600" imgH="228600" progId="Equation.DSMT4">
                      <p:embed/>
                    </p:oleObj>
                  </mc:Choice>
                  <mc:Fallback>
                    <p:oleObj name="Equation" r:id="rId11" imgW="228600" imgH="228600" progId="Equation.DSMT4">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3" y="2723"/>
                            <a:ext cx="38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5162" name="Text Box 26"/>
              <p:cNvSpPr txBox="1">
                <a:spLocks noChangeArrowheads="1"/>
              </p:cNvSpPr>
              <p:nvPr/>
            </p:nvSpPr>
            <p:spPr bwMode="auto">
              <a:xfrm>
                <a:off x="693" y="2736"/>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tx2"/>
                    </a:solidFill>
                    <a:ea typeface="楷体_GB2312" pitchFamily="49" charset="-122"/>
                  </a:rPr>
                  <a:t>比例系数：</a:t>
                </a:r>
              </a:p>
            </p:txBody>
          </p:sp>
        </p:grpSp>
      </p:grpSp>
      <p:grpSp>
        <p:nvGrpSpPr>
          <p:cNvPr id="475165" name="Group 29"/>
          <p:cNvGrpSpPr>
            <a:grpSpLocks/>
          </p:cNvGrpSpPr>
          <p:nvPr/>
        </p:nvGrpSpPr>
        <p:grpSpPr bwMode="auto">
          <a:xfrm>
            <a:off x="1066800" y="5346700"/>
            <a:ext cx="6400800" cy="673100"/>
            <a:chOff x="672" y="3608"/>
            <a:chExt cx="3816" cy="376"/>
          </a:xfrm>
        </p:grpSpPr>
        <p:sp>
          <p:nvSpPr>
            <p:cNvPr id="475163" name="AutoShape 27"/>
            <p:cNvSpPr>
              <a:spLocks noChangeArrowheads="1"/>
            </p:cNvSpPr>
            <p:nvPr/>
          </p:nvSpPr>
          <p:spPr bwMode="auto">
            <a:xfrm>
              <a:off x="672" y="3696"/>
              <a:ext cx="720" cy="144"/>
            </a:xfrm>
            <a:prstGeom prst="rightArrow">
              <a:avLst>
                <a:gd name="adj1" fmla="val 50000"/>
                <a:gd name="adj2" fmla="val 125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5164" name="Object 28"/>
            <p:cNvGraphicFramePr>
              <a:graphicFrameLocks noChangeAspect="1"/>
            </p:cNvGraphicFramePr>
            <p:nvPr/>
          </p:nvGraphicFramePr>
          <p:xfrm>
            <a:off x="1440" y="3608"/>
            <a:ext cx="3048" cy="376"/>
          </p:xfrm>
          <a:graphic>
            <a:graphicData uri="http://schemas.openxmlformats.org/presentationml/2006/ole">
              <mc:AlternateContent xmlns:mc="http://schemas.openxmlformats.org/markup-compatibility/2006">
                <mc:Choice xmlns:v="urn:schemas-microsoft-com:vml" Requires="v">
                  <p:oleObj spid="_x0000_s475299" name="Equation" r:id="rId13" imgW="2057400" imgH="253800" progId="Equation.DSMT4">
                    <p:embed/>
                  </p:oleObj>
                </mc:Choice>
                <mc:Fallback>
                  <p:oleObj name="Equation" r:id="rId13" imgW="2057400" imgH="253800" progId="Equation.DSMT4">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0" y="3608"/>
                          <a:ext cx="3048" cy="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75167"/>
                                        </p:tgtEl>
                                        <p:attrNameLst>
                                          <p:attrName>style.visibility</p:attrName>
                                        </p:attrNameLst>
                                      </p:cBhvr>
                                      <p:to>
                                        <p:strVal val="visible"/>
                                      </p:to>
                                    </p:set>
                                    <p:anim calcmode="lin" valueType="num">
                                      <p:cBhvr additive="base">
                                        <p:cTn id="7" dur="500" fill="hold"/>
                                        <p:tgtEl>
                                          <p:spTgt spid="475167"/>
                                        </p:tgtEl>
                                        <p:attrNameLst>
                                          <p:attrName>ppt_x</p:attrName>
                                        </p:attrNameLst>
                                      </p:cBhvr>
                                      <p:tavLst>
                                        <p:tav tm="0">
                                          <p:val>
                                            <p:strVal val="1+#ppt_w/2"/>
                                          </p:val>
                                        </p:tav>
                                        <p:tav tm="100000">
                                          <p:val>
                                            <p:strVal val="#ppt_x"/>
                                          </p:val>
                                        </p:tav>
                                      </p:tavLst>
                                    </p:anim>
                                    <p:anim calcmode="lin" valueType="num">
                                      <p:cBhvr additive="base">
                                        <p:cTn id="8" dur="500" fill="hold"/>
                                        <p:tgtEl>
                                          <p:spTgt spid="4751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75153"/>
                                        </p:tgtEl>
                                        <p:attrNameLst>
                                          <p:attrName>style.visibility</p:attrName>
                                        </p:attrNameLst>
                                      </p:cBhvr>
                                      <p:to>
                                        <p:strVal val="visible"/>
                                      </p:to>
                                    </p:set>
                                    <p:anim calcmode="lin" valueType="num">
                                      <p:cBhvr additive="base">
                                        <p:cTn id="13" dur="500" fill="hold"/>
                                        <p:tgtEl>
                                          <p:spTgt spid="475153"/>
                                        </p:tgtEl>
                                        <p:attrNameLst>
                                          <p:attrName>ppt_x</p:attrName>
                                        </p:attrNameLst>
                                      </p:cBhvr>
                                      <p:tavLst>
                                        <p:tav tm="0">
                                          <p:val>
                                            <p:strVal val="1+#ppt_w/2"/>
                                          </p:val>
                                        </p:tav>
                                        <p:tav tm="100000">
                                          <p:val>
                                            <p:strVal val="#ppt_x"/>
                                          </p:val>
                                        </p:tav>
                                      </p:tavLst>
                                    </p:anim>
                                    <p:anim calcmode="lin" valueType="num">
                                      <p:cBhvr additive="base">
                                        <p:cTn id="14" dur="500" fill="hold"/>
                                        <p:tgtEl>
                                          <p:spTgt spid="47515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75166"/>
                                        </p:tgtEl>
                                        <p:attrNameLst>
                                          <p:attrName>style.visibility</p:attrName>
                                        </p:attrNameLst>
                                      </p:cBhvr>
                                      <p:to>
                                        <p:strVal val="visible"/>
                                      </p:to>
                                    </p:set>
                                    <p:anim calcmode="lin" valueType="num">
                                      <p:cBhvr additive="base">
                                        <p:cTn id="19" dur="500" fill="hold"/>
                                        <p:tgtEl>
                                          <p:spTgt spid="475166"/>
                                        </p:tgtEl>
                                        <p:attrNameLst>
                                          <p:attrName>ppt_x</p:attrName>
                                        </p:attrNameLst>
                                      </p:cBhvr>
                                      <p:tavLst>
                                        <p:tav tm="0">
                                          <p:val>
                                            <p:strVal val="1+#ppt_w/2"/>
                                          </p:val>
                                        </p:tav>
                                        <p:tav tm="100000">
                                          <p:val>
                                            <p:strVal val="#ppt_x"/>
                                          </p:val>
                                        </p:tav>
                                      </p:tavLst>
                                    </p:anim>
                                    <p:anim calcmode="lin" valueType="num">
                                      <p:cBhvr additive="base">
                                        <p:cTn id="20" dur="500" fill="hold"/>
                                        <p:tgtEl>
                                          <p:spTgt spid="47516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475165"/>
                                        </p:tgtEl>
                                        <p:attrNameLst>
                                          <p:attrName>style.visibility</p:attrName>
                                        </p:attrNameLst>
                                      </p:cBhvr>
                                      <p:to>
                                        <p:strVal val="visible"/>
                                      </p:to>
                                    </p:set>
                                    <p:anim calcmode="lin" valueType="num">
                                      <p:cBhvr additive="base">
                                        <p:cTn id="25" dur="500" fill="hold"/>
                                        <p:tgtEl>
                                          <p:spTgt spid="475165"/>
                                        </p:tgtEl>
                                        <p:attrNameLst>
                                          <p:attrName>ppt_x</p:attrName>
                                        </p:attrNameLst>
                                      </p:cBhvr>
                                      <p:tavLst>
                                        <p:tav tm="0">
                                          <p:val>
                                            <p:strVal val="1+#ppt_w/2"/>
                                          </p:val>
                                        </p:tav>
                                        <p:tav tm="100000">
                                          <p:val>
                                            <p:strVal val="#ppt_x"/>
                                          </p:val>
                                        </p:tav>
                                      </p:tavLst>
                                    </p:anim>
                                    <p:anim calcmode="lin" valueType="num">
                                      <p:cBhvr additive="base">
                                        <p:cTn id="26" dur="500" fill="hold"/>
                                        <p:tgtEl>
                                          <p:spTgt spid="47516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5141"/>
                                        </p:tgtEl>
                                        <p:attrNameLst>
                                          <p:attrName>style.visibility</p:attrName>
                                        </p:attrNameLst>
                                      </p:cBhvr>
                                      <p:to>
                                        <p:strVal val="visible"/>
                                      </p:to>
                                    </p:set>
                                    <p:anim calcmode="lin" valueType="num">
                                      <p:cBhvr additive="base">
                                        <p:cTn id="31" dur="500" fill="hold"/>
                                        <p:tgtEl>
                                          <p:spTgt spid="475141"/>
                                        </p:tgtEl>
                                        <p:attrNameLst>
                                          <p:attrName>ppt_x</p:attrName>
                                        </p:attrNameLst>
                                      </p:cBhvr>
                                      <p:tavLst>
                                        <p:tav tm="0">
                                          <p:val>
                                            <p:strVal val="#ppt_x"/>
                                          </p:val>
                                        </p:tav>
                                        <p:tav tm="100000">
                                          <p:val>
                                            <p:strVal val="#ppt_x"/>
                                          </p:val>
                                        </p:tav>
                                      </p:tavLst>
                                    </p:anim>
                                    <p:anim calcmode="lin" valueType="num">
                                      <p:cBhvr additive="base">
                                        <p:cTn id="32" dur="500" fill="hold"/>
                                        <p:tgtEl>
                                          <p:spTgt spid="475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1" grpId="0"/>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23.7346"/>
  <p:tag name="ORIGINALWIDTH" val="695.913"/>
  <p:tag name="OUTPUTDPI" val="1200"/>
  <p:tag name="LATEXADDIN" val="\documentclass{article}&#10;\usepackage{amsmath}&#10;\pagestyle{empty}&#10;\begin{document}&#10;&#10;$0&lt;I(t)&lt;I_0$&#10;&#10;&#10;\end{document}"/>
  <p:tag name="IGUANATEXSIZE" val="20"/>
  <p:tag name="IGUANATEXCURSOR" val="93"/>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3.7346"/>
  <p:tag name="ORIGINALWIDTH" val="1233.596"/>
  <p:tag name="OUTPUTDPI" val="1200"/>
  <p:tag name="LATEXADDIN" val="\documentclass{article}&#10;\usepackage{amsmath}&#10;\pagestyle{empty}&#10;\begin{document}&#10;&#10;$e(t)=A_c\cos(\omega_ct+\varphi_c)$&#10;&#10;&#10;\end{document}"/>
  <p:tag name="IGUANATEXSIZE" val="20"/>
  <p:tag name="IGUANATEXCURSOR" val="109"/>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224.222"/>
  <p:tag name="ORIGINALWIDTH" val="4065.242"/>
  <p:tag name="OUTPUTDPI" val="1200"/>
  <p:tag name="LATEXADDIN" val="\documentclass{article}&#10;\usepackage{amsmath}&#10;\pagestyle{empty}&#10;\begin{document}&#10;&#10;$I\propto[(E_y)_o\cdot(E_y)_o^*]&#10;=\frac{A^2}{2}\{[\exp(-i\Delta\varphi)-1]&#10;[\exp(i\Delta\varphi)-1]\}&#10;=2A^2\sin^2\left(\frac{\Delta\varphi}{2}\right)$&#10;&#10;&#10;\end{document}"/>
  <p:tag name="IGUANATEXSIZE" val="20"/>
  <p:tag name="IGUANATEXCURSOR" val="230"/>
  <p:tag name="TRANSPARENCY" val="True"/>
  <p:tag name="FILENAME" val=""/>
  <p:tag name="INPUTTYPE" val="0"/>
  <p:tag name="LATEXENGINEID" val="0"/>
  <p:tag name="TEMPFOLDER" val="c:\temp\"/>
</p:tagLst>
</file>

<file path=ppt/theme/theme1.xml><?xml version="1.0" encoding="utf-8"?>
<a:theme xmlns:a="http://schemas.openxmlformats.org/drawingml/2006/main" name="sample">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5807</TotalTime>
  <Words>4322</Words>
  <Application>Microsoft Office PowerPoint</Application>
  <PresentationFormat>全屏显示(4:3)</PresentationFormat>
  <Paragraphs>598</Paragraphs>
  <Slides>86</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86</vt:i4>
      </vt:variant>
    </vt:vector>
  </HeadingPairs>
  <TitlesOfParts>
    <vt:vector size="103" baseType="lpstr">
      <vt:lpstr>黑体</vt:lpstr>
      <vt:lpstr>华文行楷</vt:lpstr>
      <vt:lpstr>华文琥珀</vt:lpstr>
      <vt:lpstr>华文新魏</vt:lpstr>
      <vt:lpstr>楷体_GB2312</vt:lpstr>
      <vt:lpstr>隶书</vt:lpstr>
      <vt:lpstr>宋体</vt:lpstr>
      <vt:lpstr>Arial</vt:lpstr>
      <vt:lpstr>Symbol</vt:lpstr>
      <vt:lpstr>Times New Roman</vt:lpstr>
      <vt:lpstr>Verdana</vt:lpstr>
      <vt:lpstr>Wingdings</vt:lpstr>
      <vt:lpstr>sample</vt:lpstr>
      <vt:lpstr>Equation</vt:lpstr>
      <vt:lpstr>Equation.3</vt:lpstr>
      <vt:lpstr>公式</vt:lpstr>
      <vt:lpstr>BMP 图象</vt:lpstr>
      <vt:lpstr>激光调制和偏转技术</vt:lpstr>
      <vt:lpstr>主要内容</vt:lpstr>
      <vt:lpstr>调制的基本概念</vt:lpstr>
      <vt:lpstr>调制的基本概念</vt:lpstr>
      <vt:lpstr>调制的基本概念</vt:lpstr>
      <vt:lpstr>振幅调制</vt:lpstr>
      <vt:lpstr>振幅调制</vt:lpstr>
      <vt:lpstr>振幅调制</vt:lpstr>
      <vt:lpstr>强度调制</vt:lpstr>
      <vt:lpstr>强度调制</vt:lpstr>
      <vt:lpstr>相位调制和频率调制</vt:lpstr>
      <vt:lpstr>相位调制和频率调制</vt:lpstr>
      <vt:lpstr>相位调制和频率调制</vt:lpstr>
      <vt:lpstr>相位调制和频率调制</vt:lpstr>
      <vt:lpstr>相位调制和频率调制</vt:lpstr>
      <vt:lpstr>脉冲调制与脉冲编码调制</vt:lpstr>
      <vt:lpstr>主要内容</vt:lpstr>
      <vt:lpstr>机械调制</vt:lpstr>
      <vt:lpstr>主要内容</vt:lpstr>
      <vt:lpstr>电光调制</vt:lpstr>
      <vt:lpstr>电光调制的物理基础</vt:lpstr>
      <vt:lpstr>电致折射率变化</vt:lpstr>
      <vt:lpstr>电致折射率变化</vt:lpstr>
      <vt:lpstr>电致折射率变化</vt:lpstr>
      <vt:lpstr>电致折射率变化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电光强度调制</vt:lpstr>
      <vt:lpstr>电光强度调制</vt:lpstr>
      <vt:lpstr>电光强度调制</vt:lpstr>
      <vt:lpstr>电光强度调制</vt:lpstr>
      <vt:lpstr>电光强度调制</vt:lpstr>
      <vt:lpstr>电光强度调制</vt:lpstr>
      <vt:lpstr>电光强度调制</vt:lpstr>
      <vt:lpstr>电光强度调制</vt:lpstr>
      <vt:lpstr>电光强度调制</vt:lpstr>
      <vt:lpstr>电光强度调制</vt:lpstr>
      <vt:lpstr>电光相位调制</vt:lpstr>
      <vt:lpstr>电光波导调制器</vt:lpstr>
      <vt:lpstr>PowerPoint 演示文稿</vt:lpstr>
      <vt:lpstr>小结</vt:lpstr>
      <vt:lpstr>主要内容</vt:lpstr>
      <vt:lpstr>声光调制器</vt:lpstr>
      <vt:lpstr>基本结构</vt:lpstr>
      <vt:lpstr>声光调制的理论基础</vt:lpstr>
      <vt:lpstr>声光调制的理论基础</vt:lpstr>
      <vt:lpstr>声光调制的理论基础</vt:lpstr>
      <vt:lpstr>声光调制的理论基础</vt:lpstr>
      <vt:lpstr>声光调制的理论基础</vt:lpstr>
      <vt:lpstr>声光调制的理论基础</vt:lpstr>
      <vt:lpstr>声光调制的理论基础</vt:lpstr>
      <vt:lpstr>声光调制的理论基础</vt:lpstr>
      <vt:lpstr>声光互作用的两种类型</vt:lpstr>
      <vt:lpstr>声光互作用的两种类型</vt:lpstr>
      <vt:lpstr>声光互作用的两种类型</vt:lpstr>
      <vt:lpstr>声光互作用的两种类型</vt:lpstr>
      <vt:lpstr>声光互作用的两种类型</vt:lpstr>
      <vt:lpstr>声光互作用的两种类型</vt:lpstr>
      <vt:lpstr>声光互作用的两种类型</vt:lpstr>
      <vt:lpstr>声光互作用的两种类型</vt:lpstr>
      <vt:lpstr>声光互作用的两种类型</vt:lpstr>
      <vt:lpstr>声光互作用的两种类型</vt:lpstr>
      <vt:lpstr>声光互作用的两种类型</vt:lpstr>
      <vt:lpstr>声光互作用的两种类型</vt:lpstr>
      <vt:lpstr>声光互作用的两种类型</vt:lpstr>
      <vt:lpstr>声光互作用的两种类型</vt:lpstr>
      <vt:lpstr>声光体调制器</vt:lpstr>
      <vt:lpstr>PowerPoint 演示文稿</vt:lpstr>
      <vt:lpstr>声光体调制器</vt:lpstr>
      <vt:lpstr>PowerPoint 演示文稿</vt:lpstr>
      <vt:lpstr>PowerPoint 演示文稿</vt:lpstr>
      <vt:lpstr>PowerPoint 演示文稿</vt:lpstr>
      <vt:lpstr>PowerPoint 演示文稿</vt:lpstr>
      <vt:lpstr>PowerPoint 演示文稿</vt:lpstr>
      <vt:lpstr>PowerPoint 演示文稿</vt:lpstr>
      <vt:lpstr>声光体调制器</vt:lpstr>
      <vt:lpstr>声光体调制器</vt:lpstr>
      <vt:lpstr>PowerPoint 演示文稿</vt:lpstr>
      <vt:lpstr>PowerPoint 演示文稿</vt:lpstr>
      <vt:lpstr>小结</vt:lpstr>
    </vt:vector>
  </TitlesOfParts>
  <Company>Guilddesign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王 春量</cp:lastModifiedBy>
  <cp:revision>698</cp:revision>
  <dcterms:created xsi:type="dcterms:W3CDTF">2004-08-26T06:30:40Z</dcterms:created>
  <dcterms:modified xsi:type="dcterms:W3CDTF">2018-05-11T01:43:54Z</dcterms:modified>
</cp:coreProperties>
</file>